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1.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551" r:id="rId2"/>
    <p:sldId id="256" r:id="rId3"/>
    <p:sldId id="257" r:id="rId4"/>
    <p:sldId id="555" r:id="rId5"/>
    <p:sldId id="259" r:id="rId6"/>
    <p:sldId id="260" r:id="rId7"/>
    <p:sldId id="557" r:id="rId8"/>
    <p:sldId id="261" r:id="rId9"/>
    <p:sldId id="275" r:id="rId10"/>
    <p:sldId id="273" r:id="rId11"/>
    <p:sldId id="274" r:id="rId12"/>
    <p:sldId id="263" r:id="rId13"/>
    <p:sldId id="556" r:id="rId14"/>
    <p:sldId id="265" r:id="rId15"/>
    <p:sldId id="266" r:id="rId16"/>
    <p:sldId id="267" r:id="rId17"/>
    <p:sldId id="558" r:id="rId18"/>
    <p:sldId id="559" r:id="rId19"/>
    <p:sldId id="268" r:id="rId20"/>
    <p:sldId id="296" r:id="rId21"/>
    <p:sldId id="297" r:id="rId22"/>
    <p:sldId id="298" r:id="rId23"/>
    <p:sldId id="309" r:id="rId24"/>
    <p:sldId id="320" r:id="rId25"/>
    <p:sldId id="503" r:id="rId26"/>
    <p:sldId id="504" r:id="rId27"/>
    <p:sldId id="569" r:id="rId28"/>
    <p:sldId id="571" r:id="rId29"/>
    <p:sldId id="506" r:id="rId30"/>
    <p:sldId id="561" r:id="rId31"/>
    <p:sldId id="507" r:id="rId32"/>
    <p:sldId id="508" r:id="rId33"/>
    <p:sldId id="509" r:id="rId34"/>
    <p:sldId id="565" r:id="rId35"/>
    <p:sldId id="510" r:id="rId36"/>
    <p:sldId id="511" r:id="rId37"/>
    <p:sldId id="512" r:id="rId38"/>
    <p:sldId id="513" r:id="rId39"/>
    <p:sldId id="563" r:id="rId40"/>
    <p:sldId id="562" r:id="rId41"/>
    <p:sldId id="572" r:id="rId42"/>
    <p:sldId id="566" r:id="rId43"/>
    <p:sldId id="567" r:id="rId44"/>
    <p:sldId id="568" r:id="rId45"/>
    <p:sldId id="570" r:id="rId46"/>
    <p:sldId id="514" r:id="rId47"/>
    <p:sldId id="546" r:id="rId48"/>
    <p:sldId id="538" r:id="rId49"/>
    <p:sldId id="550" r:id="rId50"/>
    <p:sldId id="539" r:id="rId51"/>
    <p:sldId id="552" r:id="rId52"/>
    <p:sldId id="541" r:id="rId53"/>
    <p:sldId id="53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4D47"/>
    <a:srgbClr val="D7E5E0"/>
    <a:srgbClr val="619986"/>
    <a:srgbClr val="7AAA9A"/>
    <a:srgbClr val="74CAC8"/>
    <a:srgbClr val="86696B"/>
    <a:srgbClr val="76ABDC"/>
    <a:srgbClr val="A568D2"/>
    <a:srgbClr val="61D57D"/>
    <a:srgbClr val="384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27" autoAdjust="0"/>
    <p:restoredTop sz="94520" autoAdjust="0"/>
  </p:normalViewPr>
  <p:slideViewPr>
    <p:cSldViewPr snapToGrid="0">
      <p:cViewPr varScale="1">
        <p:scale>
          <a:sx n="75" d="100"/>
          <a:sy n="75" d="100"/>
        </p:scale>
        <p:origin x="364" y="2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16T08:48:56.377"/>
    </inkml:context>
    <inkml:brush xml:id="br0">
      <inkml:brushProperty name="width" value="0.05" units="cm"/>
      <inkml:brushProperty name="height" value="0.0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D2EC1-FC71-488D-9CA6-B38A3637CC95}" type="datetimeFigureOut">
              <a:rPr lang="en-US" smtClean="0"/>
              <a:t>7/4/2020</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E3B2C-020A-4C60-8E15-C7CE8EF52ECD}" type="slidenum">
              <a:rPr lang="en-US" smtClean="0"/>
              <a:t>‹#›</a:t>
            </a:fld>
            <a:endParaRPr lang="en-US"/>
          </a:p>
        </p:txBody>
      </p:sp>
    </p:spTree>
    <p:extLst>
      <p:ext uri="{BB962C8B-B14F-4D97-AF65-F5344CB8AC3E}">
        <p14:creationId xmlns:p14="http://schemas.microsoft.com/office/powerpoint/2010/main" val="979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1" dirty="0" err="1"/>
              <a:t>Bismillahirrahmanirrahim</a:t>
            </a:r>
            <a:r>
              <a:rPr lang="en-US" sz="1200" b="1" dirty="0"/>
              <a:t>,</a:t>
            </a:r>
            <a:endParaRPr lang="tr-TR" sz="1200" dirty="0"/>
          </a:p>
          <a:p>
            <a:pPr algn="just"/>
            <a:r>
              <a:rPr lang="en-US" sz="1200" b="1" dirty="0"/>
              <a:t>Honorable </a:t>
            </a:r>
            <a:r>
              <a:rPr lang="tr-TR" sz="1200" b="1" dirty="0" err="1"/>
              <a:t>guests</a:t>
            </a:r>
            <a:r>
              <a:rPr lang="en-US" sz="1200" b="1" dirty="0"/>
              <a:t>, Brothers and Sisters,</a:t>
            </a:r>
            <a:endParaRPr lang="tr-TR" sz="1200" dirty="0"/>
          </a:p>
          <a:p>
            <a:pPr algn="just"/>
            <a:r>
              <a:rPr lang="en-US" sz="1200" b="1" dirty="0" err="1"/>
              <a:t>Assalamu</a:t>
            </a:r>
            <a:r>
              <a:rPr lang="en-US" sz="1200" b="1" dirty="0"/>
              <a:t> </a:t>
            </a:r>
            <a:r>
              <a:rPr lang="en-US" sz="1200" b="1" dirty="0" err="1"/>
              <a:t>Alaikum</a:t>
            </a:r>
            <a:r>
              <a:rPr lang="en-US" sz="1200" b="1" dirty="0"/>
              <a:t> </a:t>
            </a:r>
            <a:r>
              <a:rPr lang="en-US" sz="1200" b="1" dirty="0" err="1"/>
              <a:t>wa</a:t>
            </a:r>
            <a:r>
              <a:rPr lang="en-US" sz="1200" b="1" dirty="0"/>
              <a:t> </a:t>
            </a:r>
            <a:r>
              <a:rPr lang="en-US" sz="1200" b="1" dirty="0" err="1"/>
              <a:t>Rahmatullahi</a:t>
            </a:r>
            <a:r>
              <a:rPr lang="en-US" sz="1200" b="1" dirty="0"/>
              <a:t> </a:t>
            </a:r>
            <a:r>
              <a:rPr lang="en-US" sz="1200" b="1" dirty="0" err="1"/>
              <a:t>wa</a:t>
            </a:r>
            <a:r>
              <a:rPr lang="en-US" sz="1200" b="1" dirty="0"/>
              <a:t> </a:t>
            </a:r>
            <a:r>
              <a:rPr lang="en-US" sz="1200" b="1" dirty="0" err="1"/>
              <a:t>Barakatuh</a:t>
            </a:r>
            <a:r>
              <a:rPr lang="en-US" sz="1200" b="1" dirty="0"/>
              <a:t>,</a:t>
            </a:r>
            <a:endParaRPr lang="tr-TR" sz="1200" dirty="0"/>
          </a:p>
          <a:p>
            <a:pPr algn="just"/>
            <a:endParaRPr lang="en-US" sz="1200" dirty="0"/>
          </a:p>
          <a:p>
            <a:pPr algn="just"/>
            <a:endParaRPr lang="en-US" sz="1200" dirty="0"/>
          </a:p>
          <a:p>
            <a:pPr algn="just"/>
            <a:r>
              <a:rPr lang="en-US" sz="1200" dirty="0"/>
              <a:t>I AM PLEASED TO ATTEND THIS ONLINE TRAINING SESSIONS AND TO HAVE THE </a:t>
            </a:r>
            <a:r>
              <a:rPr lang="tr-TR" sz="1200" dirty="0"/>
              <a:t>OPPORTUNITY TO EXPLAIN WHAT</a:t>
            </a:r>
            <a:r>
              <a:rPr lang="en-US" sz="1200" baseline="0" dirty="0"/>
              <a:t> IS THE ROLE OF SMIIC IN HALAL</a:t>
            </a:r>
            <a:r>
              <a:rPr lang="tr-TR" sz="1200" dirty="0"/>
              <a:t>.  </a:t>
            </a:r>
            <a:r>
              <a:rPr lang="en-US" sz="1200" dirty="0"/>
              <a:t>I HOPE WE WILL HAVE FRUITFUL DELIBERATIONS AFTER PRODUCTIVE DISCUSSIONS.</a:t>
            </a:r>
            <a:endParaRPr lang="tr-TR" sz="1200" dirty="0"/>
          </a:p>
          <a:p>
            <a:pPr algn="just"/>
            <a:endParaRPr lang="tr-TR"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1</a:t>
            </a:fld>
            <a:endParaRPr lang="en-US"/>
          </a:p>
        </p:txBody>
      </p:sp>
    </p:spTree>
    <p:extLst>
      <p:ext uri="{BB962C8B-B14F-4D97-AF65-F5344CB8AC3E}">
        <p14:creationId xmlns:p14="http://schemas.microsoft.com/office/powerpoint/2010/main" val="363038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1200" noProof="0" dirty="0"/>
              <a:t>IN</a:t>
            </a:r>
            <a:r>
              <a:rPr lang="en-GB" sz="1200" baseline="0" noProof="0" dirty="0"/>
              <a:t> 2015, THE SMIIC INFORMATION SYSTEM HAS BEEN LAUNCHED. THE SYSTEM IS PLANNED TO BE A FACILITATOR TO THE TECHNICAL WORK OF THE TECHNICAL COMMITTEES. </a:t>
            </a:r>
          </a:p>
          <a:p>
            <a:endParaRPr lang="en-GB" sz="1200" baseline="0" noProof="0" dirty="0"/>
          </a:p>
          <a:p>
            <a:r>
              <a:rPr lang="en-GB" sz="1200" baseline="0" noProof="0" dirty="0"/>
              <a:t>AND IN 2016, THE NUMBER OF MEMBERS </a:t>
            </a:r>
            <a:r>
              <a:rPr lang="en-GB" sz="1200" noProof="0" dirty="0"/>
              <a:t>HAS REACHED TO 36 MEMBER STATES WITH </a:t>
            </a:r>
            <a:r>
              <a:rPr lang="en-GB" sz="1200" baseline="0" noProof="0" dirty="0"/>
              <a:t>3 OBSERVERS,. AND NEW TC PROPOSALS HAVE BEEN APPROVED BY MEMBERS.</a:t>
            </a:r>
          </a:p>
          <a:p>
            <a:endParaRPr lang="en-GB" sz="120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noProof="0" dirty="0"/>
              <a:t>RESTRUCTURING THE ORGANIZATION OF THE ORGANS OF THE INSTITU</a:t>
            </a:r>
            <a:r>
              <a:rPr lang="tr-TR" sz="1200" baseline="0" noProof="0" dirty="0"/>
              <a:t>T</a:t>
            </a:r>
            <a:r>
              <a:rPr lang="en-GB" sz="1200" baseline="0" noProof="0" dirty="0"/>
              <a:t>E HAS BEEN AN IMPORTANT MILESTONE FOR THE INSTITUTE IN 2017. </a:t>
            </a:r>
            <a:r>
              <a:rPr lang="en-GB" sz="1200" kern="1200" baseline="0" noProof="0" dirty="0">
                <a:solidFill>
                  <a:schemeClr val="tx1"/>
                </a:solidFill>
              </a:rPr>
              <a:t>T</a:t>
            </a:r>
            <a:r>
              <a:rPr lang="en-GB" sz="1200" kern="1200" noProof="0" dirty="0">
                <a:solidFill>
                  <a:schemeClr val="tx1"/>
                </a:solidFill>
              </a:rPr>
              <a:t>HE ORGANIZATIONAL CHART, FUNCTIONS AND RELATIONS OF THE UNITS…ETC. HAVE FUNDAMENTALLY CHANGED.</a:t>
            </a:r>
          </a:p>
          <a:p>
            <a:endParaRPr lang="en-GB" sz="1200" baseline="0" noProof="0" dirty="0">
              <a:solidFill>
                <a:srgbClr val="FF0000"/>
              </a:solidFill>
            </a:endParaRPr>
          </a:p>
          <a:p>
            <a:r>
              <a:rPr lang="en-GB" noProof="0" dirty="0">
                <a:solidFill>
                  <a:srgbClr val="FF0000"/>
                </a:solidFill>
              </a:rPr>
              <a:t>ON THE OTHER HAND A NEW STANDARD ON OCCUPATI</a:t>
            </a:r>
            <a:r>
              <a:rPr lang="tr-TR" noProof="0" dirty="0">
                <a:solidFill>
                  <a:srgbClr val="FF0000"/>
                </a:solidFill>
              </a:rPr>
              <a:t>O</a:t>
            </a:r>
            <a:r>
              <a:rPr lang="en-GB" noProof="0" dirty="0">
                <a:solidFill>
                  <a:srgbClr val="FF0000"/>
                </a:solidFill>
              </a:rPr>
              <a:t>NAL SAFETY AND HEALTH AS A RESULT OF COOPERATION WITH SESRIC AND LABOUR MINISTERS CONFERENCE OF OIC MEMBER STATES, HAS BEEN ADOPTED BY SMIIC. </a:t>
            </a:r>
          </a:p>
          <a:p>
            <a:endParaRPr lang="en-GB" noProof="0" dirty="0">
              <a:solidFill>
                <a:srgbClr val="FF0000"/>
              </a:solidFill>
            </a:endParaRPr>
          </a:p>
          <a:p>
            <a:r>
              <a:rPr lang="en-GB" noProof="0" dirty="0">
                <a:solidFill>
                  <a:srgbClr val="FF0000"/>
                </a:solidFill>
              </a:rPr>
              <a:t>IN 2018, NUMBER OF SMIIC MEMBER STATES HAS INCREASED TO 40 INCLUDING 3 OBSERVERS. NEW TERM FOR AC, SMC AND SMIIC BOD STARTED AND NUMBER OF TECHNICAL COMMITTEES REACHED TO 15.</a:t>
            </a:r>
          </a:p>
          <a:p>
            <a:endParaRPr lang="en-GB" noProof="0" dirty="0">
              <a:solidFill>
                <a:srgbClr val="FF0000"/>
              </a:solidFill>
            </a:endParaRPr>
          </a:p>
          <a:p>
            <a:r>
              <a:rPr lang="en-GB" noProof="0" dirty="0">
                <a:solidFill>
                  <a:srgbClr val="FF0000"/>
                </a:solidFill>
              </a:rPr>
              <a:t>MEANWHILE, IN 2019 SMIIC CONTINUED TO INCREASE ITS MEMBERS NUMBER BY REACHING 42 WITH 3 OBSERVERS AND HAS PUBLISHED 10 OIC/SMIIC STANDARDS IN TOTAL. NEW EDITIONS OF SMIIC DIRECTIVES AS THE GUIDE FOR TC WORK HAVE ALSO BEEN PUBLISHED.</a:t>
            </a:r>
          </a:p>
          <a:p>
            <a:endParaRPr lang="en-US" dirty="0"/>
          </a:p>
        </p:txBody>
      </p:sp>
      <p:sp>
        <p:nvSpPr>
          <p:cNvPr id="4" name="Slayt Numarası Yer Tutucusu 3"/>
          <p:cNvSpPr>
            <a:spLocks noGrp="1"/>
          </p:cNvSpPr>
          <p:nvPr>
            <p:ph type="sldNum" sz="quarter" idx="5"/>
          </p:nvPr>
        </p:nvSpPr>
        <p:spPr/>
        <p:txBody>
          <a:bodyPr/>
          <a:lstStyle/>
          <a:p>
            <a:fld id="{95515650-767F-4A65-8238-3E7FB7405FD9}" type="slidenum">
              <a:rPr lang="en-US" smtClean="0"/>
              <a:t>10</a:t>
            </a:fld>
            <a:endParaRPr lang="en-US"/>
          </a:p>
        </p:txBody>
      </p:sp>
    </p:spTree>
    <p:extLst>
      <p:ext uri="{BB962C8B-B14F-4D97-AF65-F5344CB8AC3E}">
        <p14:creationId xmlns:p14="http://schemas.microsoft.com/office/powerpoint/2010/main" val="3226207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rPr>
              <a:t>SMIIC AS ONE OF THE YOUNGEST INSTITUTIONS OF THE OIC, HAS COMPLETED THE PREPARATION PHASE OF ALL THE REQUIRED DOCUMENTS TO ESTABLISH A ROBUST STRUCTURE WITHIN THE LAST FOUR YEARS. AND THESE DOCUMENTS ARE; SMIIC STATUTE WHICH IS THE  ENACTMENT/CHARTER OF UTMOST IMPORTANCE IN IMPLEMENTING OBJECTIVES OF SMIIC AND THEN RULES OF PROCEDURE THAT CONTAINS REGULATIONS OF SMIIC IN CONDUCTING ITS ACTIVITIES AND IMPLEMENTING THE STATUTE. DIRECTIVES AND GUIDES FOR THE PREPARATION AND USE OF OIC/SMIIC STANDARDS AND OTHER DOCUMENTS FOR INTERNAL USE: STAFF REGULATIONS, FINANCIAL REGULATIONS AND FINALLY, SMIIC STRATEGY 2016-2020 WHICH  IS A DOCUMENT AND THE PROCESS OF DEFINING SMIIC’S STRATEGY, OR DIRECTION, AND MAKING DECISIONS ON ALLOCATING RESOURCES OF THE INSTITUTE TO PURSUE THIS STRATEGY. FURTHERMORE, SUPPLEMENTARY DOCUMENTS TO SMIIC STRATEGY INCLUDING THE KEY PERFORMANCE INDICATORS (KPIS), INITIATIVES AND PROJECTS AND GOVERNANCE METHODS HAVE ALSO BEEN APPROVED FOR THE PROPER IMPLEMENTATION OF THE SMIIC STRATEGY </a:t>
            </a:r>
            <a:r>
              <a:rPr lang="tr-TR" sz="1200" kern="1200" dirty="0">
                <a:solidFill>
                  <a:schemeClr val="tx1"/>
                </a:solidFill>
                <a:effectLst/>
              </a:rPr>
              <a:t>2016-2020</a:t>
            </a:r>
            <a:r>
              <a:rPr lang="en-US" sz="1200" kern="1200" dirty="0">
                <a:solidFill>
                  <a:schemeClr val="tx1"/>
                </a:solidFill>
                <a:effectLst/>
              </a:rPr>
              <a:t>.</a:t>
            </a:r>
            <a:endParaRPr lang="tr-TR" sz="1200" kern="1200" dirty="0">
              <a:solidFill>
                <a:schemeClr val="tx1"/>
              </a:solidFill>
              <a:effectLst/>
            </a:endParaRPr>
          </a:p>
          <a:p>
            <a:endParaRPr lang="tr-TR" sz="1200" dirty="0"/>
          </a:p>
          <a:p>
            <a:endParaRPr lang="en-US" dirty="0"/>
          </a:p>
        </p:txBody>
      </p:sp>
      <p:sp>
        <p:nvSpPr>
          <p:cNvPr id="4" name="Slayt Numarası Yer Tutucusu 3"/>
          <p:cNvSpPr>
            <a:spLocks noGrp="1"/>
          </p:cNvSpPr>
          <p:nvPr>
            <p:ph type="sldNum" sz="quarter" idx="5"/>
          </p:nvPr>
        </p:nvSpPr>
        <p:spPr/>
        <p:txBody>
          <a:bodyPr/>
          <a:lstStyle/>
          <a:p>
            <a:fld id="{95515650-767F-4A65-8238-3E7FB7405FD9}" type="slidenum">
              <a:rPr lang="en-US" smtClean="0"/>
              <a:t>11</a:t>
            </a:fld>
            <a:endParaRPr lang="en-US"/>
          </a:p>
        </p:txBody>
      </p:sp>
    </p:spTree>
    <p:extLst>
      <p:ext uri="{BB962C8B-B14F-4D97-AF65-F5344CB8AC3E}">
        <p14:creationId xmlns:p14="http://schemas.microsoft.com/office/powerpoint/2010/main" val="372486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kern="1200" noProof="0" dirty="0">
                <a:solidFill>
                  <a:schemeClr val="tx1"/>
                </a:solidFill>
                <a:effectLst/>
              </a:rPr>
              <a:t> SMIIC Strategic Plan 2016-2020 includes </a:t>
            </a:r>
            <a:r>
              <a:rPr lang="en-US" sz="1200" u="sng" kern="1200" noProof="0" dirty="0">
                <a:solidFill>
                  <a:schemeClr val="tx1"/>
                </a:solidFill>
                <a:effectLst/>
              </a:rPr>
              <a:t>5 main strategic approaches</a:t>
            </a:r>
            <a:r>
              <a:rPr lang="en-US" sz="1200" kern="1200" noProof="0" dirty="0">
                <a:solidFill>
                  <a:schemeClr val="tx1"/>
                </a:solidFill>
                <a:effectLst/>
              </a:rPr>
              <a:t> and total 33 strategies under these approaches:</a:t>
            </a:r>
          </a:p>
          <a:p>
            <a:pPr algn="just"/>
            <a:r>
              <a:rPr lang="en-US" sz="1200" baseline="0" noProof="0" dirty="0"/>
              <a:t>-DEVELOPPING HIGH-QUALITY STANDARDS, </a:t>
            </a:r>
          </a:p>
          <a:p>
            <a:pPr algn="just"/>
            <a:r>
              <a:rPr lang="en-US" sz="1200" baseline="0" noProof="0" dirty="0"/>
              <a:t>-QUALITY INFRASTRUCTURE, </a:t>
            </a:r>
          </a:p>
          <a:p>
            <a:pPr algn="just"/>
            <a:r>
              <a:rPr lang="en-US" sz="1200" baseline="0" noProof="0" dirty="0"/>
              <a:t>-IMPROVING CONNECTIVITY OF MEMBERS </a:t>
            </a:r>
          </a:p>
          <a:p>
            <a:pPr algn="just"/>
            <a:r>
              <a:rPr lang="en-US" sz="1200" baseline="0" noProof="0" dirty="0"/>
              <a:t>-NETWORKING  AND </a:t>
            </a:r>
          </a:p>
          <a:p>
            <a:pPr algn="just"/>
            <a:r>
              <a:rPr lang="en-US" sz="1200" baseline="0" noProof="0" dirty="0"/>
              <a:t>-UTILIZATION OF RESOURCES</a:t>
            </a:r>
            <a:r>
              <a:rPr lang="tr-TR" sz="1200" baseline="0" noProof="0" dirty="0"/>
              <a:t>.</a:t>
            </a:r>
            <a:r>
              <a:rPr lang="en-US" sz="1200" baseline="0" noProof="0" dirty="0"/>
              <a:t> </a:t>
            </a:r>
          </a:p>
          <a:p>
            <a:pPr algn="just"/>
            <a:endParaRPr lang="en-US" sz="1200" kern="1200" noProof="0" dirty="0">
              <a:solidFill>
                <a:schemeClr val="tx1"/>
              </a:solidFill>
              <a:effectLst/>
            </a:endParaRPr>
          </a:p>
          <a:p>
            <a:pPr algn="just"/>
            <a:r>
              <a:rPr lang="en-US" sz="1200" kern="1200" noProof="0" dirty="0">
                <a:solidFill>
                  <a:schemeClr val="tx1"/>
                </a:solidFill>
                <a:effectLst/>
              </a:rPr>
              <a:t>These approaches are implementing via</a:t>
            </a:r>
            <a:r>
              <a:rPr lang="en-US" sz="1200" kern="1200" baseline="0" noProof="0" dirty="0">
                <a:solidFill>
                  <a:schemeClr val="tx1"/>
                </a:solidFill>
                <a:effectLst/>
              </a:rPr>
              <a:t> action plans and annual projects.</a:t>
            </a:r>
            <a:endParaRPr lang="en-US" sz="1200" baseline="0" noProof="0" dirty="0"/>
          </a:p>
          <a:p>
            <a:pPr algn="just"/>
            <a:endParaRPr lang="en-US" sz="1200" noProof="0" dirty="0"/>
          </a:p>
          <a:p>
            <a:pPr algn="just"/>
            <a:r>
              <a:rPr lang="en-US" sz="1200" noProof="0" dirty="0"/>
              <a:t>NOW, WE HAVE STARTED OUR INITIAL WORK TO PREPARE THE NEW STRATEGIC PLAN OF SMIIC FOR 2021-2030 AND IT IS EXPECTED TO BE APPROVED IN NOVEMBER 2020.</a:t>
            </a: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12</a:t>
            </a:fld>
            <a:endParaRPr lang="en-US"/>
          </a:p>
        </p:txBody>
      </p:sp>
    </p:spTree>
    <p:extLst>
      <p:ext uri="{BB962C8B-B14F-4D97-AF65-F5344CB8AC3E}">
        <p14:creationId xmlns:p14="http://schemas.microsoft.com/office/powerpoint/2010/main" val="873396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1200" kern="1200" dirty="0">
                <a:solidFill>
                  <a:schemeClr val="tx1"/>
                </a:solidFill>
                <a:effectLst/>
                <a:latin typeface="Times New Roman" panose="02020603050405020304" pitchFamily="18" charset="0"/>
                <a:ea typeface="+mn-ea"/>
                <a:cs typeface="Times New Roman" panose="02020603050405020304" pitchFamily="18" charset="0"/>
              </a:rPr>
              <a:t>THE GENERAL ASSEMBLY IS THE SUPREME DECISION-MAKING ORGAN OF THE SMIIC AND COMPOSED OF THE MEMBER STATES. THE GENERAL ASSEMBLY HAS ALL THE POWERS NECESSARY TO ACHIEVE THE PURPOSE OF THE INSTITUTE.</a:t>
            </a:r>
            <a:endParaRPr lang="tr-TR"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GB" sz="1200" kern="1200" dirty="0">
                <a:solidFill>
                  <a:schemeClr val="tx1"/>
                </a:solidFill>
                <a:effectLst/>
                <a:latin typeface="Times New Roman" panose="02020603050405020304" pitchFamily="18" charset="0"/>
                <a:ea typeface="+mn-ea"/>
                <a:cs typeface="Times New Roman" panose="02020603050405020304" pitchFamily="18" charset="0"/>
              </a:rPr>
              <a:t>  </a:t>
            </a:r>
            <a:endParaRPr lang="tr-TR"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GB" sz="1200" kern="1200" dirty="0">
                <a:solidFill>
                  <a:schemeClr val="tx1"/>
                </a:solidFill>
                <a:effectLst/>
                <a:latin typeface="Times New Roman" panose="02020603050405020304" pitchFamily="18" charset="0"/>
                <a:ea typeface="+mn-ea"/>
                <a:cs typeface="Times New Roman" panose="02020603050405020304" pitchFamily="18" charset="0"/>
              </a:rPr>
              <a:t>THE BOARD OF DIRECTORS IS THE ORGAN ENTRUSTED WITH THE SUPERVISION OF THE EXECUTION OF THE PROGRAMS, PLANS AND ACTIVITIES OF THE INSTITUTE. THE BOARD OF DIRECTORS COMPRISES OF THIRTEEN MEMBERS ELECTED BY THE GENERAL ASSEMBLY FOR A TERM OF THREE YEARS.</a:t>
            </a:r>
            <a:endParaRPr lang="tr-TR"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GB" sz="1200" kern="1200" dirty="0">
                <a:solidFill>
                  <a:schemeClr val="tx1"/>
                </a:solidFill>
                <a:effectLst/>
                <a:latin typeface="Times New Roman" panose="02020603050405020304" pitchFamily="18" charset="0"/>
                <a:ea typeface="+mn-ea"/>
                <a:cs typeface="Times New Roman" panose="02020603050405020304" pitchFamily="18" charset="0"/>
              </a:rPr>
              <a:t> </a:t>
            </a:r>
            <a:endParaRPr lang="tr-TR"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GB" sz="1200" u="sng" kern="1200" dirty="0">
                <a:solidFill>
                  <a:schemeClr val="tx1"/>
                </a:solidFill>
                <a:effectLst/>
                <a:latin typeface="Times New Roman" panose="02020603050405020304" pitchFamily="18" charset="0"/>
                <a:ea typeface="+mn-ea"/>
                <a:cs typeface="Times New Roman" panose="02020603050405020304" pitchFamily="18" charset="0"/>
              </a:rPr>
              <a:t>UNDER THE BOARD OF DIRECTORS WE HAVE THREE COUNCILS </a:t>
            </a:r>
            <a:endParaRPr lang="tr-TR"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GB" sz="1200" kern="1200" dirty="0">
                <a:solidFill>
                  <a:schemeClr val="tx1"/>
                </a:solidFill>
                <a:effectLst/>
                <a:latin typeface="Times New Roman" panose="02020603050405020304" pitchFamily="18" charset="0"/>
                <a:ea typeface="+mn-ea"/>
                <a:cs typeface="Times New Roman" panose="02020603050405020304" pitchFamily="18" charset="0"/>
              </a:rPr>
              <a:t>1-STANDARDIZATION MANAGEMENT COUNCIL</a:t>
            </a:r>
            <a:endParaRPr lang="tr-TR"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GB" sz="1200" kern="1200" dirty="0">
                <a:solidFill>
                  <a:schemeClr val="tx1"/>
                </a:solidFill>
                <a:effectLst/>
                <a:latin typeface="Times New Roman" panose="02020603050405020304" pitchFamily="18" charset="0"/>
                <a:ea typeface="+mn-ea"/>
                <a:cs typeface="Times New Roman" panose="02020603050405020304" pitchFamily="18" charset="0"/>
              </a:rPr>
              <a:t>2-METROLOGY COUNCIL</a:t>
            </a:r>
            <a:endParaRPr lang="tr-TR" sz="1200" kern="1200" dirty="0">
              <a:solidFill>
                <a:schemeClr val="tx1"/>
              </a:solidFill>
              <a:effectLst/>
              <a:latin typeface="Times New Roman" panose="02020603050405020304" pitchFamily="18" charset="0"/>
              <a:ea typeface="+mn-ea"/>
              <a:cs typeface="Times New Roman" panose="02020603050405020304" pitchFamily="18" charset="0"/>
            </a:endParaRPr>
          </a:p>
          <a:p>
            <a:r>
              <a:rPr lang="en-GB" sz="1200" kern="1200" dirty="0">
                <a:solidFill>
                  <a:schemeClr val="tx1"/>
                </a:solidFill>
                <a:effectLst/>
                <a:latin typeface="Times New Roman" panose="02020603050405020304" pitchFamily="18" charset="0"/>
                <a:ea typeface="+mn-ea"/>
                <a:cs typeface="Times New Roman" panose="02020603050405020304" pitchFamily="18" charset="0"/>
              </a:rPr>
              <a:t>3-ACCREDITATION COUNCIL</a:t>
            </a:r>
            <a:endParaRPr lang="tr-TR" sz="12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13</a:t>
            </a:fld>
            <a:endParaRPr lang="en-US"/>
          </a:p>
        </p:txBody>
      </p:sp>
    </p:spTree>
    <p:extLst>
      <p:ext uri="{BB962C8B-B14F-4D97-AF65-F5344CB8AC3E}">
        <p14:creationId xmlns:p14="http://schemas.microsoft.com/office/powerpoint/2010/main" val="173446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a:t>SO, LETS TAKE A BRIEF GLANCE ON THE STANDARDIZATION ACTIVITES OF SMIIC</a:t>
            </a:r>
            <a:r>
              <a:rPr lang="tr-TR" sz="1200" baseline="0" dirty="0"/>
              <a:t> TO BETTER COMPREHEND HOW SMIIC FUNCTIONS AS A TECHNICAL BODY AND HOW ITS ORGANS OPERATE IN THEIR FIELDS.</a:t>
            </a:r>
            <a:endParaRPr lang="en-GB" sz="1200" dirty="0"/>
          </a:p>
          <a:p>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FIRSTLY, I WOULD LIKE TO GIVE A SHORT INFORMATION ABOUT STANDARDS AND STANDARD’S MAKING PROCESS IN GENERAL.</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STANDARD IS A DOCUMENT THAT DEFINES THE MUSTS OF A PRODUCT OR SERVICE OR A PROCESS.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VOLUNTARY, AGREED ON BY CONSENSUS, APPROVED BY A RECOGNIZED BODY, FOR COMMON AND REPEATED USE BY EVERYBODY </a:t>
            </a:r>
            <a:r>
              <a:rPr lang="en-GB" sz="1200" b="1" kern="1200" dirty="0">
                <a:solidFill>
                  <a:schemeClr val="tx1"/>
                </a:solidFill>
                <a:effectLst/>
                <a:latin typeface="+mn-lt"/>
                <a:ea typeface="+mn-ea"/>
                <a:cs typeface="+mn-cs"/>
              </a:rPr>
              <a:t>ARE THE MAIN NECESSITY</a:t>
            </a:r>
            <a:r>
              <a:rPr lang="en-GB" sz="1200" kern="1200" dirty="0">
                <a:solidFill>
                  <a:schemeClr val="tx1"/>
                </a:solidFill>
                <a:effectLst/>
                <a:latin typeface="+mn-lt"/>
                <a:ea typeface="+mn-ea"/>
                <a:cs typeface="+mn-cs"/>
              </a:rPr>
              <a:t> FOR A STANDARD.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ESPECIALLY IN HALAL INDUSTRY, THE TERM “STANDARD” IS USING WRONGLY. EACH CERTIFICATION BODY SAYS THEY HAVE A STANDARD. THIS IS NOT A STANDARD. THIS IS THEIR OWN DOCUMENT.</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14</a:t>
            </a:fld>
            <a:endParaRPr lang="en-US"/>
          </a:p>
        </p:txBody>
      </p:sp>
    </p:spTree>
    <p:extLst>
      <p:ext uri="{BB962C8B-B14F-4D97-AF65-F5344CB8AC3E}">
        <p14:creationId xmlns:p14="http://schemas.microsoft.com/office/powerpoint/2010/main" val="72592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IF YOU WANT TO CALL A DOCUMENT AS A GOOD STANDARD, THE DOCUMENT SHOULD BE A PRODUCT OF CONSENSUS BASED STANDARDIZATION PROCESS WHERE THE CONTRIBUTION OF ALL STAKEHOLDERS HAS BEEN TAKEN INTO ACCOUNT.</a:t>
            </a:r>
          </a:p>
          <a:p>
            <a:pPr algn="just"/>
            <a:endParaRPr lang="tr-TR" sz="1200" dirty="0"/>
          </a:p>
          <a:p>
            <a:pPr algn="just"/>
            <a:r>
              <a:rPr lang="tr-TR" sz="1200" dirty="0"/>
              <a:t>STAKEHOLDERS SUCH AS INDUSTRY, CONSUMERS, </a:t>
            </a:r>
            <a:r>
              <a:rPr lang="tr-TR" sz="1200" dirty="0" err="1"/>
              <a:t>GOs</a:t>
            </a:r>
            <a:r>
              <a:rPr lang="tr-TR" sz="1200" dirty="0"/>
              <a:t>, </a:t>
            </a:r>
            <a:r>
              <a:rPr lang="tr-TR" sz="1200" dirty="0" err="1"/>
              <a:t>NGOs</a:t>
            </a:r>
            <a:r>
              <a:rPr lang="tr-TR" sz="1200" dirty="0"/>
              <a:t>, PRODUCERS, CERTIFIERS, PRIVATE SECTOR, </a:t>
            </a:r>
            <a:r>
              <a:rPr lang="en-US" sz="1200" dirty="0"/>
              <a:t>RESERCHERS, </a:t>
            </a:r>
            <a:r>
              <a:rPr lang="tr-TR" sz="1200" dirty="0"/>
              <a:t>LABORATORIES, UNIVERSITIES,</a:t>
            </a:r>
            <a:r>
              <a:rPr lang="tr-TR" sz="1200" baseline="0" dirty="0"/>
              <a:t> </a:t>
            </a:r>
            <a:r>
              <a:rPr lang="tr-TR" sz="1200" dirty="0"/>
              <a:t>ETC. ….</a:t>
            </a:r>
          </a:p>
          <a:p>
            <a:pPr algn="just"/>
            <a:endParaRPr lang="tr-TR" sz="1200" dirty="0"/>
          </a:p>
          <a:p>
            <a:pPr algn="just"/>
            <a:r>
              <a:rPr lang="tr-TR" sz="1200" dirty="0"/>
              <a:t>THIS IS WHAT WE</a:t>
            </a:r>
            <a:r>
              <a:rPr lang="tr-TR" sz="1200" baseline="0" dirty="0"/>
              <a:t> CALL A «STANDARD» AND SMIIC STANDARDS ARE DEVELOPED WITHIN THIS PERSPECTIVE. </a:t>
            </a:r>
            <a:endParaRPr lang="en-GB"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15</a:t>
            </a:fld>
            <a:endParaRPr lang="en-US"/>
          </a:p>
        </p:txBody>
      </p:sp>
    </p:spTree>
    <p:extLst>
      <p:ext uri="{BB962C8B-B14F-4D97-AF65-F5344CB8AC3E}">
        <p14:creationId xmlns:p14="http://schemas.microsoft.com/office/powerpoint/2010/main" val="135993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AFTER GENERAL INFORMATION ON STANDARDS MAKING PROCESS, WE CAN NOW TALK ABOUT SMIIC STANDARDIZATION ORGANS AND ACTIVITIES. </a:t>
            </a:r>
          </a:p>
          <a:p>
            <a:pPr algn="just"/>
            <a:endParaRPr lang="tr-TR" sz="1200" dirty="0"/>
          </a:p>
          <a:p>
            <a:pPr algn="just"/>
            <a:r>
              <a:rPr lang="tr-TR" sz="1200" dirty="0"/>
              <a:t>STANDARDIZATION MANAGEMENT COUNCIL (SMC) </a:t>
            </a:r>
          </a:p>
          <a:p>
            <a:pPr algn="just"/>
            <a:r>
              <a:rPr lang="tr-TR" sz="1200" dirty="0"/>
              <a:t>IS THE ORGAN OF SMIIC WHICH MANAGES ALL TECHNICAL COMMITTEES.</a:t>
            </a:r>
          </a:p>
          <a:p>
            <a:pPr algn="just"/>
            <a:endParaRPr lang="tr-TR" sz="1200" dirty="0"/>
          </a:p>
          <a:p>
            <a:pPr algn="just"/>
            <a:r>
              <a:rPr lang="tr-TR" sz="1200" b="1" dirty="0"/>
              <a:t>SMC</a:t>
            </a:r>
            <a:r>
              <a:rPr lang="tr-TR" sz="1200" dirty="0"/>
              <a:t> OBSERVES THE PERFORMANCE OF THE TECHNICAL COMMITTEES AND CAN DECIDE TO ESTABLISH OR DISSOLVE A TECHNICAL COMMITTEE.</a:t>
            </a:r>
            <a:endParaRPr lang="en-US" sz="1200" dirty="0"/>
          </a:p>
          <a:p>
            <a:pPr algn="just"/>
            <a:endParaRPr lang="en-US" sz="1200" dirty="0"/>
          </a:p>
          <a:p>
            <a:pPr algn="just"/>
            <a:r>
              <a:rPr lang="en-US" sz="1200" kern="1200" dirty="0">
                <a:solidFill>
                  <a:schemeClr val="tx1"/>
                </a:solidFill>
                <a:effectLst/>
                <a:cs typeface="Times New Roman" panose="02020603050405020304" pitchFamily="18" charset="0"/>
              </a:rPr>
              <a:t>Standardization Management Council consist</a:t>
            </a:r>
            <a:r>
              <a:rPr lang="tr-TR" sz="1200" kern="1200" dirty="0">
                <a:solidFill>
                  <a:schemeClr val="tx1"/>
                </a:solidFill>
                <a:effectLst/>
                <a:cs typeface="Times New Roman" panose="02020603050405020304" pitchFamily="18" charset="0"/>
              </a:rPr>
              <a:t>s</a:t>
            </a:r>
            <a:r>
              <a:rPr lang="en-US" sz="1200" kern="1200" dirty="0">
                <a:solidFill>
                  <a:schemeClr val="tx1"/>
                </a:solidFill>
                <a:effectLst/>
                <a:cs typeface="Times New Roman" panose="02020603050405020304" pitchFamily="18" charset="0"/>
              </a:rPr>
              <a:t> of </a:t>
            </a:r>
            <a:r>
              <a:rPr lang="tr-TR" sz="1200" kern="1200" baseline="0" dirty="0">
                <a:solidFill>
                  <a:schemeClr val="tx1"/>
                </a:solidFill>
                <a:effectLst/>
                <a:cs typeface="Times New Roman" panose="02020603050405020304" pitchFamily="18" charset="0"/>
              </a:rPr>
              <a:t>a </a:t>
            </a:r>
            <a:r>
              <a:rPr lang="tr-TR" sz="1200" kern="1200" baseline="0" dirty="0" err="1">
                <a:solidFill>
                  <a:schemeClr val="tx1"/>
                </a:solidFill>
                <a:effectLst/>
                <a:cs typeface="Times New Roman" panose="02020603050405020304" pitchFamily="18" charset="0"/>
              </a:rPr>
              <a:t>vice</a:t>
            </a:r>
            <a:r>
              <a:rPr lang="tr-TR" sz="1200" kern="1200" baseline="0" dirty="0">
                <a:solidFill>
                  <a:schemeClr val="tx1"/>
                </a:solidFill>
                <a:effectLst/>
                <a:cs typeface="Times New Roman" panose="02020603050405020304" pitchFamily="18" charset="0"/>
              </a:rPr>
              <a:t>-</a:t>
            </a:r>
            <a:r>
              <a:rPr lang="en-US" sz="1200" kern="1200" dirty="0">
                <a:solidFill>
                  <a:schemeClr val="tx1"/>
                </a:solidFill>
                <a:effectLst/>
                <a:cs typeface="Times New Roman" panose="02020603050405020304" pitchFamily="18" charset="0"/>
              </a:rPr>
              <a:t>chair</a:t>
            </a:r>
            <a:r>
              <a:rPr lang="tr-TR" sz="1200" kern="1200" dirty="0" err="1">
                <a:solidFill>
                  <a:schemeClr val="tx1"/>
                </a:solidFill>
                <a:effectLst/>
                <a:cs typeface="Times New Roman" panose="02020603050405020304" pitchFamily="18" charset="0"/>
              </a:rPr>
              <a:t>man</a:t>
            </a:r>
            <a:r>
              <a:rPr lang="tr-TR" sz="1200" kern="1200" dirty="0">
                <a:solidFill>
                  <a:schemeClr val="tx1"/>
                </a:solidFill>
                <a:effectLst/>
                <a:cs typeface="Times New Roman" panose="02020603050405020304" pitchFamily="18" charset="0"/>
              </a:rPr>
              <a:t> of</a:t>
            </a:r>
            <a:r>
              <a:rPr lang="tr-TR" sz="1200" kern="1200" baseline="0" dirty="0">
                <a:solidFill>
                  <a:schemeClr val="tx1"/>
                </a:solidFill>
                <a:effectLst/>
                <a:cs typeface="Times New Roman" panose="02020603050405020304" pitchFamily="18" charset="0"/>
              </a:rPr>
              <a:t> </a:t>
            </a:r>
            <a:r>
              <a:rPr lang="tr-TR" sz="1200" kern="1200" baseline="0" dirty="0" err="1">
                <a:solidFill>
                  <a:schemeClr val="tx1"/>
                </a:solidFill>
                <a:effectLst/>
                <a:cs typeface="Times New Roman" panose="02020603050405020304" pitchFamily="18" charset="0"/>
              </a:rPr>
              <a:t>the</a:t>
            </a:r>
            <a:r>
              <a:rPr lang="tr-TR" sz="1200" kern="1200" baseline="0" dirty="0">
                <a:solidFill>
                  <a:schemeClr val="tx1"/>
                </a:solidFill>
                <a:effectLst/>
                <a:cs typeface="Times New Roman" panose="02020603050405020304" pitchFamily="18" charset="0"/>
              </a:rPr>
              <a:t> SMIIC Board of Directors as </a:t>
            </a:r>
            <a:r>
              <a:rPr lang="tr-TR" sz="1200" kern="1200" baseline="0" dirty="0" err="1">
                <a:solidFill>
                  <a:schemeClr val="tx1"/>
                </a:solidFill>
                <a:effectLst/>
                <a:cs typeface="Times New Roman" panose="02020603050405020304" pitchFamily="18" charset="0"/>
              </a:rPr>
              <a:t>chair</a:t>
            </a:r>
            <a:r>
              <a:rPr lang="en-US" sz="1200" kern="1200" dirty="0">
                <a:solidFill>
                  <a:schemeClr val="tx1"/>
                </a:solidFill>
                <a:effectLst/>
                <a:cs typeface="Times New Roman" panose="02020603050405020304" pitchFamily="18" charset="0"/>
              </a:rPr>
              <a:t> and 9 Member States elected by the Board of Directors</a:t>
            </a:r>
            <a:r>
              <a:rPr lang="tr-TR" sz="1200" kern="1200" dirty="0">
                <a:solidFill>
                  <a:schemeClr val="tx1"/>
                </a:solidFill>
                <a:effectLst/>
                <a:cs typeface="Times New Roman" panose="02020603050405020304" pitchFamily="18" charset="0"/>
              </a:rPr>
              <a:t>.</a:t>
            </a:r>
            <a:r>
              <a:rPr lang="tr-TR" sz="1200" kern="1200" baseline="0" dirty="0">
                <a:solidFill>
                  <a:schemeClr val="tx1"/>
                </a:solidFill>
                <a:effectLst/>
                <a:cs typeface="Times New Roman" panose="02020603050405020304" pitchFamily="18" charset="0"/>
              </a:rPr>
              <a:t> </a:t>
            </a: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16</a:t>
            </a:fld>
            <a:endParaRPr lang="en-US"/>
          </a:p>
        </p:txBody>
      </p:sp>
    </p:spTree>
    <p:extLst>
      <p:ext uri="{BB962C8B-B14F-4D97-AF65-F5344CB8AC3E}">
        <p14:creationId xmlns:p14="http://schemas.microsoft.com/office/powerpoint/2010/main" val="338909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OUR METROLOGY ACTIVITIES ARE CARRIED OUT BY SMIIC METROLOGY COUNCIL THAT IS COMPOSED OF SMIIC MEMBER STATES’ NATIONAL METROLOGY INSTITUTIONS.</a:t>
            </a:r>
          </a:p>
          <a:p>
            <a:endParaRPr lang="tr-TR" sz="1200" dirty="0"/>
          </a:p>
          <a:p>
            <a:r>
              <a:rPr lang="tr-TR" sz="1200" dirty="0"/>
              <a:t>MAIN TASK OF THE COUNCIL IS TO ENHANCE COOPERATION BETWEEN THE DEVELOPED AND DEVELOPING MEMBERS STATES’ METROLOGY CAPACITY.</a:t>
            </a:r>
          </a:p>
          <a:p>
            <a:endParaRPr lang="en-GB" sz="1200" dirty="0"/>
          </a:p>
          <a:p>
            <a:endParaRPr lang="en-US" dirty="0"/>
          </a:p>
        </p:txBody>
      </p:sp>
      <p:sp>
        <p:nvSpPr>
          <p:cNvPr id="4" name="Slayt Numarası Yer Tutucusu 3"/>
          <p:cNvSpPr>
            <a:spLocks noGrp="1"/>
          </p:cNvSpPr>
          <p:nvPr>
            <p:ph type="sldNum" sz="quarter" idx="5"/>
          </p:nvPr>
        </p:nvSpPr>
        <p:spPr/>
        <p:txBody>
          <a:bodyPr/>
          <a:lstStyle/>
          <a:p>
            <a:fld id="{95515650-767F-4A65-8238-3E7FB7405FD9}" type="slidenum">
              <a:rPr lang="en-US" smtClean="0"/>
              <a:t>17</a:t>
            </a:fld>
            <a:endParaRPr lang="en-US"/>
          </a:p>
        </p:txBody>
      </p:sp>
    </p:spTree>
    <p:extLst>
      <p:ext uri="{BB962C8B-B14F-4D97-AF65-F5344CB8AC3E}">
        <p14:creationId xmlns:p14="http://schemas.microsoft.com/office/powerpoint/2010/main" val="781162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SMIIC ACCREDITATION COUNCIL IS THE NEW ORGAN UNDER SMIIC CARRYING OUT THE ESTABLISHEMENT OF AN ACCREDITATION SCHEME IN THE OIC MEMBER STATES.</a:t>
            </a:r>
          </a:p>
          <a:p>
            <a:endParaRPr lang="tr-TR" sz="1200" dirty="0"/>
          </a:p>
          <a:p>
            <a:r>
              <a:rPr lang="tr-TR" sz="1200" dirty="0"/>
              <a:t>BRIEFLY</a:t>
            </a:r>
            <a:r>
              <a:rPr lang="tr-TR" sz="1200" baseline="0" dirty="0"/>
              <a:t> SAYING, THE COUNCIL IS RESPONSIBLE FOR ESTABLISHING AN OIC-WIDE ACCREDITATION SYSTEM. </a:t>
            </a:r>
            <a:endParaRPr lang="tr-TR" sz="1200" dirty="0"/>
          </a:p>
          <a:p>
            <a:endParaRPr lang="tr-TR" sz="1200" dirty="0"/>
          </a:p>
          <a:p>
            <a:r>
              <a:rPr lang="tr-TR" sz="1200" dirty="0"/>
              <a:t>ONLY NATIONAL ACCREDITATION BODIES OF SMIIC MEMBER</a:t>
            </a:r>
            <a:r>
              <a:rPr lang="tr-TR" sz="1200" baseline="0" dirty="0"/>
              <a:t> STATES CAN BECOME MEMBERS OF THE COUNCIL</a:t>
            </a:r>
            <a:endParaRPr lang="tr-TR" sz="1200" dirty="0"/>
          </a:p>
          <a:p>
            <a:endParaRPr lang="tr-TR" sz="1200" dirty="0"/>
          </a:p>
          <a:p>
            <a:r>
              <a:rPr lang="tr-TR" sz="1200" dirty="0"/>
              <a:t>12 MEMBERS </a:t>
            </a:r>
            <a:r>
              <a:rPr lang="en-US" sz="1200" dirty="0"/>
              <a:t>ARE</a:t>
            </a:r>
            <a:r>
              <a:rPr lang="tr-TR" sz="1200" baseline="0" dirty="0"/>
              <a:t> BE IN THE MANAGEMENT OF THE CO</a:t>
            </a:r>
            <a:r>
              <a:rPr lang="en-US" sz="1200" baseline="0" dirty="0"/>
              <a:t>UNCIL.</a:t>
            </a:r>
            <a:endParaRPr lang="en-GB" sz="1200" dirty="0"/>
          </a:p>
          <a:p>
            <a:r>
              <a:rPr lang="tr-TR" sz="1200" dirty="0"/>
              <a:t> </a:t>
            </a:r>
          </a:p>
          <a:p>
            <a:endParaRPr lang="tr-TR" sz="1200" dirty="0"/>
          </a:p>
          <a:p>
            <a:endParaRPr lang="tr-TR" sz="1200" dirty="0"/>
          </a:p>
          <a:p>
            <a:r>
              <a:rPr lang="en-US" sz="1200" dirty="0"/>
              <a:t> </a:t>
            </a:r>
            <a:endParaRPr lang="tr-TR" sz="1200" dirty="0"/>
          </a:p>
          <a:p>
            <a:endParaRPr lang="tr-TR" sz="1200" dirty="0"/>
          </a:p>
          <a:p>
            <a:r>
              <a:rPr lang="en-US" sz="1200" dirty="0"/>
              <a:t> </a:t>
            </a:r>
            <a:endParaRPr lang="tr-TR" sz="1200" dirty="0"/>
          </a:p>
          <a:p>
            <a:endParaRPr lang="en-US" dirty="0"/>
          </a:p>
        </p:txBody>
      </p:sp>
      <p:sp>
        <p:nvSpPr>
          <p:cNvPr id="4" name="Slayt Numarası Yer Tutucusu 3"/>
          <p:cNvSpPr>
            <a:spLocks noGrp="1"/>
          </p:cNvSpPr>
          <p:nvPr>
            <p:ph type="sldNum" sz="quarter" idx="5"/>
          </p:nvPr>
        </p:nvSpPr>
        <p:spPr/>
        <p:txBody>
          <a:bodyPr/>
          <a:lstStyle/>
          <a:p>
            <a:fld id="{95515650-767F-4A65-8238-3E7FB7405FD9}" type="slidenum">
              <a:rPr lang="en-US" smtClean="0"/>
              <a:t>18</a:t>
            </a:fld>
            <a:endParaRPr lang="en-US"/>
          </a:p>
        </p:txBody>
      </p:sp>
    </p:spTree>
    <p:extLst>
      <p:ext uri="{BB962C8B-B14F-4D97-AF65-F5344CB8AC3E}">
        <p14:creationId xmlns:p14="http://schemas.microsoft.com/office/powerpoint/2010/main" val="3366069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200" dirty="0"/>
          </a:p>
          <a:p>
            <a:pPr algn="just"/>
            <a:r>
              <a:rPr lang="tr-TR" sz="1200" dirty="0"/>
              <a:t>WHO PREPARES THE STANDARDS? </a:t>
            </a:r>
            <a:r>
              <a:rPr lang="tr-TR" sz="1200" b="1" dirty="0"/>
              <a:t>SMIIC</a:t>
            </a:r>
            <a:r>
              <a:rPr lang="tr-TR" sz="1200" dirty="0"/>
              <a:t> IS NOT DEVELOPING STANDARDS</a:t>
            </a:r>
            <a:r>
              <a:rPr lang="tr-TR" sz="1200" baseline="0" dirty="0"/>
              <a:t> </a:t>
            </a:r>
            <a:r>
              <a:rPr lang="tr-TR" sz="1200" dirty="0"/>
              <a:t>ITSELF YET ITS TECHNICAL COMMITTEES DEVELOP STANDARDS. </a:t>
            </a:r>
          </a:p>
          <a:p>
            <a:pPr algn="just"/>
            <a:endParaRPr lang="tr-TR" sz="1200" dirty="0"/>
          </a:p>
          <a:p>
            <a:pPr algn="just"/>
            <a:r>
              <a:rPr lang="tr-TR" sz="1200" dirty="0"/>
              <a:t>EACH TECHNICAL COMMITTEE WORKS AS AN INTERNATIONAL BODY.</a:t>
            </a:r>
            <a:r>
              <a:rPr lang="tr-TR" sz="1200" baseline="0" dirty="0"/>
              <a:t> HERE ALL ACTIVITIES ABOUT PREPARATION OF STANDARDS ARE CARRIED BY THE MEMBER STATES, NOT BY CENTRAL AUTHORITY.</a:t>
            </a:r>
          </a:p>
          <a:p>
            <a:pPr algn="just"/>
            <a:endParaRPr lang="tr-TR" sz="1200" baseline="0" dirty="0"/>
          </a:p>
          <a:p>
            <a:pPr algn="just"/>
            <a:r>
              <a:rPr lang="tr-TR" sz="1200" baseline="0" dirty="0"/>
              <a:t>MEMBER STATES HAVE RIGHT TO VOTE IN ALL LEVELS OF STUDY.</a:t>
            </a:r>
          </a:p>
        </p:txBody>
      </p:sp>
      <p:sp>
        <p:nvSpPr>
          <p:cNvPr id="4" name="Slayt Numarası Yer Tutucusu 3"/>
          <p:cNvSpPr>
            <a:spLocks noGrp="1"/>
          </p:cNvSpPr>
          <p:nvPr>
            <p:ph type="sldNum" sz="quarter" idx="5"/>
          </p:nvPr>
        </p:nvSpPr>
        <p:spPr/>
        <p:txBody>
          <a:bodyPr/>
          <a:lstStyle/>
          <a:p>
            <a:fld id="{802E3B2C-020A-4C60-8E15-C7CE8EF52ECD}" type="slidenum">
              <a:rPr lang="en-US" smtClean="0"/>
              <a:t>19</a:t>
            </a:fld>
            <a:endParaRPr lang="en-US"/>
          </a:p>
        </p:txBody>
      </p:sp>
    </p:spTree>
    <p:extLst>
      <p:ext uri="{BB962C8B-B14F-4D97-AF65-F5344CB8AC3E}">
        <p14:creationId xmlns:p14="http://schemas.microsoft.com/office/powerpoint/2010/main" val="306174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sz="1050" dirty="0"/>
          </a:p>
          <a:p>
            <a:pPr algn="just"/>
            <a:r>
              <a:rPr lang="tr-TR" sz="1200" dirty="0"/>
              <a:t>HAVING SAID THAT, NOW </a:t>
            </a:r>
            <a:r>
              <a:rPr lang="en-US" sz="1200" dirty="0"/>
              <a:t>I WILL </a:t>
            </a:r>
            <a:r>
              <a:rPr lang="tr-TR" sz="1200" dirty="0"/>
              <a:t>SUMMARIZ</a:t>
            </a:r>
            <a:r>
              <a:rPr lang="tr-TR" sz="1200" baseline="0" dirty="0"/>
              <a:t>E MY PRSENTATION OUTLINE, I WILL START </a:t>
            </a:r>
            <a:r>
              <a:rPr lang="en-US" sz="1200" dirty="0"/>
              <a:t>WITH A BRIEF INTRODUCTION OF OIC AND THEN </a:t>
            </a:r>
            <a:r>
              <a:rPr lang="tr-TR" sz="1200" dirty="0"/>
              <a:t>I </a:t>
            </a:r>
            <a:r>
              <a:rPr lang="en-US" sz="1200" dirty="0"/>
              <a:t>WILL GIVE </a:t>
            </a:r>
            <a:r>
              <a:rPr lang="tr-TR" sz="1200" dirty="0"/>
              <a:t>SOME</a:t>
            </a:r>
            <a:r>
              <a:rPr lang="en-US" sz="1200" dirty="0"/>
              <a:t> INFORMATION ABOUT SMIIC, ITS STRUCTURE, OBJECTIVES ETC. AND TH</a:t>
            </a:r>
            <a:r>
              <a:rPr lang="tr-TR" sz="1200" dirty="0"/>
              <a:t>E</a:t>
            </a:r>
            <a:r>
              <a:rPr lang="tr-TR" sz="1200" baseline="0" dirty="0"/>
              <a:t> STANDARDIZATION ACTIVITIES…</a:t>
            </a:r>
          </a:p>
          <a:p>
            <a:pPr algn="just"/>
            <a:endParaRPr lang="tr-TR" sz="1050" dirty="0"/>
          </a:p>
          <a:p>
            <a:pPr algn="just">
              <a:lnSpc>
                <a:spcPct val="150000"/>
              </a:lnSpc>
              <a:spcBef>
                <a:spcPts val="600"/>
              </a:spcBef>
            </a:pPr>
            <a:r>
              <a:rPr lang="tr-TR" sz="1050" dirty="0"/>
              <a:t>AND</a:t>
            </a:r>
            <a:r>
              <a:rPr lang="en-US" sz="1050" dirty="0">
                <a:latin typeface="Albertus Medium" panose="020E0602030304020304" pitchFamily="34" charset="0"/>
              </a:rPr>
              <a:t> I WILL EXPLAIN </a:t>
            </a:r>
            <a:r>
              <a:rPr lang="tr-TR" sz="1050" dirty="0"/>
              <a:t>IN DETAIL SMIIC GLOBAL</a:t>
            </a:r>
            <a:r>
              <a:rPr lang="tr-TR" sz="1050" baseline="0" dirty="0"/>
              <a:t> STANDARDS ON HALAL ISSUES </a:t>
            </a:r>
            <a:r>
              <a:rPr lang="en-GB" sz="1050" dirty="0">
                <a:solidFill>
                  <a:schemeClr val="accent1"/>
                </a:solidFill>
                <a:latin typeface="Albertus Medium" panose="020E0602030304020304" pitchFamily="34" charset="0"/>
              </a:rPr>
              <a:t>AND ISLAMIC RULES IN OIC/SMIIC STANDARDS</a:t>
            </a:r>
            <a:r>
              <a:rPr lang="tr-TR" sz="1050" dirty="0">
                <a:solidFill>
                  <a:schemeClr val="accent1"/>
                </a:solidFill>
                <a:latin typeface="+mn-lt"/>
              </a:rPr>
              <a:t>.</a:t>
            </a:r>
            <a:r>
              <a:rPr lang="tr-TR" sz="1050" baseline="0" dirty="0">
                <a:solidFill>
                  <a:schemeClr val="accent1"/>
                </a:solidFill>
                <a:latin typeface="+mn-lt"/>
              </a:rPr>
              <a:t> </a:t>
            </a:r>
          </a:p>
          <a:p>
            <a:pPr algn="just">
              <a:lnSpc>
                <a:spcPct val="150000"/>
              </a:lnSpc>
              <a:spcBef>
                <a:spcPts val="600"/>
              </a:spcBef>
            </a:pPr>
            <a:endParaRPr lang="tr-TR" sz="1050" baseline="0" dirty="0">
              <a:solidFill>
                <a:schemeClr val="accent1"/>
              </a:solidFill>
              <a:latin typeface="+mn-lt"/>
            </a:endParaRPr>
          </a:p>
          <a:p>
            <a:pPr algn="just">
              <a:lnSpc>
                <a:spcPct val="150000"/>
              </a:lnSpc>
              <a:spcBef>
                <a:spcPts val="600"/>
              </a:spcBef>
            </a:pPr>
            <a:r>
              <a:rPr lang="tr-TR" sz="1050" baseline="0" dirty="0">
                <a:solidFill>
                  <a:schemeClr val="accent1"/>
                </a:solidFill>
                <a:latin typeface="+mn-lt"/>
              </a:rPr>
              <a:t>BY EXPLAINING </a:t>
            </a:r>
            <a:r>
              <a:rPr lang="en-GB" sz="1050" dirty="0">
                <a:solidFill>
                  <a:schemeClr val="accent1"/>
                </a:solidFill>
                <a:latin typeface="Albertus Medium" panose="020E0602030304020304" pitchFamily="34" charset="0"/>
              </a:rPr>
              <a:t>HALAL QUALITY INFRASTRUCTURE</a:t>
            </a:r>
            <a:r>
              <a:rPr lang="tr-TR" sz="1050" dirty="0">
                <a:solidFill>
                  <a:schemeClr val="accent1"/>
                </a:solidFill>
                <a:latin typeface="Albertus Medium" panose="020E0602030304020304" pitchFamily="34" charset="0"/>
              </a:rPr>
              <a:t>,</a:t>
            </a:r>
            <a:r>
              <a:rPr lang="tr-TR" sz="1050" baseline="0" dirty="0">
                <a:solidFill>
                  <a:schemeClr val="accent1"/>
                </a:solidFill>
                <a:latin typeface="Albertus Medium" panose="020E0602030304020304" pitchFamily="34" charset="0"/>
              </a:rPr>
              <a:t> I WILL SHOW THE RELATION BETWEEN STAKEHOLDERS</a:t>
            </a:r>
            <a:r>
              <a:rPr lang="tr-TR" sz="1050" baseline="0" dirty="0">
                <a:solidFill>
                  <a:schemeClr val="accent1"/>
                </a:solidFill>
                <a:latin typeface="+mn-lt"/>
              </a:rPr>
              <a:t>.</a:t>
            </a:r>
          </a:p>
          <a:p>
            <a:pPr algn="just">
              <a:lnSpc>
                <a:spcPct val="150000"/>
              </a:lnSpc>
              <a:spcBef>
                <a:spcPts val="600"/>
              </a:spcBef>
            </a:pPr>
            <a:endParaRPr lang="tr-TR" sz="1050" baseline="0" dirty="0">
              <a:solidFill>
                <a:schemeClr val="accent1"/>
              </a:solidFill>
              <a:latin typeface="+mn-lt"/>
            </a:endParaRPr>
          </a:p>
          <a:p>
            <a:pPr algn="just">
              <a:lnSpc>
                <a:spcPct val="150000"/>
              </a:lnSpc>
              <a:spcBef>
                <a:spcPts val="600"/>
              </a:spcBef>
            </a:pPr>
            <a:r>
              <a:rPr lang="tr-TR" sz="1050" dirty="0"/>
              <a:t>FINALLY I WILL CONCLUDE MY</a:t>
            </a:r>
            <a:r>
              <a:rPr lang="tr-TR" sz="1050" baseline="0" dirty="0"/>
              <a:t> PRESENTATION BY BRIEFLY HIGHLIGHTING SMIIC’S FUNCTION IN HALAL QUALITY INFRASTRUCTURE.</a:t>
            </a:r>
            <a:endParaRPr lang="tr-TR" sz="1050" dirty="0"/>
          </a:p>
          <a:p>
            <a:endParaRPr lang="tr-TR"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2</a:t>
            </a:fld>
            <a:endParaRPr lang="en-US"/>
          </a:p>
        </p:txBody>
      </p:sp>
    </p:spTree>
    <p:extLst>
      <p:ext uri="{BB962C8B-B14F-4D97-AF65-F5344CB8AC3E}">
        <p14:creationId xmlns:p14="http://schemas.microsoft.com/office/powerpoint/2010/main" val="4193713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SO WHAT IS A TECHNICAL COMMITTEE ?</a:t>
            </a:r>
          </a:p>
          <a:p>
            <a:endParaRPr lang="tr-TR" sz="1200" dirty="0"/>
          </a:p>
          <a:p>
            <a:pPr algn="just"/>
            <a:r>
              <a:rPr lang="tr-TR" sz="1200" dirty="0"/>
              <a:t>TECHNICAL COMMITTEES CONDUCT THEIR ACTIVITIES WITH SPECIFIC TITLE, SCOPE, WORK PROGRAM AND STRATEGIC</a:t>
            </a:r>
            <a:r>
              <a:rPr lang="tr-TR" sz="1200" baseline="0" dirty="0"/>
              <a:t> BUSINESS PLAN</a:t>
            </a:r>
            <a:r>
              <a:rPr lang="tr-TR" sz="1200" dirty="0"/>
              <a:t> AND TCS ARE THE KEY BODIES THAT DRIVE THE STANDARDIZATION PROCESS.</a:t>
            </a:r>
          </a:p>
          <a:p>
            <a:endParaRPr lang="tr-TR" sz="1200" dirty="0"/>
          </a:p>
          <a:p>
            <a:endParaRPr lang="en-US" dirty="0"/>
          </a:p>
        </p:txBody>
      </p:sp>
      <p:sp>
        <p:nvSpPr>
          <p:cNvPr id="4" name="Slayt Numarası Yer Tutucusu 3"/>
          <p:cNvSpPr>
            <a:spLocks noGrp="1"/>
          </p:cNvSpPr>
          <p:nvPr>
            <p:ph type="sldNum" sz="quarter" idx="5"/>
          </p:nvPr>
        </p:nvSpPr>
        <p:spPr/>
        <p:txBody>
          <a:bodyPr/>
          <a:lstStyle/>
          <a:p>
            <a:fld id="{432428DC-EF59-44DA-83AD-790409C0D4FF}" type="slidenum">
              <a:rPr lang="en-US" smtClean="0"/>
              <a:t>20</a:t>
            </a:fld>
            <a:endParaRPr lang="en-US" dirty="0"/>
          </a:p>
        </p:txBody>
      </p:sp>
    </p:spTree>
    <p:extLst>
      <p:ext uri="{BB962C8B-B14F-4D97-AF65-F5344CB8AC3E}">
        <p14:creationId xmlns:p14="http://schemas.microsoft.com/office/powerpoint/2010/main" val="550520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EACH COMMITTEE IS GOVERNED BY A SECRETARY AND A CHAIRMAN AND THE SECRETARIAT ACTIVITIES ARE CONDUCTED BY A MEMBER STATE. </a:t>
            </a:r>
          </a:p>
          <a:p>
            <a:pPr algn="just"/>
            <a:endParaRPr lang="tr-TR" sz="1200" dirty="0"/>
          </a:p>
          <a:p>
            <a:pPr algn="just"/>
            <a:r>
              <a:rPr lang="tr-TR" sz="1200" dirty="0"/>
              <a:t>NATIONAL STANDARDIZATION BODIES ARE REPRESENTED AS PARTICIPATING OR OBSERVING MEMBERS IN TECHNICAL COMMITTEES.</a:t>
            </a:r>
          </a:p>
          <a:p>
            <a:pPr algn="just"/>
            <a:endParaRPr lang="tr-TR" sz="1200" dirty="0"/>
          </a:p>
          <a:p>
            <a:pPr algn="just"/>
            <a:endParaRPr lang="tr-TR"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21</a:t>
            </a:fld>
            <a:endParaRPr lang="en-US"/>
          </a:p>
        </p:txBody>
      </p:sp>
    </p:spTree>
    <p:extLst>
      <p:ext uri="{BB962C8B-B14F-4D97-AF65-F5344CB8AC3E}">
        <p14:creationId xmlns:p14="http://schemas.microsoft.com/office/powerpoint/2010/main" val="2398118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ALL STANDARDIZATION ACTIVITIES ARE CONDUCTED IN COMPLIANCE WITH THE MAIN DOCUMENTS,</a:t>
            </a:r>
            <a:r>
              <a:rPr lang="tr-TR" sz="1200" baseline="0" dirty="0"/>
              <a:t> NAMELY, </a:t>
            </a:r>
            <a:r>
              <a:rPr lang="tr-TR" sz="1200" dirty="0"/>
              <a:t>SMIIC DIRECTIVES ISSUED BY SMIIC. </a:t>
            </a:r>
          </a:p>
          <a:p>
            <a:pPr algn="just"/>
            <a:endParaRPr lang="tr-TR" sz="1200" dirty="0"/>
          </a:p>
          <a:p>
            <a:pPr algn="just"/>
            <a:r>
              <a:rPr lang="tr-TR" sz="1200" dirty="0"/>
              <a:t>ALL TECHNICAL COMMITTEES SHOULD OBSERVE THE RULES STATED IN THESE DOCUMENTS.</a:t>
            </a:r>
          </a:p>
          <a:p>
            <a:pPr algn="just"/>
            <a:endParaRPr lang="tr-TR" sz="1200" dirty="0"/>
          </a:p>
          <a:p>
            <a:pPr algn="just"/>
            <a:r>
              <a:rPr lang="tr-TR" sz="1200" dirty="0"/>
              <a:t>HERE YOU CAN SEE THE CURRENT MAIN DOCUMENTS.</a:t>
            </a:r>
            <a:endParaRPr lang="en-GB"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22</a:t>
            </a:fld>
            <a:endParaRPr lang="en-US"/>
          </a:p>
        </p:txBody>
      </p:sp>
    </p:spTree>
    <p:extLst>
      <p:ext uri="{BB962C8B-B14F-4D97-AF65-F5344CB8AC3E}">
        <p14:creationId xmlns:p14="http://schemas.microsoft.com/office/powerpoint/2010/main" val="208634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EVERY STANDARD TO BE ISSUED OR REVISED IS CONSIDERED AS A PROJECT UNDER A TECHNICAL COMMITTEE. </a:t>
            </a:r>
          </a:p>
          <a:p>
            <a:pPr algn="just"/>
            <a:endParaRPr lang="tr-TR" sz="12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200" dirty="0"/>
              <a:t>ALL STANDARD PROJECTS ARE DEVELOPPED WITHIN TECHNICAL COMMITTEES AND FINALIZED AFTER HAVING CONSENSUS.</a:t>
            </a: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23</a:t>
            </a:fld>
            <a:endParaRPr lang="en-US"/>
          </a:p>
        </p:txBody>
      </p:sp>
    </p:spTree>
    <p:extLst>
      <p:ext uri="{BB962C8B-B14F-4D97-AF65-F5344CB8AC3E}">
        <p14:creationId xmlns:p14="http://schemas.microsoft.com/office/powerpoint/2010/main" val="182809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a:t>EVERY STANDARD PROJECT PASSES THROUGH THESE</a:t>
            </a:r>
            <a:r>
              <a:rPr lang="tr-TR" sz="1200" baseline="0" dirty="0"/>
              <a:t> </a:t>
            </a:r>
            <a:r>
              <a:rPr lang="tr-TR" sz="1200" dirty="0"/>
              <a:t>STAGES FROM PROPOSAL OF A NEW STANDARD TO PUBLICATION AS DEFINED IN SMIIC DIRECTIVES. </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a:t>THIS IS THE PROFESSIONAL WAY TO FOLLOW AND OF COURSE MEANS</a:t>
            </a:r>
            <a:r>
              <a:rPr lang="tr-TR" sz="1200" baseline="0" dirty="0"/>
              <a:t> A LOT OF WORK FROM FIRST STAGE TO THE PUBLICATION OF A STANDARD.  </a:t>
            </a:r>
          </a:p>
          <a:p>
            <a:pPr marL="0" marR="0" indent="0" algn="l" defTabSz="914400" rtl="0" eaLnBrk="1" fontAlgn="auto" latinLnBrk="0" hangingPunct="1">
              <a:lnSpc>
                <a:spcPct val="100000"/>
              </a:lnSpc>
              <a:spcBef>
                <a:spcPts val="0"/>
              </a:spcBef>
              <a:spcAft>
                <a:spcPts val="0"/>
              </a:spcAft>
              <a:buClrTx/>
              <a:buSzTx/>
              <a:buFontTx/>
              <a:buNone/>
              <a:tabLst/>
              <a:defRPr/>
            </a:pPr>
            <a:endParaRPr lang="tr-TR"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24</a:t>
            </a:fld>
            <a:endParaRPr lang="en-US"/>
          </a:p>
        </p:txBody>
      </p:sp>
    </p:spTree>
    <p:extLst>
      <p:ext uri="{BB962C8B-B14F-4D97-AF65-F5344CB8AC3E}">
        <p14:creationId xmlns:p14="http://schemas.microsoft.com/office/powerpoint/2010/main" val="2268277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57200" y="720725"/>
            <a:ext cx="6400800" cy="3600450"/>
          </a:xfrm>
        </p:spPr>
      </p:sp>
      <p:sp>
        <p:nvSpPr>
          <p:cNvPr id="3" name="Not Yer Tutucusu 2"/>
          <p:cNvSpPr>
            <a:spLocks noGrp="1"/>
          </p:cNvSpPr>
          <p:nvPr>
            <p:ph type="body" idx="1"/>
          </p:nvPr>
        </p:nvSpPr>
        <p:spPr>
          <a:xfrm>
            <a:off x="457200" y="4560570"/>
            <a:ext cx="6400800" cy="4320540"/>
          </a:xfrm>
        </p:spPr>
        <p:txBody>
          <a:bodyPr/>
          <a:lstStyle/>
          <a:p>
            <a:pPr algn="just"/>
            <a:r>
              <a:rPr lang="tr-TR" sz="2000" dirty="0"/>
              <a:t>SMIIC INFORMATION SYSTEM HAS BEEN</a:t>
            </a:r>
            <a:r>
              <a:rPr lang="tr-TR" sz="2000" baseline="0" dirty="0"/>
              <a:t> ESTABLISHED </a:t>
            </a:r>
            <a:r>
              <a:rPr lang="tr-TR" sz="2000" dirty="0"/>
              <a:t>FOR BETTER MANAGEMENT OF THE COMMITTEES’ WORK</a:t>
            </a:r>
            <a:r>
              <a:rPr lang="tr-TR" sz="2000" baseline="0" dirty="0"/>
              <a:t>.</a:t>
            </a:r>
            <a:endParaRPr lang="tr-TR" sz="2000" dirty="0"/>
          </a:p>
          <a:p>
            <a:pPr algn="just"/>
            <a:endParaRPr lang="tr-TR" sz="2000" dirty="0"/>
          </a:p>
          <a:p>
            <a:pPr algn="just"/>
            <a:r>
              <a:rPr lang="tr-TR" sz="2000" dirty="0"/>
              <a:t>THIS SYSTEM IS THE ELECTRONIC</a:t>
            </a:r>
            <a:r>
              <a:rPr lang="tr-TR" sz="2000" baseline="0" dirty="0"/>
              <a:t> COLLABORATIVE ENVIRONMENT TO MANAGE THE STANDARDIZATION ACTIVITIES WITH ITS BUILT-IN TOOLS.</a:t>
            </a:r>
          </a:p>
          <a:p>
            <a:pPr algn="just"/>
            <a:endParaRPr lang="tr-TR" sz="2000" baseline="0" dirty="0"/>
          </a:p>
          <a:p>
            <a:pPr algn="just"/>
            <a:r>
              <a:rPr lang="tr-TR" sz="2000" baseline="0" dirty="0"/>
              <a:t>TOOLS ON TECHNICAL COMMITTEE WORKSPACE, ONLINE BALLOTING, PROJECT MANAGEMENT, MASS E-MAILING IMPROVE THE MANAGEMENT OF THE SMIIC TECHNICAL WORK AND COMMUNICATION AND HELP TO SAVE A LOT OF TIME.</a:t>
            </a:r>
          </a:p>
          <a:p>
            <a:pPr algn="just"/>
            <a:endParaRPr lang="en-GB" sz="2000" dirty="0"/>
          </a:p>
          <a:p>
            <a:endParaRPr lang="en-US" sz="2000" dirty="0"/>
          </a:p>
        </p:txBody>
      </p:sp>
      <p:sp>
        <p:nvSpPr>
          <p:cNvPr id="4" name="Slayt Numarası Yer Tutucusu 3"/>
          <p:cNvSpPr>
            <a:spLocks noGrp="1"/>
          </p:cNvSpPr>
          <p:nvPr>
            <p:ph type="sldNum" sz="quarter" idx="10"/>
          </p:nvPr>
        </p:nvSpPr>
        <p:spPr/>
        <p:txBody>
          <a:bodyPr/>
          <a:lstStyle/>
          <a:p>
            <a:fld id="{DC76D499-38BF-456D-BC07-F51748E69A7A}" type="slidenum">
              <a:rPr lang="en-US" smtClean="0"/>
              <a:t>25</a:t>
            </a:fld>
            <a:endParaRPr lang="en-US" dirty="0"/>
          </a:p>
        </p:txBody>
      </p:sp>
    </p:spTree>
    <p:extLst>
      <p:ext uri="{BB962C8B-B14F-4D97-AF65-F5344CB8AC3E}">
        <p14:creationId xmlns:p14="http://schemas.microsoft.com/office/powerpoint/2010/main" val="4096016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AS OF TODAY, 1</a:t>
            </a:r>
            <a:r>
              <a:rPr lang="en-US" sz="1200" dirty="0"/>
              <a:t>7</a:t>
            </a:r>
            <a:r>
              <a:rPr lang="tr-TR" sz="1200" dirty="0"/>
              <a:t> TECHNICAL COMMITTEES AND SMIIC</a:t>
            </a:r>
            <a:r>
              <a:rPr lang="tr-TR" sz="1200" baseline="0" dirty="0"/>
              <a:t> COMMITTEE ON CONFORMITY ASSESSMENT CARRY OUT THEIR ACTIVITIES </a:t>
            </a:r>
            <a:r>
              <a:rPr lang="tr-TR" sz="1200" dirty="0"/>
              <a:t>UNDER SMIIC. THIS MEANS, IN TOTAL, WE HAVE </a:t>
            </a:r>
            <a:r>
              <a:rPr lang="en-US" sz="1200" dirty="0"/>
              <a:t>18</a:t>
            </a:r>
            <a:r>
              <a:rPr lang="tr-TR" sz="1200" baseline="0" dirty="0"/>
              <a:t> COMMITTEES.</a:t>
            </a:r>
            <a:r>
              <a:rPr lang="en-US" sz="1200" baseline="0" dirty="0"/>
              <a:t> AND I HAVE THE PLEASURE TO ANNOUNCE THAT TC16 HALAL PHARMACEUTICALS AND TC17 FOR HANDICRAFT HAVE RECENTLY BEEN ESTABLISHED AND WE LOOK FORWARD TO WITNESSING THEIR STUDIES TO PUBLISH NEW OIC/SMIIC STANDARDS. </a:t>
            </a:r>
            <a:endParaRPr lang="tr-TR" sz="1200" dirty="0"/>
          </a:p>
          <a:p>
            <a:pPr algn="just"/>
            <a:endParaRPr lang="tr-TR" sz="1200" dirty="0"/>
          </a:p>
          <a:p>
            <a:pPr marL="0" marR="0" indent="0" algn="just" defTabSz="914400" rtl="0" eaLnBrk="1" fontAlgn="auto" latinLnBrk="0" hangingPunct="1">
              <a:lnSpc>
                <a:spcPct val="100000"/>
              </a:lnSpc>
              <a:spcBef>
                <a:spcPts val="0"/>
              </a:spcBef>
              <a:spcAft>
                <a:spcPts val="0"/>
              </a:spcAft>
              <a:buClrTx/>
              <a:buSzTx/>
              <a:buFontTx/>
              <a:buNone/>
              <a:tabLst/>
              <a:defRPr/>
            </a:pPr>
            <a:r>
              <a:rPr lang="tr-TR" sz="1200" dirty="0"/>
              <a:t>AS SMIIC GENERAL SECRETARIAT</a:t>
            </a:r>
            <a:r>
              <a:rPr lang="tr-TR" sz="1200" baseline="0" dirty="0"/>
              <a:t> WE ORGANIZED </a:t>
            </a:r>
            <a:r>
              <a:rPr lang="en-US" sz="1200" b="1" u="sng" baseline="0" dirty="0"/>
              <a:t>SEVEN</a:t>
            </a:r>
            <a:r>
              <a:rPr lang="tr-TR" sz="1200" baseline="0" dirty="0"/>
              <a:t> TECHNICAL COMMITTEE WEEKS WHERE ALL COMMITTEES HELD THEIR MEETINGS. </a:t>
            </a:r>
            <a:r>
              <a:rPr lang="en-US" sz="1200" baseline="0"/>
              <a:t>37</a:t>
            </a:r>
            <a:r>
              <a:rPr lang="tr-TR" sz="1200" baseline="0"/>
              <a:t> </a:t>
            </a:r>
            <a:r>
              <a:rPr lang="tr-TR" sz="1200" baseline="0" dirty="0"/>
              <a:t>PROJECTS  HAVE BEEN STUDIED ON SUCH SUBJECTS </a:t>
            </a:r>
            <a:r>
              <a:rPr lang="tr-TR" sz="1200" baseline="0" dirty="0">
                <a:solidFill>
                  <a:srgbClr val="FF0000"/>
                </a:solidFill>
              </a:rPr>
              <a:t>AS HALAL SUPPLY CHAIN, HALAL TOURİSM, SAFFRON…ETC</a:t>
            </a:r>
            <a:r>
              <a:rPr lang="tr-TR" sz="1200" baseline="0" dirty="0"/>
              <a:t>.  AND </a:t>
            </a:r>
            <a:r>
              <a:rPr lang="en-US" sz="1200" baseline="0" dirty="0"/>
              <a:t>14</a:t>
            </a:r>
            <a:r>
              <a:rPr lang="tr-TR" sz="1200" baseline="0" dirty="0"/>
              <a:t> OF THEM HAVE PROCEEDED TO THE</a:t>
            </a:r>
            <a:r>
              <a:rPr lang="en-US" sz="1200" baseline="0" dirty="0"/>
              <a:t> FINAL</a:t>
            </a:r>
            <a:r>
              <a:rPr lang="tr-TR" sz="1200" baseline="0" dirty="0"/>
              <a:t> DRAFT STANDARD STAGE. ONGOING PROJECTS WILL BE FURTHER STUDIED IN THESE COMMITTEES TO PAST THROUGH ALL NECESSARY STAGES AND </a:t>
            </a:r>
            <a:r>
              <a:rPr lang="en-US" sz="1200" baseline="0" dirty="0"/>
              <a:t>BE </a:t>
            </a:r>
            <a:r>
              <a:rPr lang="tr-TR" sz="1200" baseline="0" dirty="0"/>
              <a:t>FINALIZED AS OIC/SMIIC STANDARDS. </a:t>
            </a:r>
          </a:p>
          <a:p>
            <a:pPr marL="0" marR="0" indent="0" algn="just" defTabSz="914400" rtl="0" eaLnBrk="1" fontAlgn="auto" latinLnBrk="0" hangingPunct="1">
              <a:lnSpc>
                <a:spcPct val="100000"/>
              </a:lnSpc>
              <a:spcBef>
                <a:spcPts val="0"/>
              </a:spcBef>
              <a:spcAft>
                <a:spcPts val="0"/>
              </a:spcAft>
              <a:buClrTx/>
              <a:buSzTx/>
              <a:buFontTx/>
              <a:buNone/>
              <a:tabLst/>
              <a:defRPr/>
            </a:pPr>
            <a:endParaRPr lang="tr-TR" sz="1200" baseline="0" dirty="0"/>
          </a:p>
          <a:p>
            <a:pPr algn="just"/>
            <a:endParaRPr lang="tr-TR" sz="1200" dirty="0"/>
          </a:p>
          <a:p>
            <a:endParaRPr lang="en-US" dirty="0"/>
          </a:p>
        </p:txBody>
      </p:sp>
      <p:sp>
        <p:nvSpPr>
          <p:cNvPr id="4" name="Slayt Numarası Yer Tutucusu 3"/>
          <p:cNvSpPr>
            <a:spLocks noGrp="1"/>
          </p:cNvSpPr>
          <p:nvPr>
            <p:ph type="sldNum" sz="quarter" idx="5"/>
          </p:nvPr>
        </p:nvSpPr>
        <p:spPr/>
        <p:txBody>
          <a:bodyPr/>
          <a:lstStyle/>
          <a:p>
            <a:fld id="{432428DC-EF59-44DA-83AD-790409C0D4FF}" type="slidenum">
              <a:rPr lang="en-US" smtClean="0"/>
              <a:t>26</a:t>
            </a:fld>
            <a:endParaRPr lang="en-US" dirty="0"/>
          </a:p>
        </p:txBody>
      </p:sp>
    </p:spTree>
    <p:extLst>
      <p:ext uri="{BB962C8B-B14F-4D97-AF65-F5344CB8AC3E}">
        <p14:creationId xmlns:p14="http://schemas.microsoft.com/office/powerpoint/2010/main" val="2638270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AND HERE WE HAVE</a:t>
            </a:r>
            <a:r>
              <a:rPr lang="tr-TR" sz="1200" baseline="0" dirty="0"/>
              <a:t> ON THIS SLIDE, THE LIST OF </a:t>
            </a:r>
            <a:r>
              <a:rPr lang="tr-TR" sz="1200" dirty="0"/>
              <a:t>OUR PUBLISHED STANDARDS:</a:t>
            </a:r>
          </a:p>
          <a:p>
            <a:pPr algn="just"/>
            <a:endParaRPr lang="tr-TR" sz="1200" dirty="0"/>
          </a:p>
          <a:p>
            <a:pPr algn="just"/>
            <a:r>
              <a:rPr lang="tr-TR" sz="1200" dirty="0"/>
              <a:t>YOU CAN SEE THAT THE</a:t>
            </a:r>
            <a:r>
              <a:rPr lang="tr-TR" sz="1200" baseline="0" dirty="0"/>
              <a:t> </a:t>
            </a:r>
            <a:r>
              <a:rPr lang="tr-TR" sz="1200" dirty="0"/>
              <a:t>FIRST 4 STANDARDS ARE THE</a:t>
            </a:r>
            <a:r>
              <a:rPr lang="tr-TR" sz="1200" baseline="0" dirty="0"/>
              <a:t> </a:t>
            </a:r>
            <a:r>
              <a:rPr lang="tr-TR" sz="1200" dirty="0"/>
              <a:t>HALAL STANDARDS DEVELOPED INITIALLY.</a:t>
            </a:r>
            <a:r>
              <a:rPr lang="en-US" sz="1200" dirty="0"/>
              <a:t> AND NOW WE HAVE THE NEWEST EDITIONS OF </a:t>
            </a:r>
            <a:r>
              <a:rPr lang="tr-TR" sz="1200" dirty="0"/>
              <a:t>OIC/SMIIC 1, </a:t>
            </a:r>
            <a:r>
              <a:rPr lang="en-US" sz="1200" dirty="0"/>
              <a:t>OIC/SMIIC 2 AND OIC/SMIIC 3 STANDARDS WHICH HAVE BEEN REVISED AND PUBLISHED IN 2019.</a:t>
            </a:r>
            <a:endParaRPr lang="tr-TR" sz="1200" dirty="0"/>
          </a:p>
          <a:p>
            <a:pPr algn="just"/>
            <a:endParaRPr lang="tr-TR" sz="1200" dirty="0"/>
          </a:p>
          <a:p>
            <a:pPr algn="just"/>
            <a:r>
              <a:rPr lang="tr-TR" sz="1200" dirty="0"/>
              <a:t>AND </a:t>
            </a:r>
            <a:r>
              <a:rPr lang="en-US" sz="1200" dirty="0"/>
              <a:t>ALSO</a:t>
            </a:r>
            <a:r>
              <a:rPr lang="tr-TR" sz="1200" dirty="0"/>
              <a:t>,</a:t>
            </a:r>
            <a:r>
              <a:rPr lang="tr-TR" sz="1200" baseline="0" dirty="0"/>
              <a:t> </a:t>
            </a:r>
            <a:r>
              <a:rPr lang="tr-TR" sz="1200" dirty="0"/>
              <a:t>AS A RESULT OF CO-STUDY WITH SESRIC AND OIC ORGANS SUCH AS</a:t>
            </a:r>
            <a:r>
              <a:rPr lang="tr-TR" sz="1200" baseline="0" dirty="0"/>
              <a:t> IIFA, THE </a:t>
            </a:r>
            <a:r>
              <a:rPr lang="tr-TR" sz="1200" dirty="0"/>
              <a:t>STANDARD ON OCCUPATIONAL SAFETY AND HEALTH HAS BEEN PUBLISHED.</a:t>
            </a:r>
          </a:p>
          <a:p>
            <a:pPr algn="just"/>
            <a:endParaRPr lang="en-US" sz="1200" dirty="0"/>
          </a:p>
          <a:p>
            <a:pPr algn="just"/>
            <a:r>
              <a:rPr lang="en-US" sz="1200" dirty="0"/>
              <a:t>IN 2019, OIC/SMIIC 6 AND OIC/SMIIC 10 HAVE ALSO BEEN PUBLISHED.</a:t>
            </a:r>
          </a:p>
          <a:p>
            <a:pPr algn="just"/>
            <a:endParaRPr lang="tr-TR" sz="1200" dirty="0"/>
          </a:p>
          <a:p>
            <a:endParaRPr lang="en-US"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27</a:t>
            </a:fld>
            <a:endParaRPr lang="en-US"/>
          </a:p>
        </p:txBody>
      </p:sp>
    </p:spTree>
    <p:extLst>
      <p:ext uri="{BB962C8B-B14F-4D97-AF65-F5344CB8AC3E}">
        <p14:creationId xmlns:p14="http://schemas.microsoft.com/office/powerpoint/2010/main" val="1446695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dirty="0"/>
              <a:t>AS CONFORMITY ASSESSMENT GUIDES, WE HAVE FOUR NEW STANDARDS PUBLISHED IN 2020 AFTER THE INTENSIVE OF SMIIC/CCA. </a:t>
            </a:r>
          </a:p>
          <a:p>
            <a:pPr algn="just"/>
            <a:endParaRPr lang="en-US" sz="1200" dirty="0"/>
          </a:p>
          <a:p>
            <a:pPr algn="just"/>
            <a:r>
              <a:rPr lang="en-US" sz="1200" dirty="0"/>
              <a:t>ANOTHER IMPORTANT STANDARD OF 2020 IS VERY RECENTLY PUBLISHED AND SPECIFIES THE REQUIREMENTS FOR FOOD ADDITIVES AND OTHER ADDED CHEMICALS TO HALAL FOOD.</a:t>
            </a:r>
          </a:p>
          <a:p>
            <a:pPr algn="just"/>
            <a:endParaRPr lang="tr-TR" sz="1200" dirty="0"/>
          </a:p>
          <a:p>
            <a:pPr algn="just"/>
            <a:r>
              <a:rPr lang="tr-TR" sz="1200" dirty="0"/>
              <a:t>AND I WOULD ALSO LIKE TO TAKE THIS OPPORTUNITY TO INFORM THAT </a:t>
            </a:r>
            <a:r>
              <a:rPr lang="tr-TR" sz="1200" baseline="0" dirty="0"/>
              <a:t>ONLINE SALE </a:t>
            </a:r>
            <a:r>
              <a:rPr lang="tr-TR" sz="1200" dirty="0"/>
              <a:t>OF </a:t>
            </a:r>
            <a:r>
              <a:rPr lang="tr-TR" sz="1200" baseline="0" dirty="0"/>
              <a:t>STANDARDS HAS STARTED IN 2017 AND YOU MAY BUY OUR STANDARDS IN OUR WEBSITE.</a:t>
            </a:r>
            <a:endParaRPr lang="tr-TR" sz="1200" dirty="0"/>
          </a:p>
          <a:p>
            <a:endParaRPr lang="en-US"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28</a:t>
            </a:fld>
            <a:endParaRPr lang="en-US"/>
          </a:p>
        </p:txBody>
      </p:sp>
    </p:spTree>
    <p:extLst>
      <p:ext uri="{BB962C8B-B14F-4D97-AF65-F5344CB8AC3E}">
        <p14:creationId xmlns:p14="http://schemas.microsoft.com/office/powerpoint/2010/main" val="3963498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AND SMIIC COMMITTEE ON STANDARDS FOR CONFORMITY ASSESMENT AS WE SEE HERE,  IS A SPECIALEZED COMMITTEE TO ISSUE STANDARDS FOR CERTIFICATION AND ACCREDITATION PURPOSES. LIKE OIC/SMIIC 2 AND 3.</a:t>
            </a:r>
            <a:endParaRPr lang="en-US" sz="1200" dirty="0"/>
          </a:p>
          <a:p>
            <a:pPr algn="just"/>
            <a:endParaRPr lang="en-US" sz="1200" dirty="0"/>
          </a:p>
          <a:p>
            <a:pPr algn="just"/>
            <a:r>
              <a:rPr lang="en-US" sz="1200" dirty="0"/>
              <a:t>THIS COMMITTEE`S</a:t>
            </a:r>
            <a:r>
              <a:rPr lang="en-US" sz="1200" baseline="0" dirty="0"/>
              <a:t> FUNCTION IS SIMILAR TO ISO/CASCO. </a:t>
            </a:r>
            <a:r>
              <a:rPr lang="tr-TR" sz="1200" baseline="0" dirty="0"/>
              <a:t>FOR THE HALAL QUALITY INFRASTRUCTURE, THIS COMMITTEE HAS VERY IMPORTANT ROLES.</a:t>
            </a:r>
            <a:endParaRPr lang="tr-TR" sz="1200" dirty="0"/>
          </a:p>
          <a:p>
            <a:pPr algn="just"/>
            <a:endParaRPr lang="tr-TR" sz="1200" dirty="0"/>
          </a:p>
          <a:p>
            <a:pPr algn="just"/>
            <a:endParaRPr lang="en-GB"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29</a:t>
            </a:fld>
            <a:endParaRPr lang="en-US"/>
          </a:p>
        </p:txBody>
      </p:sp>
    </p:spTree>
    <p:extLst>
      <p:ext uri="{BB962C8B-B14F-4D97-AF65-F5344CB8AC3E}">
        <p14:creationId xmlns:p14="http://schemas.microsoft.com/office/powerpoint/2010/main" val="1150271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OIC IS AN INTER-GOVERNMENTAL ORGANIZATION LIKE THE UNITED NATIONS.</a:t>
            </a:r>
          </a:p>
          <a:p>
            <a:pPr algn="just"/>
            <a:endParaRPr lang="tr-TR" sz="1200" dirty="0"/>
          </a:p>
          <a:p>
            <a:pPr algn="just"/>
            <a:r>
              <a:rPr lang="tr-TR" sz="1200" dirty="0"/>
              <a:t>IT</a:t>
            </a:r>
            <a:r>
              <a:rPr lang="tr-TR" sz="1200" baseline="0" dirty="0"/>
              <a:t> WAS </a:t>
            </a:r>
            <a:r>
              <a:rPr lang="en-US" sz="1200" dirty="0"/>
              <a:t>ESTABLISHED IN 1969 AND HAS 57 ISLAMIC MEMBER STATES.  ALSO HAS 5 OBSERVER STATES</a:t>
            </a:r>
            <a:r>
              <a:rPr lang="tr-TR" sz="1200" dirty="0"/>
              <a:t>. HEADQUARTERED</a:t>
            </a:r>
            <a:r>
              <a:rPr lang="tr-TR" sz="1200" baseline="0" dirty="0"/>
              <a:t> </a:t>
            </a:r>
            <a:r>
              <a:rPr lang="tr-TR" sz="1200" dirty="0"/>
              <a:t>IN JEDDAH,</a:t>
            </a:r>
            <a:r>
              <a:rPr lang="tr-TR" sz="1200" baseline="0" dirty="0"/>
              <a:t> KINGDOM OF SAUDI ARABIA.</a:t>
            </a:r>
            <a:endParaRPr lang="tr-TR" sz="1200" dirty="0"/>
          </a:p>
          <a:p>
            <a:pPr algn="just"/>
            <a:endParaRPr lang="tr-TR" sz="1200" dirty="0"/>
          </a:p>
          <a:p>
            <a:pPr algn="just"/>
            <a:r>
              <a:rPr lang="tr-TR" sz="1200" dirty="0"/>
              <a:t>AND IT IS THE SECOND LARGEST INTER-GOVERNMENTAL ORGANIZATION AFTER THE UNITED NATIONS AND IT DEFINES ITSELF AS THE COLLECTIVE VOICE OF WHOLE MUSLIM WORLD.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200" dirty="0"/>
              <a:t>THE COUNTRIES DEMONSTRATED</a:t>
            </a:r>
            <a:r>
              <a:rPr lang="tr-TR" sz="1200" baseline="0" dirty="0"/>
              <a:t> </a:t>
            </a:r>
            <a:r>
              <a:rPr lang="tr-TR" sz="1200" dirty="0"/>
              <a:t>IN DARK GREEN ARE THE 57 MEMBER STATES OF THE OIC</a:t>
            </a:r>
            <a:r>
              <a:rPr lang="tr-TR" sz="1200" baseline="0" dirty="0"/>
              <a:t> SPREADING OVER FOUR CONTINENTS. </a:t>
            </a:r>
            <a:endParaRPr lang="tr-TR" sz="1200" dirty="0"/>
          </a:p>
          <a:p>
            <a:pPr algn="just"/>
            <a:endParaRPr lang="en-GB"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a:t>
            </a:fld>
            <a:endParaRPr lang="en-US"/>
          </a:p>
        </p:txBody>
      </p:sp>
    </p:spTree>
    <p:extLst>
      <p:ext uri="{BB962C8B-B14F-4D97-AF65-F5344CB8AC3E}">
        <p14:creationId xmlns:p14="http://schemas.microsoft.com/office/powerpoint/2010/main" val="2287803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highlight>
                  <a:srgbClr val="FFFF00"/>
                </a:highlight>
              </a:rPr>
              <a:t>THESE STANDARDS HAVE COMPLETED ALL NECESSARY STAGES AND VERY RECENTLY BEEN PUBLISHED AS CONFORMITY ASSESSMENT STANDARDS OF SMIIC FOR HALAL ISSUES. </a:t>
            </a:r>
            <a:endParaRPr lang="en-US" sz="9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30</a:t>
            </a:fld>
            <a:endParaRPr lang="en-US"/>
          </a:p>
        </p:txBody>
      </p:sp>
    </p:spTree>
    <p:extLst>
      <p:ext uri="{BB962C8B-B14F-4D97-AF65-F5344CB8AC3E}">
        <p14:creationId xmlns:p14="http://schemas.microsoft.com/office/powerpoint/2010/main" val="172509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200" dirty="0"/>
              <a:t>SO, NOW,</a:t>
            </a:r>
            <a:r>
              <a:rPr lang="tr-TR" sz="1200" baseline="0" dirty="0"/>
              <a:t> LET’S TALK ABOUT </a:t>
            </a:r>
            <a:r>
              <a:rPr lang="tr-TR" sz="1200" dirty="0"/>
              <a:t>SMIIC STANDARDS ON HALAL ISSUES</a:t>
            </a:r>
            <a:r>
              <a:rPr lang="en-GB" sz="1200" dirty="0">
                <a:solidFill>
                  <a:schemeClr val="tx2"/>
                </a:solidFill>
              </a:rPr>
              <a:t>, ISLAMIC RULES IN </a:t>
            </a:r>
            <a:r>
              <a:rPr lang="tr-TR" sz="1200" dirty="0">
                <a:solidFill>
                  <a:schemeClr val="tx2"/>
                </a:solidFill>
              </a:rPr>
              <a:t>OIC/SMIIC</a:t>
            </a:r>
            <a:r>
              <a:rPr lang="en-GB" sz="1200" dirty="0">
                <a:solidFill>
                  <a:schemeClr val="tx2"/>
                </a:solidFill>
              </a:rPr>
              <a:t> STANDARDS</a:t>
            </a:r>
            <a:r>
              <a:rPr lang="tr-TR" sz="1200" dirty="0"/>
              <a:t>.</a:t>
            </a:r>
          </a:p>
          <a:p>
            <a:pPr algn="just"/>
            <a:endParaRPr lang="tr-TR" sz="1200" cap="all"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kern="1200" cap="all" baseline="0" dirty="0">
                <a:solidFill>
                  <a:schemeClr val="tx1"/>
                </a:solidFill>
                <a:effectLst/>
                <a:latin typeface="+mn-lt"/>
                <a:ea typeface="+mn-ea"/>
                <a:cs typeface="+mn-cs"/>
              </a:rPr>
              <a:t>SMIIC </a:t>
            </a:r>
            <a:r>
              <a:rPr lang="tr-TR" sz="1200" b="1" kern="1200" cap="all" baseline="0" dirty="0">
                <a:solidFill>
                  <a:schemeClr val="tx1"/>
                </a:solidFill>
                <a:effectLst/>
                <a:latin typeface="+mn-lt"/>
                <a:ea typeface="+mn-ea"/>
                <a:cs typeface="+mn-cs"/>
              </a:rPr>
              <a:t>ı</a:t>
            </a:r>
            <a:r>
              <a:rPr lang="en-GB" sz="1200" b="1" kern="1200" cap="all" baseline="0" dirty="0">
                <a:solidFill>
                  <a:schemeClr val="tx1"/>
                </a:solidFill>
                <a:effectLst/>
                <a:latin typeface="+mn-lt"/>
                <a:ea typeface="+mn-ea"/>
                <a:cs typeface="+mn-cs"/>
              </a:rPr>
              <a:t>s </a:t>
            </a:r>
            <a:r>
              <a:rPr lang="en-GB" sz="1200" b="1" kern="1200" cap="all" baseline="0" dirty="0" err="1">
                <a:solidFill>
                  <a:schemeClr val="tx1"/>
                </a:solidFill>
                <a:effectLst/>
                <a:latin typeface="+mn-lt"/>
                <a:ea typeface="+mn-ea"/>
                <a:cs typeface="+mn-cs"/>
              </a:rPr>
              <a:t>recogn</a:t>
            </a:r>
            <a:r>
              <a:rPr lang="tr-TR" sz="1200" b="1" kern="1200" cap="all" baseline="0" dirty="0">
                <a:solidFill>
                  <a:schemeClr val="tx1"/>
                </a:solidFill>
                <a:effectLst/>
                <a:latin typeface="+mn-lt"/>
                <a:ea typeface="+mn-ea"/>
                <a:cs typeface="+mn-cs"/>
              </a:rPr>
              <a:t>ı</a:t>
            </a:r>
            <a:r>
              <a:rPr lang="en-GB" sz="1200" b="1" kern="1200" cap="all" baseline="0" dirty="0">
                <a:solidFill>
                  <a:schemeClr val="tx1"/>
                </a:solidFill>
                <a:effectLst/>
                <a:latin typeface="+mn-lt"/>
                <a:ea typeface="+mn-ea"/>
                <a:cs typeface="+mn-cs"/>
              </a:rPr>
              <a:t>zed as the technically competent and authorized platform for the halal issues and mandated to work in the area of all kind standards and related issues for the OIC Members by the OIC. SMIIC’s technical works are open to all stakeholders in all over the world. </a:t>
            </a:r>
            <a:endParaRPr lang="tr-TR" sz="1200" b="1" kern="1200" cap="all" baseline="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1200" b="1" kern="1200" cap="all" baseline="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kern="1200" cap="all" baseline="0" dirty="0">
                <a:solidFill>
                  <a:schemeClr val="tx1"/>
                </a:solidFill>
                <a:effectLst/>
                <a:latin typeface="+mn-lt"/>
                <a:ea typeface="+mn-ea"/>
                <a:cs typeface="+mn-cs"/>
              </a:rPr>
              <a:t>Duplicative works will harm all </a:t>
            </a:r>
            <a:r>
              <a:rPr lang="tr-TR" sz="1200" b="1" kern="1200" cap="all" baseline="0" dirty="0">
                <a:solidFill>
                  <a:schemeClr val="tx1"/>
                </a:solidFill>
                <a:effectLst/>
                <a:latin typeface="+mn-lt"/>
                <a:ea typeface="+mn-ea"/>
                <a:cs typeface="+mn-cs"/>
              </a:rPr>
              <a:t>STAKEHOLDERS</a:t>
            </a:r>
            <a:r>
              <a:rPr lang="en-GB" sz="1200" b="1" kern="1200" cap="all" baseline="0" dirty="0">
                <a:solidFill>
                  <a:schemeClr val="tx1"/>
                </a:solidFill>
                <a:effectLst/>
                <a:latin typeface="+mn-lt"/>
                <a:ea typeface="+mn-ea"/>
                <a:cs typeface="+mn-cs"/>
              </a:rPr>
              <a:t>. Individual approaches to halal standards under different platforms were not welcomed such as ISO, CODEX and CEN, as SMIIC’s efforts representing Islamic countries were recognised. As halal issues need religious competency, this kind </a:t>
            </a:r>
            <a:r>
              <a:rPr lang="tr-TR" sz="1200" b="1" kern="1200" cap="all" baseline="0" dirty="0">
                <a:solidFill>
                  <a:schemeClr val="tx1"/>
                </a:solidFill>
                <a:effectLst/>
                <a:latin typeface="+mn-lt"/>
                <a:ea typeface="+mn-ea"/>
                <a:cs typeface="+mn-cs"/>
              </a:rPr>
              <a:t>OF </a:t>
            </a:r>
            <a:r>
              <a:rPr lang="en-GB" sz="1200" b="1" kern="1200" cap="all" baseline="0" dirty="0">
                <a:solidFill>
                  <a:schemeClr val="tx1"/>
                </a:solidFill>
                <a:effectLst/>
                <a:latin typeface="+mn-lt"/>
                <a:ea typeface="+mn-ea"/>
                <a:cs typeface="+mn-cs"/>
              </a:rPr>
              <a:t>standardization work also should include all representations </a:t>
            </a:r>
            <a:r>
              <a:rPr lang="tr-TR" sz="1200" b="1" kern="1200" cap="all" baseline="0" dirty="0">
                <a:solidFill>
                  <a:schemeClr val="tx1"/>
                </a:solidFill>
                <a:effectLst/>
                <a:latin typeface="+mn-lt"/>
                <a:ea typeface="+mn-ea"/>
                <a:cs typeface="+mn-cs"/>
              </a:rPr>
              <a:t>OF</a:t>
            </a:r>
            <a:r>
              <a:rPr lang="en-GB" sz="1200" b="1" kern="1200" cap="all" baseline="0" dirty="0">
                <a:solidFill>
                  <a:schemeClr val="tx1"/>
                </a:solidFill>
                <a:effectLst/>
                <a:latin typeface="+mn-lt"/>
                <a:ea typeface="+mn-ea"/>
                <a:cs typeface="+mn-cs"/>
              </a:rPr>
              <a:t> different sectarians/</a:t>
            </a:r>
            <a:r>
              <a:rPr lang="en-GB" sz="1200" b="1" kern="1200" cap="all" baseline="0" dirty="0" err="1">
                <a:solidFill>
                  <a:schemeClr val="tx1"/>
                </a:solidFill>
                <a:effectLst/>
                <a:latin typeface="+mn-lt"/>
                <a:ea typeface="+mn-ea"/>
                <a:cs typeface="+mn-cs"/>
              </a:rPr>
              <a:t>mazhaps</a:t>
            </a:r>
            <a:r>
              <a:rPr lang="en-GB" sz="1200" b="1" kern="1200" cap="all" baseline="0" dirty="0">
                <a:solidFill>
                  <a:schemeClr val="tx1"/>
                </a:solidFill>
                <a:effectLst/>
                <a:latin typeface="+mn-lt"/>
                <a:ea typeface="+mn-ea"/>
                <a:cs typeface="+mn-cs"/>
              </a:rPr>
              <a:t> in Islamic Countries or in the World</a:t>
            </a:r>
            <a:r>
              <a:rPr lang="en-GB" sz="1200" kern="1200" cap="all" baseline="0" dirty="0">
                <a:solidFill>
                  <a:schemeClr val="tx1"/>
                </a:solidFill>
                <a:effectLst/>
                <a:latin typeface="+mn-lt"/>
                <a:ea typeface="+mn-ea"/>
                <a:cs typeface="+mn-cs"/>
              </a:rPr>
              <a:t>. </a:t>
            </a:r>
            <a:endParaRPr lang="tr-TR" sz="1200" kern="1200" cap="all" baseline="0" dirty="0">
              <a:solidFill>
                <a:schemeClr val="tx1"/>
              </a:solidFill>
              <a:effectLst/>
              <a:latin typeface="+mn-lt"/>
              <a:ea typeface="+mn-ea"/>
              <a:cs typeface="+mn-cs"/>
            </a:endParaRPr>
          </a:p>
          <a:p>
            <a:pPr algn="just"/>
            <a:endParaRPr lang="tr-TR" sz="1200" dirty="0"/>
          </a:p>
          <a:p>
            <a:r>
              <a:rPr lang="en-GB" sz="1200" kern="1200" dirty="0">
                <a:solidFill>
                  <a:schemeClr val="tx1"/>
                </a:solidFill>
                <a:effectLst/>
                <a:latin typeface="+mn-lt"/>
                <a:ea typeface="+mn-ea"/>
                <a:cs typeface="+mn-cs"/>
              </a:rPr>
              <a:t>FIRST OF ALL, WE MUST ALWAYS KNOW THAT THE STANDARDS ON HALAL ISSUES SUCH AS PRODUCTS, MANAGEMENT, SERVICES, PROCESSES, CERTIFICATION, ACCREDITATION, TESTING ETC. SHOULD BE IN COMPLIENCE WITH ISLAMIC RULES.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cap="all" dirty="0">
              <a:solidFill>
                <a:schemeClr val="tx1"/>
              </a:solidFill>
              <a:effectLst/>
              <a:latin typeface="+mn-lt"/>
              <a:ea typeface="+mn-ea"/>
              <a:cs typeface="+mn-cs"/>
            </a:endParaRPr>
          </a:p>
          <a:p>
            <a:r>
              <a:rPr lang="en-GB" sz="1200" kern="1200" cap="all" dirty="0">
                <a:solidFill>
                  <a:schemeClr val="tx1"/>
                </a:solidFill>
                <a:effectLst/>
                <a:latin typeface="+mn-lt"/>
                <a:ea typeface="+mn-ea"/>
                <a:cs typeface="+mn-cs"/>
              </a:rPr>
              <a:t>On the other hand, these Standards should not be considered as </a:t>
            </a:r>
            <a:r>
              <a:rPr lang="en-GB" sz="1200" kern="1200" cap="all" dirty="0" err="1">
                <a:solidFill>
                  <a:schemeClr val="tx1"/>
                </a:solidFill>
                <a:effectLst/>
                <a:latin typeface="+mn-lt"/>
                <a:ea typeface="+mn-ea"/>
                <a:cs typeface="+mn-cs"/>
              </a:rPr>
              <a:t>fiqh</a:t>
            </a:r>
            <a:r>
              <a:rPr lang="en-GB" sz="1200" kern="1200" cap="all" dirty="0">
                <a:solidFill>
                  <a:schemeClr val="tx1"/>
                </a:solidFill>
                <a:effectLst/>
                <a:latin typeface="+mn-lt"/>
                <a:ea typeface="+mn-ea"/>
                <a:cs typeface="+mn-cs"/>
              </a:rPr>
              <a:t> or Fatwa documents; can be globally used in certification, production and trade but SHOULD NOT BE AGAINST ISLAMIC RULES.</a:t>
            </a:r>
            <a:endParaRPr lang="tr-TR" sz="1200" kern="1200" cap="all" dirty="0">
              <a:solidFill>
                <a:schemeClr val="tx1"/>
              </a:solidFill>
              <a:effectLst/>
              <a:latin typeface="+mn-lt"/>
              <a:ea typeface="+mn-ea"/>
              <a:cs typeface="+mn-cs"/>
            </a:endParaRPr>
          </a:p>
          <a:p>
            <a:r>
              <a:rPr lang="en-GB" sz="1200" kern="1200" cap="all" dirty="0">
                <a:solidFill>
                  <a:schemeClr val="tx1"/>
                </a:solidFill>
                <a:effectLst/>
                <a:latin typeface="+mn-lt"/>
                <a:ea typeface="+mn-ea"/>
                <a:cs typeface="+mn-cs"/>
              </a:rPr>
              <a:t> </a:t>
            </a:r>
            <a:endParaRPr lang="tr-TR" sz="1200" kern="1200" cap="all" dirty="0">
              <a:solidFill>
                <a:schemeClr val="tx1"/>
              </a:solidFill>
              <a:effectLst/>
              <a:latin typeface="+mn-lt"/>
              <a:ea typeface="+mn-ea"/>
              <a:cs typeface="+mn-cs"/>
            </a:endParaRPr>
          </a:p>
          <a:p>
            <a:r>
              <a:rPr lang="en-GB" sz="1200" kern="1200" cap="all" dirty="0">
                <a:solidFill>
                  <a:schemeClr val="tx1"/>
                </a:solidFill>
                <a:effectLst/>
                <a:latin typeface="+mn-lt"/>
                <a:ea typeface="+mn-ea"/>
                <a:cs typeface="+mn-cs"/>
              </a:rPr>
              <a:t>Even though there are different school of thoughts and interpretations, the difference between them is not much on products subject of international trade and daily consumption such as meat and meat products, cattle, dairy, poultry …etc. So, the standards should focus on these common points in order to meet the needs of the consumers from different school of thoughts, </a:t>
            </a:r>
            <a:r>
              <a:rPr lang="en-GB" sz="1200" kern="1200" cap="all" dirty="0" err="1">
                <a:solidFill>
                  <a:schemeClr val="tx1"/>
                </a:solidFill>
                <a:effectLst/>
                <a:latin typeface="+mn-lt"/>
                <a:ea typeface="+mn-ea"/>
                <a:cs typeface="+mn-cs"/>
              </a:rPr>
              <a:t>mazhabs</a:t>
            </a:r>
            <a:r>
              <a:rPr lang="en-GB" sz="1200" kern="1200" cap="all" dirty="0">
                <a:solidFill>
                  <a:schemeClr val="tx1"/>
                </a:solidFill>
                <a:effectLst/>
                <a:latin typeface="+mn-lt"/>
                <a:ea typeface="+mn-ea"/>
                <a:cs typeface="+mn-cs"/>
              </a:rPr>
              <a:t>.</a:t>
            </a:r>
            <a:endParaRPr lang="tr-TR" sz="1200" kern="1200" cap="all" dirty="0">
              <a:solidFill>
                <a:schemeClr val="tx1"/>
              </a:solidFill>
              <a:effectLst/>
              <a:latin typeface="+mn-lt"/>
              <a:ea typeface="+mn-ea"/>
              <a:cs typeface="+mn-cs"/>
            </a:endParaRPr>
          </a:p>
          <a:p>
            <a:r>
              <a:rPr lang="en-GB" sz="1200" kern="1200" cap="all" dirty="0">
                <a:solidFill>
                  <a:schemeClr val="tx1"/>
                </a:solidFill>
                <a:effectLst/>
                <a:latin typeface="+mn-lt"/>
                <a:ea typeface="+mn-ea"/>
                <a:cs typeface="+mn-cs"/>
              </a:rPr>
              <a:t> </a:t>
            </a:r>
            <a:endParaRPr lang="tr-TR" sz="1200" kern="1200" cap="all" dirty="0">
              <a:solidFill>
                <a:schemeClr val="tx1"/>
              </a:solidFill>
              <a:effectLst/>
              <a:latin typeface="+mn-lt"/>
              <a:ea typeface="+mn-ea"/>
              <a:cs typeface="+mn-cs"/>
            </a:endParaRPr>
          </a:p>
          <a:p>
            <a:r>
              <a:rPr lang="en-GB" sz="1200" kern="1200" cap="all" dirty="0">
                <a:solidFill>
                  <a:schemeClr val="tx1"/>
                </a:solidFill>
                <a:effectLst/>
                <a:latin typeface="+mn-lt"/>
                <a:ea typeface="+mn-ea"/>
                <a:cs typeface="+mn-cs"/>
              </a:rPr>
              <a:t>CERTIFIED Halal Products according to recognized halal standards are of good quality</a:t>
            </a:r>
            <a:r>
              <a:rPr lang="tr-TR" sz="1200" kern="1200" cap="all" dirty="0">
                <a:solidFill>
                  <a:schemeClr val="tx1"/>
                </a:solidFill>
                <a:effectLst/>
                <a:latin typeface="+mn-lt"/>
                <a:ea typeface="+mn-ea"/>
                <a:cs typeface="+mn-cs"/>
              </a:rPr>
              <a:t> </a:t>
            </a:r>
            <a:r>
              <a:rPr lang="en-GB" sz="1200" kern="1200" cap="all" dirty="0">
                <a:solidFill>
                  <a:schemeClr val="tx1"/>
                </a:solidFill>
                <a:effectLst/>
                <a:latin typeface="+mn-lt"/>
                <a:ea typeface="+mn-ea"/>
                <a:cs typeface="+mn-cs"/>
              </a:rPr>
              <a:t>at the same time . So halal certified means good quality product</a:t>
            </a:r>
            <a:r>
              <a:rPr lang="tr-TR" sz="1200" kern="1200" cap="all" baseline="0" dirty="0">
                <a:solidFill>
                  <a:schemeClr val="tx1"/>
                </a:solidFill>
                <a:effectLst/>
                <a:latin typeface="+mn-lt"/>
                <a:ea typeface="+mn-ea"/>
                <a:cs typeface="+mn-cs"/>
              </a:rPr>
              <a:t> </a:t>
            </a:r>
            <a:r>
              <a:rPr lang="tr-TR" sz="1200" kern="1200" baseline="0" dirty="0">
                <a:solidFill>
                  <a:schemeClr val="tx1"/>
                </a:solidFill>
                <a:effectLst/>
                <a:latin typeface="+mn-lt"/>
                <a:ea typeface="+mn-ea"/>
                <a:cs typeface="+mn-cs"/>
              </a:rPr>
              <a:t>WHICH IS THE </a:t>
            </a:r>
            <a:r>
              <a:rPr lang="en-US" sz="1200" kern="1200" cap="all" baseline="0" noProof="0" dirty="0">
                <a:solidFill>
                  <a:schemeClr val="tx1"/>
                </a:solidFill>
                <a:effectLst/>
                <a:latin typeface="+mn-lt"/>
                <a:ea typeface="+mn-ea"/>
                <a:cs typeface="+mn-cs"/>
              </a:rPr>
              <a:t>equivalence</a:t>
            </a:r>
            <a:r>
              <a:rPr lang="tr-TR" sz="1200" kern="1200" baseline="0" dirty="0">
                <a:solidFill>
                  <a:schemeClr val="tx1"/>
                </a:solidFill>
                <a:effectLst/>
                <a:latin typeface="+mn-lt"/>
                <a:ea typeface="+mn-ea"/>
                <a:cs typeface="+mn-cs"/>
              </a:rPr>
              <a:t> OF TAYYIB AS IN THE VERSE (OR AYET).</a:t>
            </a:r>
            <a:endParaRPr lang="en-US" sz="2000" baseline="0" noProof="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31</a:t>
            </a:fld>
            <a:endParaRPr lang="en-US"/>
          </a:p>
        </p:txBody>
      </p:sp>
    </p:spTree>
    <p:extLst>
      <p:ext uri="{BB962C8B-B14F-4D97-AF65-F5344CB8AC3E}">
        <p14:creationId xmlns:p14="http://schemas.microsoft.com/office/powerpoint/2010/main" val="2826271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1200" b="1" kern="1200" dirty="0">
                <a:solidFill>
                  <a:schemeClr val="tx1"/>
                </a:solidFill>
                <a:effectLst/>
                <a:latin typeface="+mn-lt"/>
                <a:ea typeface="+mn-ea"/>
                <a:cs typeface="+mn-cs"/>
              </a:rPr>
              <a:t>AS AN OIC INSTITUTION OUR MAIN PARTNER IS THE INTERNATIONAL ISLAMIC FIQH ACADEMY (IIFA), BASED IN JEDDAH. THE ACADEMY SAYS ABOUT THE MECHANISMS OF RELIGIOUS US OVERSIGHT ON HALAL INDUSTRY AND ITS SERVICES AS FOLLOWS:</a:t>
            </a:r>
            <a:endParaRPr lang="tr-TR"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IMPORTANT STAKEHOLDERS IN HALAL INFRASTRUCTURE AND CONFORMITY ASSESSMENT HAVE ONE OF THE FOLLOWING FORMS ACCORDING TO THE ACADEMY’S APPROACH; THERE SHOULD BE:</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A SUPREME AUTHORITY AT THE STATE LEVEL FOR THE RELIGIOUS INSPECTION.</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ISLAMIC FIQH COUNCILS ISSUING FATWAS AND DECISIONS.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 ACCREDITATION BODIES: THESE SHALL BE OWNED AND DIRECTED BY MUSLIMS AT AN OIC COUNTRY.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 THE CERTIFICATION BODIES: THESE SHALL BE OWNED AND DIRECTED BY MUSLIMS IN ANY COUNTRY.</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INTERNAL DEPARTMENTS FOR RELIGIOUS SECTION IN THE ESTABLISHMENT: THESE SHALL BE DIRECTED BY MUSLIMS.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 OFFICERS OF THE HALAL RELIGIOUS SECTION: THOSE SHALL BE MUSLIMS.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7- PROFESSION EMPLOYEE, WHOSE MISSION IS TO DO BASIC HALAL WORK, SUCH AS THE SLAUGHTERER OR BUTCHER MUST BE MUSLIMS COMMITTED TO ALL THE PROVISIONS OF ISLAMIC LAW.</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REMEMBER ALWAYS: </a:t>
            </a:r>
            <a:r>
              <a:rPr lang="en-GB" sz="1200" b="1" u="sng" kern="1200" dirty="0">
                <a:solidFill>
                  <a:schemeClr val="tx1"/>
                </a:solidFill>
                <a:effectLst/>
                <a:latin typeface="+mn-lt"/>
                <a:ea typeface="+mn-ea"/>
                <a:cs typeface="+mn-cs"/>
              </a:rPr>
              <a:t>HALAL IS A SOVEREIGNTY</a:t>
            </a:r>
            <a:r>
              <a:rPr lang="tr-TR" sz="1200" b="1" u="sng"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rPr>
              <a:t>ISSUE OF THE ISLAMIC UMMAH.</a:t>
            </a:r>
            <a:endParaRPr lang="tr-TR" sz="1200" b="1" kern="1200" dirty="0">
              <a:solidFill>
                <a:schemeClr val="tx1"/>
              </a:solidFill>
              <a:effectLst/>
              <a:latin typeface="+mn-lt"/>
              <a:ea typeface="+mn-ea"/>
              <a:cs typeface="+mn-cs"/>
            </a:endParaRPr>
          </a:p>
          <a:p>
            <a:pPr algn="just"/>
            <a:endParaRPr lang="en-GB" sz="1200" noProof="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32</a:t>
            </a:fld>
            <a:endParaRPr lang="en-US"/>
          </a:p>
        </p:txBody>
      </p:sp>
    </p:spTree>
    <p:extLst>
      <p:ext uri="{BB962C8B-B14F-4D97-AF65-F5344CB8AC3E}">
        <p14:creationId xmlns:p14="http://schemas.microsoft.com/office/powerpoint/2010/main" val="518182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1200" kern="1200" dirty="0">
                <a:solidFill>
                  <a:schemeClr val="tx1"/>
                </a:solidFill>
                <a:effectLst/>
                <a:latin typeface="+mn-lt"/>
                <a:ea typeface="+mn-ea"/>
                <a:cs typeface="+mn-cs"/>
              </a:rPr>
              <a:t>THE FIRST 3 CORE STANDARDS REGARDING HALAL ARE PRODUCTS OF A HARD WORK </a:t>
            </a:r>
            <a:r>
              <a:rPr lang="tr-TR" sz="1200" kern="1200" dirty="0">
                <a:solidFill>
                  <a:schemeClr val="tx1"/>
                </a:solidFill>
                <a:effectLst/>
                <a:latin typeface="+mn-lt"/>
                <a:ea typeface="+mn-ea"/>
                <a:cs typeface="+mn-cs"/>
              </a:rPr>
              <a:t> CONDUCTED </a:t>
            </a:r>
            <a:r>
              <a:rPr lang="en-GB" sz="1200" kern="1200" dirty="0">
                <a:solidFill>
                  <a:schemeClr val="tx1"/>
                </a:solidFill>
                <a:effectLst/>
                <a:latin typeface="+mn-lt"/>
                <a:ea typeface="+mn-ea"/>
                <a:cs typeface="+mn-cs"/>
              </a:rPr>
              <a:t>FIRSTLY AT OIC LEVEL WITH THE CONTRIBUTION OF MORE THAN 40 OIC MEMBER STATES AND CERTAIN OIC INSTITUTIONS.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AFTER ITS ESTABLISHMENT, THE STANDARDS WERE ADOPTED </a:t>
            </a:r>
            <a:r>
              <a:rPr lang="en-GB" sz="1200" b="1" u="sng" kern="1200" dirty="0">
                <a:solidFill>
                  <a:schemeClr val="tx1"/>
                </a:solidFill>
                <a:effectLst/>
                <a:latin typeface="+mn-lt"/>
                <a:ea typeface="+mn-ea"/>
                <a:cs typeface="+mn-cs"/>
              </a:rPr>
              <a:t>BY SMIIC</a:t>
            </a:r>
            <a:r>
              <a:rPr lang="en-GB"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rPr>
              <a:t>AS OIC/SMIIC STANDARDS</a:t>
            </a:r>
            <a:r>
              <a:rPr lang="en-GB" sz="1200" kern="1200" dirty="0">
                <a:solidFill>
                  <a:schemeClr val="tx1"/>
                </a:solidFill>
                <a:effectLst/>
                <a:latin typeface="+mn-lt"/>
                <a:ea typeface="+mn-ea"/>
                <a:cs typeface="+mn-cs"/>
              </a:rPr>
              <a:t> AND NOW SMIIC IS THE ONLY ORGANIZATION</a:t>
            </a:r>
            <a:r>
              <a:rPr lang="tr-TR" sz="1200" kern="1200" dirty="0">
                <a:solidFill>
                  <a:schemeClr val="tx1"/>
                </a:solidFill>
                <a:effectLst/>
                <a:latin typeface="+mn-lt"/>
                <a:ea typeface="+mn-ea"/>
                <a:cs typeface="+mn-cs"/>
              </a:rPr>
              <a:t> </a:t>
            </a:r>
            <a:r>
              <a:rPr lang="tr-TR" sz="1200" kern="1200" baseline="0" dirty="0">
                <a:solidFill>
                  <a:schemeClr val="tx1"/>
                </a:solidFill>
                <a:effectLst/>
                <a:latin typeface="+mn-lt"/>
                <a:ea typeface="+mn-ea"/>
                <a:cs typeface="+mn-cs"/>
              </a:rPr>
              <a:t>HAVING THE SOLE AUTHORITY ON </a:t>
            </a:r>
            <a:r>
              <a:rPr lang="en-GB" sz="1200" kern="1200" dirty="0">
                <a:solidFill>
                  <a:schemeClr val="tx1"/>
                </a:solidFill>
                <a:effectLst/>
                <a:latin typeface="+mn-lt"/>
                <a:ea typeface="+mn-ea"/>
                <a:cs typeface="+mn-cs"/>
              </a:rPr>
              <a:t>THESE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THESE THREE STANDARDS HAVE BEEN IN REVISION PROCESS AND NEW EDITIONS OF </a:t>
            </a:r>
            <a:r>
              <a:rPr lang="tr-TR" sz="1200" kern="1200" dirty="0">
                <a:solidFill>
                  <a:schemeClr val="tx1"/>
                </a:solidFill>
                <a:effectLst/>
                <a:latin typeface="+mn-lt"/>
                <a:ea typeface="+mn-ea"/>
                <a:cs typeface="+mn-cs"/>
              </a:rPr>
              <a:t>THEM </a:t>
            </a:r>
            <a:r>
              <a:rPr lang="en-GB" sz="1200" kern="1200" dirty="0">
                <a:solidFill>
                  <a:schemeClr val="tx1"/>
                </a:solidFill>
                <a:effectLst/>
                <a:latin typeface="+mn-lt"/>
                <a:ea typeface="+mn-ea"/>
                <a:cs typeface="+mn-cs"/>
              </a:rPr>
              <a:t>ARE AVAILABLE FOR YOUR USE </a:t>
            </a:r>
            <a:r>
              <a:rPr lang="tr-TR" sz="1200" kern="1200" dirty="0">
                <a:solidFill>
                  <a:schemeClr val="tx1"/>
                </a:solidFill>
                <a:effectLst/>
                <a:latin typeface="+mn-lt"/>
                <a:ea typeface="+mn-ea"/>
                <a:cs typeface="+mn-cs"/>
              </a:rPr>
              <a:t>SINCE AUGUST 2019.</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WHEREAS OIC/SMIIC 4 HALAL COSMETICS STANDARD IS PUBLISHED IN 2018 AND WE HAVE A NEW HALAL STANDARD APPROVED IN 2019 ON P</a:t>
            </a:r>
            <a:r>
              <a:rPr lang="en-US" sz="1200" kern="1200" dirty="0">
                <a:solidFill>
                  <a:schemeClr val="tx1"/>
                </a:solidFill>
                <a:effectLst/>
                <a:highlight>
                  <a:srgbClr val="FFFF00"/>
                </a:highlight>
                <a:latin typeface="+mn-lt"/>
                <a:ea typeface="+mn-ea"/>
                <a:cs typeface="+mn-cs"/>
              </a:rPr>
              <a:t>ARTICULAR REQUIREMENTS FOR THE APPLICATION OF OIC/SMIIC 1 TO PLACES </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SEE </a:t>
            </a:r>
            <a:r>
              <a:rPr lang="tr-TR" sz="1200" kern="1200" dirty="0">
                <a:solidFill>
                  <a:schemeClr val="tx1"/>
                </a:solidFill>
                <a:effectLst/>
                <a:latin typeface="+mn-lt"/>
                <a:ea typeface="+mn-ea"/>
                <a:cs typeface="+mn-cs"/>
              </a:rPr>
              <a:t>ON</a:t>
            </a:r>
            <a:r>
              <a:rPr lang="tr-TR" sz="1200" kern="1200" baseline="0" dirty="0">
                <a:solidFill>
                  <a:schemeClr val="tx1"/>
                </a:solidFill>
                <a:effectLst/>
                <a:latin typeface="+mn-lt"/>
                <a:ea typeface="+mn-ea"/>
                <a:cs typeface="+mn-cs"/>
              </a:rPr>
              <a:t> THE SLIDE</a:t>
            </a:r>
            <a:r>
              <a:rPr lang="en-GB" sz="1200" kern="1200" dirty="0">
                <a:solidFill>
                  <a:schemeClr val="tx1"/>
                </a:solidFill>
                <a:effectLst/>
                <a:latin typeface="+mn-lt"/>
                <a:ea typeface="+mn-ea"/>
                <a:cs typeface="+mn-cs"/>
              </a:rPr>
              <a:t>, EACH STANDARD HAS INTERNATIONAL STAND</a:t>
            </a:r>
            <a:r>
              <a:rPr lang="tr-TR" sz="1200"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RDS REFERENCES SUCH AS CODEX, ISO AND HAS ISLAMIC FIQH RULES WHICH </a:t>
            </a:r>
            <a:r>
              <a:rPr lang="en-GB" sz="1200" u="sng" kern="1200" dirty="0">
                <a:solidFill>
                  <a:schemeClr val="tx1"/>
                </a:solidFill>
                <a:effectLst/>
                <a:latin typeface="+mn-lt"/>
                <a:ea typeface="+mn-ea"/>
                <a:cs typeface="+mn-cs"/>
              </a:rPr>
              <a:t>ARE APPROVED BY INTERNATIONAL ISLAMIC FIQH ACADEMY (IIFA).</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rPr>
              <a:t>AS MENTIONED BEFORE, IIFA IS THE ONLY OUR STAKEHOLDER FOR RELIGIOUS ISSUES.</a:t>
            </a:r>
            <a:endParaRPr lang="tr-TR" sz="2000" dirty="0"/>
          </a:p>
          <a:p>
            <a:endParaRPr lang="en-US"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33</a:t>
            </a:fld>
            <a:endParaRPr lang="en-US"/>
          </a:p>
        </p:txBody>
      </p:sp>
    </p:spTree>
    <p:extLst>
      <p:ext uri="{BB962C8B-B14F-4D97-AF65-F5344CB8AC3E}">
        <p14:creationId xmlns:p14="http://schemas.microsoft.com/office/powerpoint/2010/main" val="3693691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IN 2019 WE HAVE ANOTHER HALAL STANDARD PUBLISHED ON HALAL TOURISM SERVICES.</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2020 HAS STARTED AS A PRODUCTIVE YEAR FOR PUBLISHING STANDARDS ON HALAL ISSUES. 4 NEW STANDARDS ARE PUBLISHED ON HALAL CONFORMITY ASSESSMENT AND A NEW STANDARD FOR THE REQUIREMENTS FOR FOOD ADDITIVES AND OTHER CHEMICALS ADDED TO HALAL FOOD IS PUBLISHED VERY RECENTLY.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SEE </a:t>
            </a:r>
            <a:r>
              <a:rPr lang="tr-TR" sz="1200" kern="1200" dirty="0">
                <a:solidFill>
                  <a:schemeClr val="tx1"/>
                </a:solidFill>
                <a:effectLst/>
                <a:latin typeface="+mn-lt"/>
                <a:ea typeface="+mn-ea"/>
                <a:cs typeface="+mn-cs"/>
              </a:rPr>
              <a:t>ON</a:t>
            </a:r>
            <a:r>
              <a:rPr lang="tr-TR" sz="1200" kern="1200" baseline="0" dirty="0">
                <a:solidFill>
                  <a:schemeClr val="tx1"/>
                </a:solidFill>
                <a:effectLst/>
                <a:latin typeface="+mn-lt"/>
                <a:ea typeface="+mn-ea"/>
                <a:cs typeface="+mn-cs"/>
              </a:rPr>
              <a:t> THE</a:t>
            </a:r>
            <a:r>
              <a:rPr lang="en-US" sz="1200" kern="1200" baseline="0" dirty="0">
                <a:solidFill>
                  <a:schemeClr val="tx1"/>
                </a:solidFill>
                <a:effectLst/>
                <a:latin typeface="+mn-lt"/>
                <a:ea typeface="+mn-ea"/>
                <a:cs typeface="+mn-cs"/>
              </a:rPr>
              <a:t>SE</a:t>
            </a:r>
            <a:r>
              <a:rPr lang="tr-TR" sz="1200" kern="1200" baseline="0" dirty="0">
                <a:solidFill>
                  <a:schemeClr val="tx1"/>
                </a:solidFill>
                <a:effectLst/>
                <a:latin typeface="+mn-lt"/>
                <a:ea typeface="+mn-ea"/>
                <a:cs typeface="+mn-cs"/>
              </a:rPr>
              <a:t> SLIDE</a:t>
            </a:r>
            <a:r>
              <a:rPr lang="en-US" sz="1200" kern="1200" baseline="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 EACH STANDARD HAS INTERNATIONAL STAND</a:t>
            </a:r>
            <a:r>
              <a:rPr lang="tr-TR" sz="1200"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RDS REFERENCES SUCH AS CODEX, ISO AND HAS ISLAMIC FIQH RULES WHICH </a:t>
            </a:r>
            <a:r>
              <a:rPr lang="en-GB" sz="1200" u="sng" kern="1200" dirty="0">
                <a:solidFill>
                  <a:schemeClr val="tx1"/>
                </a:solidFill>
                <a:effectLst/>
                <a:latin typeface="+mn-lt"/>
                <a:ea typeface="+mn-ea"/>
                <a:cs typeface="+mn-cs"/>
              </a:rPr>
              <a:t>ARE APPROVED BY INTERNATIONAL ISLAMIC FIQH ACADEMY (IIFA).</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rPr>
              <a:t>AS MENTIONED BEFORE, IIFA IS THE ONLY OUR STAKEHOLDER FOR RELIGIOUS ISSUES.</a:t>
            </a:r>
            <a:endParaRPr lang="tr-TR" sz="2000" dirty="0"/>
          </a:p>
          <a:p>
            <a:endParaRPr lang="en-US"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34</a:t>
            </a:fld>
            <a:endParaRPr lang="en-US"/>
          </a:p>
        </p:txBody>
      </p:sp>
    </p:spTree>
    <p:extLst>
      <p:ext uri="{BB962C8B-B14F-4D97-AF65-F5344CB8AC3E}">
        <p14:creationId xmlns:p14="http://schemas.microsoft.com/office/powerpoint/2010/main" val="2337931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OIC/SMIIC</a:t>
            </a:r>
            <a:r>
              <a:rPr lang="tr-TR" sz="1200" baseline="0" dirty="0"/>
              <a:t> 1 IS THE </a:t>
            </a:r>
            <a:r>
              <a:rPr lang="en-GB" sz="1200" baseline="0" dirty="0"/>
              <a:t>General Guidelines on Halal Food</a:t>
            </a:r>
            <a:r>
              <a:rPr lang="tr-TR" sz="1200" baseline="0" dirty="0"/>
              <a:t>. </a:t>
            </a:r>
          </a:p>
          <a:p>
            <a:pPr algn="just"/>
            <a:endParaRPr lang="en-US" sz="1200" baseline="0" dirty="0"/>
          </a:p>
          <a:p>
            <a:pPr algn="just"/>
            <a:r>
              <a:rPr lang="tr-TR" sz="1200" baseline="0" dirty="0"/>
              <a:t>THE STANDARD DEFINES THE RULES FOR HALAL FOOD AND PRODUCTS PRODUCTION FOR ANY STAGE OF FOOD CHAIN: LIKE  PRODUCTION SITE, PREPARATION, PROCESSING, PACKAGING, SERVING ….ETC. </a:t>
            </a:r>
            <a:endParaRPr lang="en-US" sz="1200" baseline="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aseline="0" dirty="0"/>
          </a:p>
          <a:p>
            <a:pPr algn="just"/>
            <a:r>
              <a:rPr lang="en-US" sz="1200" baseline="0" dirty="0"/>
              <a:t>THE NEW EDITION HAS BEEN PUBLISHED VERY RECENTLY.</a:t>
            </a:r>
            <a:endParaRPr lang="tr-TR" sz="1200" dirty="0"/>
          </a:p>
          <a:p>
            <a:pPr algn="just"/>
            <a:endParaRPr lang="tr-TR" sz="1200" baseline="0" dirty="0"/>
          </a:p>
          <a:p>
            <a:pPr algn="just"/>
            <a:endParaRPr lang="tr-TR" sz="1200" baseline="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35</a:t>
            </a:fld>
            <a:endParaRPr lang="en-US"/>
          </a:p>
        </p:txBody>
      </p:sp>
    </p:spTree>
    <p:extLst>
      <p:ext uri="{BB962C8B-B14F-4D97-AF65-F5344CB8AC3E}">
        <p14:creationId xmlns:p14="http://schemas.microsoft.com/office/powerpoint/2010/main" val="465031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OIC/SMIIC 2 CAN</a:t>
            </a:r>
            <a:r>
              <a:rPr lang="tr-TR" sz="1200" baseline="0" dirty="0"/>
              <a:t> BASICLY BE DEFINED AS THE RULES THAT SHOULD BE FOLLOWED BY HALAL CERT</a:t>
            </a:r>
            <a:r>
              <a:rPr lang="en-US" sz="1200" baseline="0" dirty="0"/>
              <a:t>I</a:t>
            </a:r>
            <a:r>
              <a:rPr lang="tr-TR" sz="1200" baseline="0" dirty="0"/>
              <a:t>F</a:t>
            </a:r>
            <a:r>
              <a:rPr lang="en-US" sz="1200" baseline="0" dirty="0"/>
              <a:t>I</a:t>
            </a:r>
            <a:r>
              <a:rPr lang="tr-TR" sz="1200" baseline="0" dirty="0"/>
              <a:t>CATİON BODIES (</a:t>
            </a:r>
            <a:r>
              <a:rPr lang="tr-TR" sz="1200" baseline="0" dirty="0" err="1"/>
              <a:t>HCBs</a:t>
            </a:r>
            <a:r>
              <a:rPr lang="tr-TR" sz="1200" baseline="0" dirty="0"/>
              <a:t>) IN THEIR OPERATIONS REGARDING THE HALAL CERTIFICATION.</a:t>
            </a:r>
          </a:p>
          <a:p>
            <a:pPr algn="just"/>
            <a:endParaRPr lang="tr-TR" sz="1200" baseline="0" dirty="0"/>
          </a:p>
          <a:p>
            <a:pPr algn="just"/>
            <a:r>
              <a:rPr lang="tr-TR" sz="1200" baseline="0" dirty="0"/>
              <a:t>HOW </a:t>
            </a:r>
            <a:r>
              <a:rPr lang="tr-TR" sz="1200" baseline="0" dirty="0" err="1"/>
              <a:t>HCBs</a:t>
            </a:r>
            <a:r>
              <a:rPr lang="tr-TR" sz="1200" baseline="0" dirty="0"/>
              <a:t> SHOULD BE IN ORDER TO PROVIDE CERTIFICATION FOR A PRODUCT, SERVICE OR SYSTEM. HCB SHOULD BE COMPETENT, COSISTENT AND IMPARTIAL IN ITS OPERATIONS. </a:t>
            </a:r>
            <a:endParaRPr lang="en-US" sz="1200" baseline="0" dirty="0"/>
          </a:p>
          <a:p>
            <a:pPr algn="just"/>
            <a:endParaRPr lang="en-US" sz="1200"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200" baseline="0" dirty="0"/>
              <a:t>THIS STANDARD HAS BEEN REVISED IN SMIIC/CCA AND IN THE LAST MEETIN</a:t>
            </a:r>
            <a:r>
              <a:rPr lang="en-US" sz="1200" baseline="0" dirty="0"/>
              <a:t>G AFTER VOTING PROCESS</a:t>
            </a:r>
            <a:r>
              <a:rPr lang="tr-TR" sz="1200" baseline="0" dirty="0"/>
              <a:t> </a:t>
            </a:r>
            <a:r>
              <a:rPr lang="en-US" sz="1200" baseline="0" dirty="0"/>
              <a:t>THE NEW EDITION</a:t>
            </a:r>
            <a:r>
              <a:rPr lang="tr-TR" sz="1200" baseline="0" dirty="0"/>
              <a:t> HAS </a:t>
            </a:r>
            <a:r>
              <a:rPr lang="en-US" sz="1200" baseline="0" dirty="0"/>
              <a:t>NOW BEEN PUBLISHED.</a:t>
            </a:r>
            <a:endParaRPr lang="tr-TR" sz="1200" dirty="0"/>
          </a:p>
          <a:p>
            <a:pPr algn="just"/>
            <a:endParaRPr lang="tr-TR" sz="1200" baseline="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36</a:t>
            </a:fld>
            <a:endParaRPr lang="en-US"/>
          </a:p>
        </p:txBody>
      </p:sp>
    </p:spTree>
    <p:extLst>
      <p:ext uri="{BB962C8B-B14F-4D97-AF65-F5344CB8AC3E}">
        <p14:creationId xmlns:p14="http://schemas.microsoft.com/office/powerpoint/2010/main" val="3185700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OIC/SMIIC</a:t>
            </a:r>
            <a:r>
              <a:rPr lang="tr-TR" sz="1200" baseline="0" dirty="0"/>
              <a:t> 3 IS THE REQU</a:t>
            </a:r>
            <a:r>
              <a:rPr lang="en-US" sz="1200" baseline="0" dirty="0"/>
              <a:t>I</a:t>
            </a:r>
            <a:r>
              <a:rPr lang="tr-TR" sz="1200" baseline="0" dirty="0"/>
              <a:t>REMENTS</a:t>
            </a:r>
            <a:r>
              <a:rPr lang="en-US" sz="1200" baseline="0" dirty="0"/>
              <a:t> </a:t>
            </a:r>
            <a:r>
              <a:rPr lang="tr-TR" sz="1200" baseline="0" dirty="0"/>
              <a:t>FOR ACCREDITATION BODIES ESTABLISHED AND PERFORMING HALAL ACCREDITATION</a:t>
            </a:r>
            <a:r>
              <a:rPr lang="en-US" sz="1200" baseline="0" dirty="0"/>
              <a:t> IN OIC REGION. </a:t>
            </a:r>
          </a:p>
          <a:p>
            <a:pPr algn="just"/>
            <a:endParaRPr lang="en-US" sz="1200" baseline="0" dirty="0"/>
          </a:p>
          <a:p>
            <a:pPr algn="just"/>
            <a:r>
              <a:rPr lang="en-US" sz="1200" baseline="0" dirty="0"/>
              <a:t>AS PER THE STANDARD, ACCREDITATION CAN BE PERFORMED FOR HALAL CERTIFICATION BODIES IN OIC AND NON-OIC REGION.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200" baseline="0" dirty="0"/>
              <a:t>THIS STANDARD HAS </a:t>
            </a:r>
            <a:r>
              <a:rPr lang="en-US" sz="1200" baseline="0" dirty="0"/>
              <a:t>ALSO </a:t>
            </a:r>
            <a:r>
              <a:rPr lang="tr-TR" sz="1200" baseline="0" dirty="0"/>
              <a:t>BEEN REVISED IN SMIIC/CCA IN THE LAST MEETING</a:t>
            </a:r>
            <a:r>
              <a:rPr lang="en-US" sz="1200" baseline="0" dirty="0"/>
              <a:t> AND WE ARE HAPPY TO ANNOUNCE THAT NEW EDITION IS READY FOR YOUR USE.</a:t>
            </a:r>
            <a:endParaRPr lang="tr-TR" sz="1200" dirty="0"/>
          </a:p>
          <a:p>
            <a:pPr algn="just"/>
            <a:endParaRPr lang="tr-TR" sz="1200" baseline="0" dirty="0"/>
          </a:p>
          <a:p>
            <a:pPr algn="just"/>
            <a:endParaRPr lang="tr-TR" sz="1200" baseline="0"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37</a:t>
            </a:fld>
            <a:endParaRPr lang="en-US"/>
          </a:p>
        </p:txBody>
      </p:sp>
    </p:spTree>
    <p:extLst>
      <p:ext uri="{BB962C8B-B14F-4D97-AF65-F5344CB8AC3E}">
        <p14:creationId xmlns:p14="http://schemas.microsoft.com/office/powerpoint/2010/main" val="2527344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0" i="0" u="none" strike="noStrike" kern="1200" baseline="0" noProof="0" dirty="0">
                <a:solidFill>
                  <a:schemeClr val="tx1"/>
                </a:solidFill>
                <a:latin typeface="+mn-lt"/>
                <a:ea typeface="+mn-ea"/>
                <a:cs typeface="+mn-cs"/>
              </a:rPr>
              <a:t>THIS STANDARD HAS BEEN PUBLISHED IN MARCH 2018, IT DEFINES THE BASIC REQUIREMENTS, BASED ON ISLAMIC RULES AND LAWS, THAT SHALL BE FULFILLED BY THE </a:t>
            </a:r>
            <a:r>
              <a:rPr lang="en-US" sz="1200" b="0" i="0" u="sng" strike="noStrike" kern="1200" baseline="0" noProof="0" dirty="0">
                <a:solidFill>
                  <a:schemeClr val="tx1"/>
                </a:solidFill>
                <a:latin typeface="+mn-lt"/>
                <a:ea typeface="+mn-ea"/>
                <a:cs typeface="+mn-cs"/>
              </a:rPr>
              <a:t>HALAL COSMETIC INDUSTRY </a:t>
            </a:r>
            <a:r>
              <a:rPr lang="en-US" sz="1200" b="0" i="0" u="none" strike="noStrike" kern="1200" baseline="0" noProof="0" dirty="0">
                <a:solidFill>
                  <a:schemeClr val="tx1"/>
                </a:solidFill>
                <a:latin typeface="+mn-lt"/>
                <a:ea typeface="+mn-ea"/>
                <a:cs typeface="+mn-cs"/>
              </a:rPr>
              <a:t>DURING EVERY STAGE OF COSMETIC SUPPLY CHAIN INCLUDING, RECEIVING, PREPARATION, PRODUCTION, STORAGE, PACKAGING, LABELLING, CONTROLLING, HANDLING, TRANSPORTATION, AND DISTRIBUTION. </a:t>
            </a:r>
          </a:p>
          <a:p>
            <a:pPr algn="just"/>
            <a:endParaRPr lang="en-US" sz="1200" b="0" i="0" u="none" strike="noStrike" kern="1200" baseline="0" noProof="0" dirty="0">
              <a:solidFill>
                <a:schemeClr val="tx1"/>
              </a:solidFill>
              <a:latin typeface="+mn-lt"/>
              <a:ea typeface="+mn-ea"/>
              <a:cs typeface="+mn-cs"/>
            </a:endParaRPr>
          </a:p>
          <a:p>
            <a:pPr algn="just"/>
            <a:r>
              <a:rPr lang="en-US" sz="1200" b="0" i="0" u="none" strike="noStrike" kern="1200" baseline="0" noProof="0" dirty="0">
                <a:solidFill>
                  <a:schemeClr val="tx1"/>
                </a:solidFill>
                <a:latin typeface="+mn-lt"/>
                <a:ea typeface="+mn-ea"/>
                <a:cs typeface="+mn-cs"/>
              </a:rPr>
              <a:t>THIS STANDARD IS APPLICABLE TO ALL THE CATEGORIES OF COSMETICS AND TO ALL TYPES OF ORGANIZATIONS IRRESPECTIVE OF THEIR SIZE AND COMPLEXITY. </a:t>
            </a:r>
            <a:endParaRPr lang="en-US" sz="2000" noProof="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38</a:t>
            </a:fld>
            <a:endParaRPr lang="en-US"/>
          </a:p>
        </p:txBody>
      </p:sp>
    </p:spTree>
    <p:extLst>
      <p:ext uri="{BB962C8B-B14F-4D97-AF65-F5344CB8AC3E}">
        <p14:creationId xmlns:p14="http://schemas.microsoft.com/office/powerpoint/2010/main" val="595099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0" i="0" u="none" strike="noStrike" kern="1200" baseline="0" noProof="0" dirty="0">
                <a:solidFill>
                  <a:schemeClr val="tx1"/>
                </a:solidFill>
                <a:latin typeface="+mn-lt"/>
                <a:ea typeface="+mn-ea"/>
                <a:cs typeface="+mn-cs"/>
              </a:rPr>
              <a:t>THIS STANDARD HAS BEEN PUBLISHED IN 2019, pursuant to OIC/SMIIC 1, IT COVERS THE BASIC REQUIREMENTS, COVERS PARTICULAR REQUIREMENTS FOR HALAL SERVICING RESTAURANTS, HOTELS (THEIR RESTAURANTS AND OPEN BUFFETS), CANTEENS, CAFETERIAS AND BUFFETS, SELF-SERVICE PLACES, FAST FOOD SECTIONS OF SUPERMARKETS, CATERING SERVICES DELIVERED DURING LAND, AIR, SEA TRAVELS, BAKERY OVENS AND PASTRIES, RAW MATERIALS USED IN SUCH PLACES, METHODS OF PREPARATION, STORAGE AND SERVING OF MEALS, THE PERSONNEL WHO ARE EMPLOYED IN THESE PROCESSES AND THE TOOLS, UTENSILS AND FACILITIES TO BE USED.</a:t>
            </a:r>
          </a:p>
          <a:p>
            <a:pPr algn="just"/>
            <a:endParaRPr lang="en-US" sz="1200" b="0" i="0" u="none" strike="noStrike" kern="1200" baseline="0" noProof="0" dirty="0">
              <a:solidFill>
                <a:schemeClr val="tx1"/>
              </a:solidFill>
              <a:latin typeface="+mn-lt"/>
              <a:ea typeface="+mn-ea"/>
              <a:cs typeface="+mn-cs"/>
            </a:endParaRPr>
          </a:p>
          <a:p>
            <a:pPr algn="just"/>
            <a:r>
              <a:rPr lang="en-US" sz="1200" b="0" i="0" u="none" strike="noStrike" kern="1200" baseline="0" noProof="0" dirty="0">
                <a:solidFill>
                  <a:schemeClr val="tx1"/>
                </a:solidFill>
                <a:latin typeface="+mn-lt"/>
                <a:ea typeface="+mn-ea"/>
                <a:cs typeface="+mn-cs"/>
              </a:rPr>
              <a:t>REQUIREMENTS IN THIS STANDARD HAVE BEEN ESTABLISHED TO INDICATE WHICH ADDITIONAL ACTIVITIES OR PRECAUTIONS HAVE TO BE CONDUCTED IN ORDER TO MAINTAIN EFFICIENCY IN THE APPLICATION OF OIC/SMIIC 1 TO FACILITIES WHERE HALAL FOOD AND BEVERAGES ARE PREPARED, STORED AND SERVED, AND TO ASSIST IN DETERMINING PARTICULAR REQUIREMENTS FOR THOSE FACILITIES.</a:t>
            </a:r>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39</a:t>
            </a:fld>
            <a:endParaRPr lang="en-US"/>
          </a:p>
        </p:txBody>
      </p:sp>
    </p:spTree>
    <p:extLst>
      <p:ext uri="{BB962C8B-B14F-4D97-AF65-F5344CB8AC3E}">
        <p14:creationId xmlns:p14="http://schemas.microsoft.com/office/powerpoint/2010/main" val="4127145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SO WHAT IS SMIIC?</a:t>
            </a: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4</a:t>
            </a:fld>
            <a:endParaRPr lang="en-US"/>
          </a:p>
        </p:txBody>
      </p:sp>
    </p:spTree>
    <p:extLst>
      <p:ext uri="{BB962C8B-B14F-4D97-AF65-F5344CB8AC3E}">
        <p14:creationId xmlns:p14="http://schemas.microsoft.com/office/powerpoint/2010/main" val="3534261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0" i="0" u="none" strike="noStrike" kern="1200" baseline="0" noProof="0" dirty="0">
                <a:solidFill>
                  <a:schemeClr val="tx1"/>
                </a:solidFill>
                <a:latin typeface="+mn-lt"/>
                <a:ea typeface="+mn-ea"/>
                <a:cs typeface="+mn-cs"/>
              </a:rPr>
              <a:t>THIS STANDARD HAS BEEN FINALIZED AND APPROVED IN 2019, IT DEFINES THE REQUIREMENTS, BASED ON ISLAMIC RULES AND LAWS, WHICH SHALL BE MET BY THE </a:t>
            </a:r>
            <a:r>
              <a:rPr lang="en-US" sz="1200" b="0" i="0" u="sng" strike="noStrike" kern="1200" baseline="0" noProof="0" dirty="0">
                <a:solidFill>
                  <a:schemeClr val="tx1"/>
                </a:solidFill>
                <a:latin typeface="+mn-lt"/>
                <a:ea typeface="+mn-ea"/>
                <a:cs typeface="+mn-cs"/>
              </a:rPr>
              <a:t>HALAL TOURISM INDUSTRY </a:t>
            </a:r>
            <a:r>
              <a:rPr lang="en-US" sz="1200" b="0" i="0" u="none" strike="noStrike" kern="1200" baseline="0" noProof="0" dirty="0">
                <a:solidFill>
                  <a:schemeClr val="tx1"/>
                </a:solidFill>
                <a:latin typeface="+mn-lt"/>
                <a:ea typeface="+mn-ea"/>
                <a:cs typeface="+mn-cs"/>
              </a:rPr>
              <a:t>INCLUDING ACCOMMODATION PREMISES, PRODUCTS AND SERVICES, TOUR PACKAGES AND ALL OTHER RELEVANT TOURIST SERVICES. </a:t>
            </a:r>
          </a:p>
          <a:p>
            <a:pPr algn="just"/>
            <a:endParaRPr lang="en-US" sz="1200" b="0" i="0" u="none" strike="noStrike" kern="1200" baseline="0" noProof="0" dirty="0">
              <a:solidFill>
                <a:schemeClr val="tx1"/>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THIS STANDARD IS APPLICABLE TO ALL </a:t>
            </a:r>
            <a:r>
              <a:rPr lang="en-US" sz="1200" kern="1200" dirty="0">
                <a:solidFill>
                  <a:schemeClr val="tx1"/>
                </a:solidFill>
                <a:latin typeface="+mn-lt"/>
                <a:ea typeface="+mn-ea"/>
                <a:cs typeface="+mn-cs"/>
              </a:rPr>
              <a:t>ORGANIZATIONS AND INDIVIDUALS MANAGING HALAL TOURISM PRODUCTS AND SERVICES WITHIN THE SPECIFIED AREAS.</a:t>
            </a:r>
            <a:endParaRPr lang="tr-TR" sz="1200" kern="1200" dirty="0">
              <a:solidFill>
                <a:schemeClr val="tx1"/>
              </a:solidFill>
              <a:latin typeface="+mn-lt"/>
              <a:ea typeface="+mn-ea"/>
              <a:cs typeface="+mn-cs"/>
            </a:endParaRPr>
          </a:p>
          <a:p>
            <a:pPr algn="just"/>
            <a:endParaRPr lang="en-US" sz="2000" noProof="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40</a:t>
            </a:fld>
            <a:endParaRPr lang="en-US"/>
          </a:p>
        </p:txBody>
      </p:sp>
    </p:spTree>
    <p:extLst>
      <p:ext uri="{BB962C8B-B14F-4D97-AF65-F5344CB8AC3E}">
        <p14:creationId xmlns:p14="http://schemas.microsoft.com/office/powerpoint/2010/main" val="9860465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0" i="0" u="none" strike="noStrike" kern="1200" baseline="0" noProof="0" dirty="0">
                <a:solidFill>
                  <a:schemeClr val="tx1"/>
                </a:solidFill>
                <a:latin typeface="+mn-lt"/>
                <a:ea typeface="+mn-ea"/>
                <a:cs typeface="+mn-cs"/>
              </a:rPr>
              <a:t>THIS STANDARD HAS BEEN FINALIZED AND PUBLISHED VERY RECENTLY, IT DEFINES THE REQUIREMENTS FOR FOOD ADDITIVES AND ANY OTHER CHEMICALS USED DURING PRODUCTION IN ORDER TO ENSURE THE FINAL PRODUCT IS HALAL AND SAFE FOR CONSUMPTION.</a:t>
            </a:r>
          </a:p>
          <a:p>
            <a:pPr algn="just"/>
            <a:endParaRPr lang="en-US" sz="1200" b="0" i="0" u="none" strike="noStrike" kern="1200" baseline="0" noProof="0" dirty="0">
              <a:solidFill>
                <a:schemeClr val="tx1"/>
              </a:solidFill>
              <a:latin typeface="+mn-lt"/>
              <a:ea typeface="+mn-ea"/>
              <a:cs typeface="+mn-cs"/>
            </a:endParaRPr>
          </a:p>
          <a:p>
            <a:pPr algn="just"/>
            <a:r>
              <a:rPr lang="en-US" dirty="0"/>
              <a:t>ALSO, WITH ITS LIST OF DOUBTFUL AND NON-HALAL FOOD ADDITIVES AND THE NEEDED ACTION FOR EACH OF THEM, IT SPECIFIES THE HALAL STATUS OF FOOD ADDITIVES IN FOODSTUFF. </a:t>
            </a:r>
          </a:p>
          <a:p>
            <a:pPr algn="just"/>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41</a:t>
            </a:fld>
            <a:endParaRPr lang="en-US"/>
          </a:p>
        </p:txBody>
      </p:sp>
    </p:spTree>
    <p:extLst>
      <p:ext uri="{BB962C8B-B14F-4D97-AF65-F5344CB8AC3E}">
        <p14:creationId xmlns:p14="http://schemas.microsoft.com/office/powerpoint/2010/main" val="280277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0" i="0" u="none" strike="noStrike" kern="1200" baseline="0" noProof="0" dirty="0">
                <a:solidFill>
                  <a:schemeClr val="tx1"/>
                </a:solidFill>
                <a:latin typeface="+mn-lt"/>
                <a:ea typeface="+mn-ea"/>
                <a:cs typeface="+mn-cs"/>
              </a:rPr>
              <a:t>THIS STANDARD HAS BEEN FINALIZED AND APPROVED VERY RECENTLY, IT DESCRIBES THE FUNDAMENTALS OF HALAL PRODUCT CERTIFICATION. </a:t>
            </a:r>
          </a:p>
          <a:p>
            <a:pPr algn="just"/>
            <a:endParaRPr lang="en-US" sz="1200" b="0" i="0" u="none" strike="noStrike" kern="1200" baseline="0" noProof="0" dirty="0">
              <a:solidFill>
                <a:schemeClr val="tx1"/>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IT GIVES AN EXAMPLE OF A HALAL PRODUCT CERTIFICATION SCHEME REFLECTS A TYPE 5 PRODUCT CERTIFICATION SCHEME AS EXPLAINED IN ISO/IEC 17067. </a:t>
            </a:r>
            <a:endParaRPr lang="en-US" sz="2000" noProof="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42</a:t>
            </a:fld>
            <a:endParaRPr lang="en-US"/>
          </a:p>
        </p:txBody>
      </p:sp>
    </p:spTree>
    <p:extLst>
      <p:ext uri="{BB962C8B-B14F-4D97-AF65-F5344CB8AC3E}">
        <p14:creationId xmlns:p14="http://schemas.microsoft.com/office/powerpoint/2010/main" val="4066189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0" i="0" u="none" strike="noStrike" kern="1200" baseline="0" noProof="0" dirty="0">
                <a:solidFill>
                  <a:schemeClr val="tx1"/>
                </a:solidFill>
                <a:latin typeface="+mn-lt"/>
                <a:ea typeface="+mn-ea"/>
                <a:cs typeface="+mn-cs"/>
              </a:rPr>
              <a:t>THIS CONFORMITY ASSESSMENT STANDARD HAS BEEN FINALIZED AND APPROVED VERY RECENTLY, IT CONTAINS PRINCIPLES AND GENERAL REQUIREMENTS FOR BODIES OPERATING CERTIFICATION OF PERSONS INVOLVED IN THE HALAL RELATED ACTIVITIES. </a:t>
            </a:r>
          </a:p>
          <a:p>
            <a:pPr algn="just"/>
            <a:endParaRPr lang="en-US" sz="1200" b="0" i="0" u="none" strike="noStrike" kern="1200" baseline="0" noProof="0" dirty="0">
              <a:solidFill>
                <a:schemeClr val="tx1"/>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IT CAN BE USED BY GOVERNMENTAL AUTHORITIES, PROGRAMME OWNERS AND OTHERS AS A DOCUMENT OF CRITERIA FOR ACCREDITATION, PEER ASSESSMENT AND APPOINTMENT.</a:t>
            </a: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43</a:t>
            </a:fld>
            <a:endParaRPr lang="en-US"/>
          </a:p>
        </p:txBody>
      </p:sp>
    </p:spTree>
    <p:extLst>
      <p:ext uri="{BB962C8B-B14F-4D97-AF65-F5344CB8AC3E}">
        <p14:creationId xmlns:p14="http://schemas.microsoft.com/office/powerpoint/2010/main" val="942767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0" i="0" u="none" strike="noStrike" kern="1200" baseline="0" noProof="0" dirty="0">
                <a:solidFill>
                  <a:schemeClr val="tx1"/>
                </a:solidFill>
                <a:latin typeface="+mn-lt"/>
                <a:ea typeface="+mn-ea"/>
                <a:cs typeface="+mn-cs"/>
              </a:rPr>
              <a:t>THIS IS THE OTHER CONFORMITY ASSESSMENT STANDARD OF SMIIC/CCA WHICH HAS BEEN FINALIZED AND APPROVED VERY RECENTLY, IT SPECIFIES THE GENERAL REQUIREMENTS FOR LABORATORIES PERFORMING HALAL TESTING. ALL THE ORGANIZATIONS PERFORMING LABORATORY ACTIVITIES ARE INCLUDED TO THE SCOPE OF THIS DOCUMENT.</a:t>
            </a:r>
          </a:p>
          <a:p>
            <a:pPr algn="just"/>
            <a:endParaRPr lang="en-US" sz="1200" b="0" i="0" u="none" strike="noStrike" kern="1200" baseline="0" noProof="0" dirty="0">
              <a:solidFill>
                <a:schemeClr val="tx1"/>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LABORATORIES, BY IMPLEMENTING THIS STANDARD, WILL NOT DIMINISH THEIR COMPLIANCE WITH EXISTING NATIONAL LAWS.</a:t>
            </a: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44</a:t>
            </a:fld>
            <a:endParaRPr lang="en-US"/>
          </a:p>
        </p:txBody>
      </p:sp>
    </p:spTree>
    <p:extLst>
      <p:ext uri="{BB962C8B-B14F-4D97-AF65-F5344CB8AC3E}">
        <p14:creationId xmlns:p14="http://schemas.microsoft.com/office/powerpoint/2010/main" val="1792835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en-US" sz="1200" b="0" i="0" u="none" strike="noStrike" kern="1200" baseline="0" noProof="0" dirty="0">
                <a:solidFill>
                  <a:schemeClr val="tx1"/>
                </a:solidFill>
                <a:latin typeface="+mn-lt"/>
                <a:ea typeface="+mn-ea"/>
                <a:cs typeface="+mn-cs"/>
              </a:rPr>
              <a:t>ANOTHER CONFORMITY ASSESSMENT STANDARD FOR PROFICIENCY TESTING FOR HALAL PURPOSES HAS BEEN APPROVED AND PUBLISHED ALONG WITH OTHER STANDARDS OF SMIIC/CCA. IT SPECIFIES THE GENERAL REQUIREMENTS FOR THE COMPETENCE OF PROVIDERS OF HALAL PROFICIENCY TESTING SCHEMES AND FOR THE DEVELOPMENT AND OPERATION OF HALAL PROFICIENCY TESTING SCHEMES. </a:t>
            </a:r>
          </a:p>
          <a:p>
            <a:pPr algn="just"/>
            <a:endParaRPr lang="en-US" sz="1200" b="0" i="0" u="none" strike="noStrike" kern="1200" baseline="0" noProof="0" dirty="0">
              <a:solidFill>
                <a:schemeClr val="tx1"/>
              </a:solidFill>
              <a:latin typeface="+mn-lt"/>
              <a:ea typeface="+mn-ea"/>
              <a:cs typeface="+mn-cs"/>
            </a:endParaRP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45</a:t>
            </a:fld>
            <a:endParaRPr lang="en-US"/>
          </a:p>
        </p:txBody>
      </p:sp>
    </p:spTree>
    <p:extLst>
      <p:ext uri="{BB962C8B-B14F-4D97-AF65-F5344CB8AC3E}">
        <p14:creationId xmlns:p14="http://schemas.microsoft.com/office/powerpoint/2010/main" val="3252997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200" b="0" dirty="0"/>
              <a:t>SO, LET’S HAVE A LOOK AT T</a:t>
            </a:r>
            <a:r>
              <a:rPr lang="tr-TR" sz="1200" b="0" baseline="0" dirty="0"/>
              <a:t>HE CONCEPT OF </a:t>
            </a:r>
            <a:r>
              <a:rPr lang="tr-TR" sz="1200" b="0" dirty="0">
                <a:solidFill>
                  <a:srgbClr val="0070C0"/>
                </a:solidFill>
                <a:effectLst>
                  <a:outerShdw blurRad="38100" dist="38100" dir="2700000" algn="tl">
                    <a:srgbClr val="000000">
                      <a:alpha val="43137"/>
                    </a:srgbClr>
                  </a:outerShdw>
                </a:effectLst>
              </a:rPr>
              <a:t>QUALITY INFRASTRUCTURE</a:t>
            </a:r>
            <a:r>
              <a:rPr lang="tr-TR" sz="1200" b="0" baseline="0" dirty="0">
                <a:solidFill>
                  <a:srgbClr val="0070C0"/>
                </a:solidFill>
                <a:effectLst>
                  <a:outerShdw blurRad="38100" dist="38100" dir="2700000" algn="tl">
                    <a:srgbClr val="000000">
                      <a:alpha val="43137"/>
                    </a:srgbClr>
                  </a:outerShdw>
                </a:effectLst>
              </a:rPr>
              <a:t> </a:t>
            </a:r>
            <a:r>
              <a:rPr lang="tr-TR" sz="1200" b="0" dirty="0">
                <a:solidFill>
                  <a:srgbClr val="0070C0"/>
                </a:solidFill>
                <a:effectLst>
                  <a:outerShdw blurRad="38100" dist="38100" dir="2700000" algn="tl">
                    <a:srgbClr val="000000">
                      <a:alpha val="43137"/>
                    </a:srgbClr>
                  </a:outerShdw>
                </a:effectLst>
              </a:rPr>
              <a:t>AND THEN</a:t>
            </a:r>
            <a:r>
              <a:rPr lang="tr-TR" sz="1200" b="0" baseline="0" dirty="0">
                <a:solidFill>
                  <a:srgbClr val="0070C0"/>
                </a:solidFill>
                <a:effectLst>
                  <a:outerShdw blurRad="38100" dist="38100" dir="2700000" algn="tl">
                    <a:srgbClr val="000000">
                      <a:alpha val="43137"/>
                    </a:srgbClr>
                  </a:outerShdw>
                </a:effectLst>
              </a:rPr>
              <a:t> EXPLAIN BRIEFLY</a:t>
            </a:r>
            <a:r>
              <a:rPr lang="tr-TR" sz="1200" b="0" dirty="0">
                <a:solidFill>
                  <a:srgbClr val="0070C0"/>
                </a:solidFill>
                <a:effectLst>
                  <a:outerShdw blurRad="38100" dist="38100" dir="2700000" algn="tl">
                    <a:srgbClr val="000000">
                      <a:alpha val="43137"/>
                    </a:srgbClr>
                  </a:outerShdw>
                </a:effectLst>
              </a:rPr>
              <a:t> HALAL QUALITY INFRASTRUCTURE.</a:t>
            </a:r>
            <a:endParaRPr lang="tr-TR" sz="1200" b="0" dirty="0"/>
          </a:p>
          <a:p>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QUALITY INFRASTRUCTURE IS GENERALLY UNDERSTOOD TO BE THE TOTALITY OF THE INSTITUTIONAL FRAMEWORK (PUBLIC AND PRIVATE) REQUIRED TO ESTABLISH AND IMPLEMENT STANDARDIZATION, METROLOGY, ACCREDITATION AND CONFORMITY ASSESSMENT SERVICES (INSPECTION, TESTING, PRODUCT AND SYSTEM CERTIFICATION) NECESSARY TO PROVIDE ACCEPTABLE EVIDENCE THAT PRODUCTS AND SERVICES MEET DEFINED REQUIREMENTS, BE IT DEMANDED BY AUTHORITIES OR THE MARKET PLACE. </a:t>
            </a:r>
            <a:endParaRPr lang="tr-TR" sz="1200" kern="1200" dirty="0">
              <a:solidFill>
                <a:schemeClr val="tx1"/>
              </a:solidFill>
              <a:effectLst/>
              <a:latin typeface="+mn-lt"/>
              <a:ea typeface="+mn-ea"/>
              <a:cs typeface="+mn-cs"/>
            </a:endParaRPr>
          </a:p>
          <a:p>
            <a:endParaRPr lang="tr-TR" dirty="0"/>
          </a:p>
          <a:p>
            <a:r>
              <a:rPr lang="tr-TR" dirty="0"/>
              <a:t>IN BRIEF</a:t>
            </a:r>
            <a:r>
              <a:rPr lang="tr-TR" baseline="0" dirty="0"/>
              <a:t>, IT IS THE COMPOSITION OF FOUR ESSENTIAL PILLARS NAMELY, STANDARDIZATION, METROLOGY, ACCREDITATION AND CONFORMITY ASSESSMENT TO SAFEGUARD THE TRANSPARENCY OF PROCESSES BY REQUIRED STANDARDS. </a:t>
            </a:r>
            <a:endParaRPr lang="en-US"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46</a:t>
            </a:fld>
            <a:endParaRPr lang="en-US"/>
          </a:p>
        </p:txBody>
      </p:sp>
    </p:spTree>
    <p:extLst>
      <p:ext uri="{BB962C8B-B14F-4D97-AF65-F5344CB8AC3E}">
        <p14:creationId xmlns:p14="http://schemas.microsoft.com/office/powerpoint/2010/main" val="4091978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57200" y="720725"/>
            <a:ext cx="6400800" cy="3600450"/>
          </a:xfrm>
        </p:spPr>
      </p:sp>
      <p:sp>
        <p:nvSpPr>
          <p:cNvPr id="3" name="Not Yer Tutucusu 2"/>
          <p:cNvSpPr>
            <a:spLocks noGrp="1"/>
          </p:cNvSpPr>
          <p:nvPr>
            <p:ph type="body" idx="1"/>
          </p:nvPr>
        </p:nvSpPr>
        <p:spPr>
          <a:xfrm>
            <a:off x="457200" y="4560570"/>
            <a:ext cx="6400800" cy="4320540"/>
          </a:xfrm>
        </p:spPr>
        <p:txBody>
          <a:bodyPr/>
          <a:lstStyle/>
          <a:p>
            <a:r>
              <a:rPr lang="en-GB" sz="1200" kern="1200" dirty="0">
                <a:solidFill>
                  <a:schemeClr val="tx1"/>
                </a:solidFill>
                <a:effectLst/>
                <a:latin typeface="+mn-lt"/>
                <a:ea typeface="+mn-ea"/>
                <a:cs typeface="+mn-cs"/>
              </a:rPr>
              <a:t>QUALITY INFRASTRUCTURE RELIES </a:t>
            </a:r>
            <a:r>
              <a:rPr lang="en-GB" sz="1200" i="1" kern="1200" dirty="0">
                <a:solidFill>
                  <a:schemeClr val="tx1"/>
                </a:solidFill>
                <a:effectLst/>
                <a:latin typeface="+mn-lt"/>
                <a:ea typeface="+mn-ea"/>
                <a:cs typeface="+mn-cs"/>
              </a:rPr>
              <a:t>ON</a:t>
            </a:r>
            <a:r>
              <a:rPr lang="en-GB" sz="1200" kern="1200" dirty="0">
                <a:solidFill>
                  <a:schemeClr val="tx1"/>
                </a:solidFill>
                <a:effectLst/>
                <a:latin typeface="+mn-lt"/>
                <a:ea typeface="+mn-ea"/>
                <a:cs typeface="+mn-cs"/>
              </a:rPr>
              <a:t> THE SCIENTIFIC AND TECHNICAL FOUNDATIONS OF</a:t>
            </a:r>
            <a:endParaRPr lang="tr-TR"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STANDARDISATION BODIES AND METROLOGY INSTITUTIONS</a:t>
            </a:r>
            <a:r>
              <a:rPr lang="en-GB" sz="1200" kern="1200" dirty="0">
                <a:solidFill>
                  <a:schemeClr val="tx1"/>
                </a:solidFill>
                <a:effectLst/>
                <a:latin typeface="+mn-lt"/>
                <a:ea typeface="+mn-ea"/>
                <a:cs typeface="+mn-cs"/>
              </a:rPr>
              <a:t> (SCIENTIFIC, INDUSTRIAL AND LEGAL), AND</a:t>
            </a:r>
            <a:endParaRPr lang="tr-TR" sz="1200" kern="1200" dirty="0">
              <a:solidFill>
                <a:schemeClr val="tx1"/>
              </a:solidFill>
              <a:effectLst/>
              <a:latin typeface="+mn-lt"/>
              <a:ea typeface="+mn-ea"/>
              <a:cs typeface="+mn-cs"/>
            </a:endParaRPr>
          </a:p>
          <a:p>
            <a:endParaRPr lang="tr-TR"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 UNDERPIN:</a:t>
            </a:r>
            <a:endParaRPr lang="tr-TR" sz="1200" kern="1200" dirty="0">
              <a:solidFill>
                <a:schemeClr val="tx1"/>
              </a:solidFill>
              <a:effectLst/>
              <a:latin typeface="+mn-lt"/>
              <a:ea typeface="+mn-ea"/>
              <a:cs typeface="+mn-cs"/>
            </a:endParaRPr>
          </a:p>
          <a:p>
            <a:endParaRPr lang="tr-TR" sz="1200" u="sng"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ACCREDITATION, CONFORMITY ASSESSMENT</a:t>
            </a:r>
            <a:r>
              <a:rPr lang="en-GB" sz="1200" kern="1200" dirty="0">
                <a:solidFill>
                  <a:schemeClr val="tx1"/>
                </a:solidFill>
                <a:effectLst/>
                <a:latin typeface="+mn-lt"/>
                <a:ea typeface="+mn-ea"/>
                <a:cs typeface="+mn-cs"/>
              </a:rPr>
              <a:t> (SUPPLIER’S DECLARATION, CERTIFICATION, TESTING, VERIFICATION, AND INSPECTION), CALIBRATION, AND MARKET SURVEILLANCE.</a:t>
            </a:r>
            <a:endParaRPr lang="tr-TR" sz="1200" kern="1200" dirty="0">
              <a:solidFill>
                <a:schemeClr val="tx1"/>
              </a:solidFill>
              <a:effectLst/>
              <a:latin typeface="+mn-lt"/>
              <a:ea typeface="+mn-ea"/>
              <a:cs typeface="+mn-cs"/>
            </a:endParaRPr>
          </a:p>
          <a:p>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STANDARDIZATION IS </a:t>
            </a:r>
            <a:r>
              <a:rPr lang="en-GB" sz="1200" u="sng" kern="1200" dirty="0">
                <a:solidFill>
                  <a:schemeClr val="tx1"/>
                </a:solidFill>
                <a:effectLst/>
                <a:latin typeface="+mn-lt"/>
                <a:ea typeface="+mn-ea"/>
                <a:cs typeface="+mn-cs"/>
              </a:rPr>
              <a:t>AT THE CENTER</a:t>
            </a:r>
            <a:r>
              <a:rPr lang="en-GB" sz="1200" kern="1200" dirty="0">
                <a:solidFill>
                  <a:schemeClr val="tx1"/>
                </a:solidFill>
                <a:effectLst/>
                <a:latin typeface="+mn-lt"/>
                <a:ea typeface="+mn-ea"/>
                <a:cs typeface="+mn-cs"/>
              </a:rPr>
              <a:t> AND </a:t>
            </a:r>
            <a:r>
              <a:rPr lang="en-GB" sz="1200" u="sng" kern="1200" dirty="0">
                <a:solidFill>
                  <a:schemeClr val="tx1"/>
                </a:solidFill>
                <a:effectLst/>
                <a:latin typeface="+mn-lt"/>
                <a:ea typeface="+mn-ea"/>
                <a:cs typeface="+mn-cs"/>
              </a:rPr>
              <a:t>STANDARDS FOR EVERY ELEMENT OF THE QUALITY INFRASTRUCTURE ARE ESSENTIAL.</a:t>
            </a:r>
            <a:r>
              <a:rPr lang="en-GB" sz="1200" kern="1200" dirty="0">
                <a:solidFill>
                  <a:schemeClr val="tx1"/>
                </a:solidFill>
                <a:effectLst/>
                <a:latin typeface="+mn-lt"/>
                <a:ea typeface="+mn-ea"/>
                <a:cs typeface="+mn-cs"/>
              </a:rPr>
              <a:t> LIKE STANDARDS FOR PRODUCTS </a:t>
            </a:r>
            <a:r>
              <a:rPr lang="tr-TR" sz="1200" kern="1200" dirty="0">
                <a:solidFill>
                  <a:schemeClr val="tx1"/>
                </a:solidFill>
                <a:effectLst/>
                <a:latin typeface="+mn-lt"/>
                <a:ea typeface="+mn-ea"/>
                <a:cs typeface="+mn-cs"/>
              </a:rPr>
              <a:t>MANUFACTURED </a:t>
            </a:r>
            <a:r>
              <a:rPr lang="en-GB" sz="1200" kern="1200" dirty="0">
                <a:solidFill>
                  <a:schemeClr val="tx1"/>
                </a:solidFill>
                <a:effectLst/>
                <a:latin typeface="+mn-lt"/>
                <a:ea typeface="+mn-ea"/>
                <a:cs typeface="+mn-cs"/>
              </a:rPr>
              <a:t>BY ENTERPRISES, TESTING LABORATORY STANDARDS, CERTIFICATION BODY STANDARDS OR ACCREDITATION BODY STANDARDS, ETC. </a:t>
            </a:r>
            <a:endParaRPr lang="tr-TR" sz="1200" kern="1200" dirty="0">
              <a:solidFill>
                <a:schemeClr val="tx1"/>
              </a:solidFill>
              <a:effectLst/>
              <a:latin typeface="+mn-lt"/>
              <a:ea typeface="+mn-ea"/>
              <a:cs typeface="+mn-cs"/>
            </a:endParaRPr>
          </a:p>
          <a:p>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AT THE END THE CONSUMERS, MANUFACTURERS AND GOVERNMENTS BENEFIT FROM THE RESULTS OF A WELL-ESTABLISHED QUALITY INFRASTRUCTURE. </a:t>
            </a:r>
            <a:endParaRPr lang="tr-TR" sz="1200" kern="1200" dirty="0">
              <a:solidFill>
                <a:schemeClr val="tx1"/>
              </a:solidFill>
              <a:effectLst/>
              <a:latin typeface="+mn-lt"/>
              <a:ea typeface="+mn-ea"/>
              <a:cs typeface="+mn-cs"/>
            </a:endParaRPr>
          </a:p>
          <a:p>
            <a:endParaRPr lang="en-US" dirty="0"/>
          </a:p>
        </p:txBody>
      </p:sp>
      <p:sp>
        <p:nvSpPr>
          <p:cNvPr id="4" name="Slayt Numarası Yer Tutucusu 3"/>
          <p:cNvSpPr>
            <a:spLocks noGrp="1"/>
          </p:cNvSpPr>
          <p:nvPr>
            <p:ph type="sldNum" sz="quarter" idx="10"/>
          </p:nvPr>
        </p:nvSpPr>
        <p:spPr/>
        <p:txBody>
          <a:bodyPr/>
          <a:lstStyle/>
          <a:p>
            <a:fld id="{DC76D499-38BF-456D-BC07-F51748E69A7A}" type="slidenum">
              <a:rPr lang="en-US" smtClean="0"/>
              <a:t>47</a:t>
            </a:fld>
            <a:endParaRPr lang="en-US" dirty="0"/>
          </a:p>
        </p:txBody>
      </p:sp>
    </p:spTree>
    <p:extLst>
      <p:ext uri="{BB962C8B-B14F-4D97-AF65-F5344CB8AC3E}">
        <p14:creationId xmlns:p14="http://schemas.microsoft.com/office/powerpoint/2010/main" val="1943089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a:xfrm>
            <a:off x="457200" y="4560570"/>
            <a:ext cx="6400800" cy="8088902"/>
          </a:xfrm>
        </p:spPr>
        <p:txBody>
          <a:bodyPr/>
          <a:lstStyle/>
          <a:p>
            <a:pPr algn="just"/>
            <a:r>
              <a:rPr lang="en-GB" sz="1200" kern="1200" dirty="0">
                <a:solidFill>
                  <a:schemeClr val="tx1"/>
                </a:solidFill>
                <a:effectLst/>
                <a:latin typeface="+mn-lt"/>
                <a:ea typeface="+mn-ea"/>
                <a:cs typeface="+mn-cs"/>
              </a:rPr>
              <a:t>AFTER THIS BRIEF INFORMATION ABOUT THE “QUALITY INFRASTRUCTURE”, LETS </a:t>
            </a:r>
            <a:r>
              <a:rPr lang="tr-TR" sz="1200" kern="1200" dirty="0">
                <a:solidFill>
                  <a:schemeClr val="tx1"/>
                </a:solidFill>
                <a:effectLst/>
                <a:latin typeface="+mn-lt"/>
                <a:ea typeface="+mn-ea"/>
                <a:cs typeface="+mn-cs"/>
              </a:rPr>
              <a:t>SEE WHERE IS SMIIC</a:t>
            </a:r>
            <a:r>
              <a:rPr lang="tr-TR" sz="1200" kern="1200" baseline="0" dirty="0">
                <a:solidFill>
                  <a:schemeClr val="tx1"/>
                </a:solidFill>
                <a:effectLst/>
                <a:latin typeface="+mn-lt"/>
                <a:ea typeface="+mn-ea"/>
                <a:cs typeface="+mn-cs"/>
              </a:rPr>
              <a:t> IN THIS PICTURE AND WHAT IS </a:t>
            </a:r>
            <a:r>
              <a:rPr lang="en-GB" sz="1200" kern="1200" dirty="0">
                <a:solidFill>
                  <a:schemeClr val="tx1"/>
                </a:solidFill>
                <a:effectLst/>
                <a:latin typeface="+mn-lt"/>
                <a:ea typeface="+mn-ea"/>
                <a:cs typeface="+mn-cs"/>
              </a:rPr>
              <a:t>THE ROLE OF SMIIC FOR HALAL INDUSTRY</a:t>
            </a:r>
            <a:r>
              <a:rPr lang="tr-TR" sz="1200" kern="1200" dirty="0">
                <a:solidFill>
                  <a:schemeClr val="tx1"/>
                </a:solidFill>
                <a:effectLst/>
                <a:latin typeface="+mn-lt"/>
                <a:ea typeface="+mn-ea"/>
                <a:cs typeface="+mn-cs"/>
              </a:rPr>
              <a:t>.</a:t>
            </a:r>
          </a:p>
          <a:p>
            <a:pPr algn="just"/>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BUILDING HALAL QUALITY INFRASTRUCTURE IN ORDER TO HAVE RELIABLE HALAL PRODUCTS AND SERVICES IN OIC COUNTRIES AND FOR ALL MUSLIMS ALL OVER THE WORLD</a:t>
            </a:r>
            <a:r>
              <a:rPr lang="tr-TR" sz="1200" kern="1200" baseline="0" dirty="0">
                <a:solidFill>
                  <a:schemeClr val="tx1"/>
                </a:solidFill>
                <a:effectLst/>
                <a:latin typeface="+mn-lt"/>
                <a:ea typeface="+mn-ea"/>
                <a:cs typeface="+mn-cs"/>
              </a:rPr>
              <a:t> IS ONE OF THE MAIN OBJECTIVES OF SMIIC. </a:t>
            </a:r>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algn="just"/>
            <a:r>
              <a:rPr lang="en-GB" sz="1200" u="sng" kern="1200" dirty="0">
                <a:solidFill>
                  <a:schemeClr val="tx1"/>
                </a:solidFill>
                <a:effectLst/>
                <a:latin typeface="+mn-lt"/>
                <a:ea typeface="+mn-ea"/>
                <a:cs typeface="+mn-cs"/>
              </a:rPr>
              <a:t>AS YOU SEE, MAIN TARGET IS TO PROVIDE A </a:t>
            </a:r>
            <a:r>
              <a:rPr lang="tr-TR" sz="1200" u="sng" kern="1200" dirty="0">
                <a:solidFill>
                  <a:schemeClr val="tx1"/>
                </a:solidFill>
                <a:effectLst/>
                <a:latin typeface="+mn-lt"/>
                <a:ea typeface="+mn-ea"/>
                <a:cs typeface="+mn-cs"/>
              </a:rPr>
              <a:t>TRUSTWORTHY</a:t>
            </a:r>
            <a:r>
              <a:rPr lang="tr-TR" sz="1200" u="sng"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rPr>
              <a:t>HALAL FOOD CHAIN FROM FARM TO FORK,</a:t>
            </a:r>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ALL ELEMENTS OF QUALITY INFRASTRUCTURE, STANDARDIZATION, METROLOGY, CONFORMITY ASSESMENT, AND ACCREDITATON HAVE AN EFFECT ON HALAL FOOD CHAIN AT NATIONAL LEVEL AS WELL AS AT INTERNATIONAL LEVEL. ALL QUALITY INFRASTRUCTURE ELEMENTS NEED A STANDARD</a:t>
            </a:r>
            <a:r>
              <a:rPr lang="tr-TR" sz="1200" kern="1200" baseline="0" dirty="0">
                <a:solidFill>
                  <a:schemeClr val="tx1"/>
                </a:solidFill>
                <a:effectLst/>
                <a:latin typeface="+mn-lt"/>
                <a:ea typeface="+mn-ea"/>
                <a:cs typeface="+mn-cs"/>
              </a:rPr>
              <a:t> TO PERFORM SAME APPLICATIONS FOR THE SAME CASES. </a:t>
            </a:r>
            <a:r>
              <a:rPr lang="en-GB" sz="1200" kern="1200" dirty="0">
                <a:solidFill>
                  <a:schemeClr val="tx1"/>
                </a:solidFill>
                <a:effectLst/>
                <a:latin typeface="+mn-lt"/>
                <a:ea typeface="+mn-ea"/>
                <a:cs typeface="+mn-cs"/>
              </a:rPr>
              <a:t>WITHOUT COMMON STANDARDS YOU COULD NOT ESTABLISH ANY INFRASTRUCTURE</a:t>
            </a:r>
            <a:r>
              <a:rPr lang="tr-TR" sz="1200" kern="1200" baseline="0" dirty="0">
                <a:solidFill>
                  <a:schemeClr val="tx1"/>
                </a:solidFill>
                <a:effectLst/>
                <a:latin typeface="+mn-lt"/>
                <a:ea typeface="+mn-ea"/>
                <a:cs typeface="+mn-cs"/>
              </a:rPr>
              <a:t> BECAUSE WHAT YOU WOULD HAVE ONLY DIFFERENT MECHANISMS WHICH DO NOT HAVE ANY RECOGNITION. </a:t>
            </a:r>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AND SMIIC AS THE STANDARDIZATION BODY IS AT THE CENTER OF THIS BY ISSUING STANDARDS FOR PRODUCTS, CERTIFICATION, CONFORMITY ASSESSMENT, ACCREDITATION, …ETC IN ORDER TO BUILD </a:t>
            </a:r>
            <a:r>
              <a:rPr lang="en-GB" sz="1200" b="1" kern="1200" dirty="0">
                <a:solidFill>
                  <a:schemeClr val="tx1"/>
                </a:solidFill>
                <a:effectLst/>
                <a:latin typeface="+mn-lt"/>
                <a:ea typeface="+mn-ea"/>
                <a:cs typeface="+mn-cs"/>
              </a:rPr>
              <a:t>THIS HALAL QUALITY INFRASTRUCTURE AS A WHOLE SYSTEM. </a:t>
            </a:r>
            <a:endParaRPr lang="tr-TR" sz="1200" b="1" kern="1200" dirty="0">
              <a:solidFill>
                <a:schemeClr val="tx1"/>
              </a:solidFill>
              <a:effectLst/>
              <a:latin typeface="+mn-lt"/>
              <a:ea typeface="+mn-ea"/>
              <a:cs typeface="+mn-cs"/>
            </a:endParaRPr>
          </a:p>
          <a:p>
            <a:pPr algn="just"/>
            <a:endParaRPr lang="tr-TR" sz="2000" dirty="0"/>
          </a:p>
          <a:p>
            <a:pPr algn="just"/>
            <a:endParaRPr lang="tr-TR" sz="2000" dirty="0"/>
          </a:p>
          <a:p>
            <a:pPr algn="just"/>
            <a:endParaRPr lang="en-GB" sz="2000" dirty="0"/>
          </a:p>
          <a:p>
            <a:endParaRPr lang="en-US" dirty="0"/>
          </a:p>
        </p:txBody>
      </p:sp>
      <p:sp>
        <p:nvSpPr>
          <p:cNvPr id="4" name="Slayt Numarası Yer Tutucusu 3"/>
          <p:cNvSpPr>
            <a:spLocks noGrp="1"/>
          </p:cNvSpPr>
          <p:nvPr>
            <p:ph type="sldNum" sz="quarter" idx="10"/>
          </p:nvPr>
        </p:nvSpPr>
        <p:spPr/>
        <p:txBody>
          <a:bodyPr/>
          <a:lstStyle/>
          <a:p>
            <a:fld id="{DC76D499-38BF-456D-BC07-F51748E69A7A}" type="slidenum">
              <a:rPr lang="en-US" smtClean="0"/>
              <a:t>48</a:t>
            </a:fld>
            <a:endParaRPr lang="en-US" dirty="0"/>
          </a:p>
        </p:txBody>
      </p:sp>
    </p:spTree>
    <p:extLst>
      <p:ext uri="{BB962C8B-B14F-4D97-AF65-F5344CB8AC3E}">
        <p14:creationId xmlns:p14="http://schemas.microsoft.com/office/powerpoint/2010/main" val="3444051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a:xfrm>
            <a:off x="561256" y="4560570"/>
            <a:ext cx="6296744" cy="4320540"/>
          </a:xfrm>
        </p:spPr>
        <p:txBody>
          <a:bodyPr/>
          <a:lstStyle/>
          <a:p>
            <a:pPr algn="just"/>
            <a:r>
              <a:rPr lang="tr-TR" sz="2000" dirty="0"/>
              <a:t>ON THIS SLIDE, YOU CAN SEE A PRODUCT’S TRAVEL FROM FARM OR FACTORY TO YOUR</a:t>
            </a:r>
            <a:r>
              <a:rPr lang="tr-TR" sz="2000" baseline="0" dirty="0"/>
              <a:t> FORK OR DINNER TABLE.</a:t>
            </a:r>
          </a:p>
          <a:p>
            <a:pPr algn="just"/>
            <a:endParaRPr lang="tr-TR" sz="2000" baseline="0" dirty="0"/>
          </a:p>
          <a:p>
            <a:pPr algn="just"/>
            <a:r>
              <a:rPr lang="tr-TR" sz="2000" baseline="0" dirty="0"/>
              <a:t>IN EACH LEVEL WE NEED STARDARDIZED RULES TO ENSURE THE PROCESS TO BE MORE EFFECTIVE AND TRUSTWORTHY.   </a:t>
            </a:r>
          </a:p>
          <a:p>
            <a:pPr algn="just"/>
            <a:endParaRPr lang="tr-TR" sz="2000" baseline="0" dirty="0"/>
          </a:p>
          <a:p>
            <a:pPr algn="just"/>
            <a:r>
              <a:rPr lang="tr-TR" sz="2000" baseline="0" dirty="0"/>
              <a:t>ALSO,  WE DO NEED A WELL-ESTABLISHED INFRASTRUCTURE TO MONITOR THE TRANSPARENCY OF THE WHOLE OPERATION. </a:t>
            </a:r>
          </a:p>
          <a:p>
            <a:pPr algn="just"/>
            <a:endParaRPr lang="tr-TR" sz="2000" baseline="0" dirty="0"/>
          </a:p>
          <a:p>
            <a:pPr algn="just"/>
            <a:r>
              <a:rPr lang="tr-TR" sz="2000" baseline="0" dirty="0"/>
              <a:t>THIS IS THE INTERNATIONAL APPLICATION OF TRAVEL OF A PRODUCT AND OIC/SMIIC STANDARDS CAN BE USED WHEREVER STANDARDIZED RULES ARE REQUIRED.</a:t>
            </a:r>
            <a:endParaRPr lang="tr-TR" sz="2000" dirty="0"/>
          </a:p>
          <a:p>
            <a:endParaRPr lang="en-US" sz="2000" dirty="0"/>
          </a:p>
        </p:txBody>
      </p:sp>
      <p:sp>
        <p:nvSpPr>
          <p:cNvPr id="4" name="Slayt Numarası Yer Tutucusu 3"/>
          <p:cNvSpPr>
            <a:spLocks noGrp="1"/>
          </p:cNvSpPr>
          <p:nvPr>
            <p:ph type="sldNum" sz="quarter" idx="10"/>
          </p:nvPr>
        </p:nvSpPr>
        <p:spPr/>
        <p:txBody>
          <a:bodyPr/>
          <a:lstStyle/>
          <a:p>
            <a:fld id="{DC76D499-38BF-456D-BC07-F51748E69A7A}" type="slidenum">
              <a:rPr lang="en-US" smtClean="0"/>
              <a:t>49</a:t>
            </a:fld>
            <a:endParaRPr lang="en-US" dirty="0"/>
          </a:p>
        </p:txBody>
      </p:sp>
    </p:spTree>
    <p:extLst>
      <p:ext uri="{BB962C8B-B14F-4D97-AF65-F5344CB8AC3E}">
        <p14:creationId xmlns:p14="http://schemas.microsoft.com/office/powerpoint/2010/main" val="1003227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tr-TR" sz="1200" dirty="0"/>
              <a:t>SMIIC IS A TREATY BASED INTERGOVERNMENTAL</a:t>
            </a:r>
            <a:r>
              <a:rPr lang="en-US" sz="1200" dirty="0"/>
              <a:t> </a:t>
            </a:r>
            <a:r>
              <a:rPr lang="tr-TR" sz="1200" dirty="0"/>
              <a:t>ORGANISATION HEADQURTERED IN ISTANBUL, TURKEY, AND THE INSTITUTE</a:t>
            </a:r>
            <a:r>
              <a:rPr lang="tr-TR" sz="1200" baseline="0" dirty="0"/>
              <a:t> IS</a:t>
            </a:r>
            <a:r>
              <a:rPr lang="tr-TR" sz="1200" dirty="0"/>
              <a:t> </a:t>
            </a:r>
            <a:r>
              <a:rPr lang="tr-TR" sz="1200" kern="1200" dirty="0">
                <a:solidFill>
                  <a:schemeClr val="tx1"/>
                </a:solidFill>
              </a:rPr>
              <a:t>AFFILIATED TO OIC.</a:t>
            </a:r>
          </a:p>
          <a:p>
            <a:pPr algn="just"/>
            <a:endParaRPr lang="tr-TR" sz="1200" dirty="0"/>
          </a:p>
          <a:p>
            <a:pPr algn="just"/>
            <a:r>
              <a:rPr lang="tr-TR" sz="1200" dirty="0"/>
              <a:t>IT WAS OFFICIALLY ESTABLISHED IN 2010 UPON THE COMPLETION OF RATIFICATION PROCESS OF ITS STATUTE BY ITS MEMBERS.</a:t>
            </a:r>
          </a:p>
          <a:p>
            <a:pPr algn="just"/>
            <a:endParaRPr lang="tr-TR" sz="1200" dirty="0"/>
          </a:p>
          <a:p>
            <a:pPr algn="just"/>
            <a:r>
              <a:rPr lang="tr-TR" sz="1200" dirty="0"/>
              <a:t>BRIEFLY, IT</a:t>
            </a:r>
            <a:r>
              <a:rPr lang="tr-TR" sz="1200" baseline="0" dirty="0"/>
              <a:t> IS</a:t>
            </a:r>
            <a:r>
              <a:rPr lang="tr-TR" sz="1200" dirty="0"/>
              <a:t> THE STANDARDIZATION BODY OF THE OIC.</a:t>
            </a:r>
            <a:r>
              <a:rPr lang="en-US" sz="1200" dirty="0"/>
              <a:t> IT</a:t>
            </a:r>
            <a:r>
              <a:rPr lang="tr-TR" sz="1200" dirty="0"/>
              <a:t> I</a:t>
            </a:r>
            <a:r>
              <a:rPr lang="en-US" sz="1200" dirty="0"/>
              <a:t>S NOT A </a:t>
            </a:r>
            <a:r>
              <a:rPr lang="tr-TR" sz="1200" dirty="0"/>
              <a:t>CONFORMITY</a:t>
            </a:r>
            <a:r>
              <a:rPr lang="tr-TR" sz="1200" baseline="0" dirty="0"/>
              <a:t> ASSESMENT </a:t>
            </a:r>
            <a:r>
              <a:rPr lang="en-US" sz="1200" dirty="0"/>
              <a:t>BODY</a:t>
            </a:r>
            <a:r>
              <a:rPr lang="tr-TR" sz="1200" dirty="0"/>
              <a:t>, NOT A CERTIFICATION BODY</a:t>
            </a:r>
            <a:r>
              <a:rPr lang="en-US" sz="1200" dirty="0"/>
              <a:t>.</a:t>
            </a:r>
            <a:r>
              <a:rPr lang="tr-TR" sz="1200" dirty="0"/>
              <a:t> AND HAS</a:t>
            </a:r>
            <a:r>
              <a:rPr lang="tr-TR" sz="1200" baseline="0" dirty="0"/>
              <a:t> AGREMENTS WITH AIDMO, GSO, ITC AND ARSO.</a:t>
            </a:r>
            <a:endParaRPr lang="tr-TR" sz="1200" dirty="0"/>
          </a:p>
          <a:p>
            <a:pPr algn="just"/>
            <a:endParaRPr lang="tr-TR"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5</a:t>
            </a:fld>
            <a:endParaRPr lang="en-US"/>
          </a:p>
        </p:txBody>
      </p:sp>
    </p:spTree>
    <p:extLst>
      <p:ext uri="{BB962C8B-B14F-4D97-AF65-F5344CB8AC3E}">
        <p14:creationId xmlns:p14="http://schemas.microsoft.com/office/powerpoint/2010/main" val="3678215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a:xfrm>
            <a:off x="457200" y="4560570"/>
            <a:ext cx="6400800" cy="6288702"/>
          </a:xfrm>
        </p:spPr>
        <p:txBody>
          <a:bodyPr/>
          <a:lstStyle/>
          <a:p>
            <a:r>
              <a:rPr lang="en-GB" sz="1200" kern="1200" dirty="0">
                <a:solidFill>
                  <a:schemeClr val="tx1"/>
                </a:solidFill>
                <a:effectLst/>
                <a:latin typeface="+mn-lt"/>
                <a:ea typeface="+mn-ea"/>
                <a:cs typeface="+mn-cs"/>
              </a:rPr>
              <a:t>NOW I WANT TO SUMMARIZE QUALITY INFRASTRUCTURE BASED ON OIC/SMIIC STANDARDS.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OIC/SMIIC 1, </a:t>
            </a:r>
            <a:r>
              <a:rPr lang="en-US" sz="1200" kern="1200" dirty="0">
                <a:solidFill>
                  <a:schemeClr val="tx1"/>
                </a:solidFill>
                <a:effectLst/>
                <a:latin typeface="+mn-lt"/>
                <a:ea typeface="+mn-ea"/>
                <a:cs typeface="+mn-cs"/>
              </a:rPr>
              <a:t>GENERAL REQUIREMENTS FOR HALAL FOOD</a:t>
            </a:r>
            <a:r>
              <a:rPr lang="en-GB" sz="1200" kern="1200" dirty="0">
                <a:solidFill>
                  <a:schemeClr val="tx1"/>
                </a:solidFill>
                <a:effectLst/>
                <a:latin typeface="+mn-lt"/>
                <a:ea typeface="+mn-ea"/>
                <a:cs typeface="+mn-cs"/>
              </a:rPr>
              <a:t>, TO BE USED BY THE PRODUCERS AND CERTIFIERS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OIC/SMIIC 2, </a:t>
            </a:r>
            <a:r>
              <a:rPr lang="en-US" sz="1200" kern="1200" dirty="0">
                <a:solidFill>
                  <a:schemeClr val="tx1"/>
                </a:solidFill>
                <a:effectLst/>
                <a:latin typeface="+mn-lt"/>
                <a:ea typeface="+mn-ea"/>
                <a:cs typeface="+mn-cs"/>
              </a:rPr>
              <a:t>CONFORMITY ASSESSMENT – REQUIREMENTS FOR BODIES PROVIDING HALAL CERTIFICATION</a:t>
            </a:r>
            <a:r>
              <a:rPr lang="en-GB" sz="1200" kern="1200" dirty="0">
                <a:solidFill>
                  <a:schemeClr val="tx1"/>
                </a:solidFill>
                <a:effectLst/>
                <a:latin typeface="+mn-lt"/>
                <a:ea typeface="+mn-ea"/>
                <a:cs typeface="+mn-cs"/>
              </a:rPr>
              <a:t>, TO BE USED BY CERTIFIERS AND ACCREDITATON BODIES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OIC/SMIIC 3, </a:t>
            </a:r>
            <a:r>
              <a:rPr lang="en-US" sz="1200" kern="1200" dirty="0">
                <a:solidFill>
                  <a:schemeClr val="tx1"/>
                </a:solidFill>
                <a:effectLst/>
                <a:latin typeface="+mn-lt"/>
                <a:ea typeface="+mn-ea"/>
                <a:cs typeface="+mn-cs"/>
              </a:rPr>
              <a:t>CONFORMITY ASSESSMENT - REQUIREMENTS FOR HALAL ACCREDITATION BODIES ACCREDITING HALAL CONFORMITY ASSESSMENT BODIES</a:t>
            </a:r>
            <a:r>
              <a:rPr lang="en-GB" sz="1200" kern="1200" dirty="0">
                <a:solidFill>
                  <a:schemeClr val="tx1"/>
                </a:solidFill>
                <a:effectLst/>
                <a:latin typeface="+mn-lt"/>
                <a:ea typeface="+mn-ea"/>
                <a:cs typeface="+mn-cs"/>
              </a:rPr>
              <a:t>, TO BE USED BY ACCREDITATION BODIES.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BASICLY,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PRODUCTION IN COMPLIANCE WITH OIC/SMIIC 1;</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CERTIFICATION AGAINST OIC/SMIIC 2 BY THE CERTIFIERS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ACCREDITATION AGAINST OIC/SMIIC 3.</a:t>
            </a:r>
            <a:endParaRPr lang="tr-TR" sz="1200" kern="1200" dirty="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DC76D499-38BF-456D-BC07-F51748E69A7A}" type="slidenum">
              <a:rPr lang="en-US" smtClean="0"/>
              <a:t>50</a:t>
            </a:fld>
            <a:endParaRPr lang="en-US" dirty="0"/>
          </a:p>
        </p:txBody>
      </p:sp>
    </p:spTree>
    <p:extLst>
      <p:ext uri="{BB962C8B-B14F-4D97-AF65-F5344CB8AC3E}">
        <p14:creationId xmlns:p14="http://schemas.microsoft.com/office/powerpoint/2010/main" val="251538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kern="1200" dirty="0">
                <a:solidFill>
                  <a:schemeClr val="tx1"/>
                </a:solidFill>
                <a:effectLst/>
                <a:latin typeface="+mn-lt"/>
                <a:ea typeface="+mn-ea"/>
                <a:cs typeface="+mn-cs"/>
              </a:rPr>
              <a:t>ALL</a:t>
            </a:r>
            <a:r>
              <a:rPr lang="tr-TR" sz="1200" kern="1200" baseline="0" dirty="0">
                <a:solidFill>
                  <a:schemeClr val="tx1"/>
                </a:solidFill>
                <a:effectLst/>
                <a:latin typeface="+mn-lt"/>
                <a:ea typeface="+mn-ea"/>
                <a:cs typeface="+mn-cs"/>
              </a:rPr>
              <a:t> IN ALL, </a:t>
            </a:r>
            <a:r>
              <a:rPr lang="en-GB" sz="1200" u="sng" kern="1200" dirty="0">
                <a:solidFill>
                  <a:schemeClr val="tx1"/>
                </a:solidFill>
                <a:effectLst/>
                <a:latin typeface="+mn-lt"/>
                <a:ea typeface="+mn-ea"/>
                <a:cs typeface="+mn-cs"/>
              </a:rPr>
              <a:t>WITH THIS HALAL QUALITY INFRASTRUCTURE</a:t>
            </a:r>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algn="just"/>
            <a:r>
              <a:rPr lang="en-GB" sz="1200" u="sng" kern="1200" dirty="0">
                <a:solidFill>
                  <a:schemeClr val="tx1"/>
                </a:solidFill>
                <a:effectLst/>
                <a:latin typeface="+mn-lt"/>
                <a:ea typeface="+mn-ea"/>
                <a:cs typeface="+mn-cs"/>
              </a:rPr>
              <a:t>CONSUMER TRUST ON HALAL PRODUCTS</a:t>
            </a:r>
            <a:r>
              <a:rPr lang="tr-TR" sz="1200" u="sng" kern="1200" baseline="0" dirty="0">
                <a:solidFill>
                  <a:schemeClr val="tx1"/>
                </a:solidFill>
                <a:effectLst/>
                <a:latin typeface="+mn-lt"/>
                <a:ea typeface="+mn-ea"/>
                <a:cs typeface="+mn-cs"/>
              </a:rPr>
              <a:t> </a:t>
            </a:r>
            <a:r>
              <a:rPr lang="tr-TR" sz="1200" kern="1200" baseline="0" dirty="0">
                <a:solidFill>
                  <a:schemeClr val="tx1"/>
                </a:solidFill>
                <a:effectLst/>
                <a:latin typeface="+mn-lt"/>
                <a:ea typeface="+mn-ea"/>
                <a:cs typeface="+mn-cs"/>
              </a:rPr>
              <a:t>WILL INCREASE SINCE WE WILL HAVE THE OPPORTUNITY TO </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rPr>
              <a:t>TRACE</a:t>
            </a:r>
            <a:r>
              <a:rPr lang="tr-TR" sz="1200" u="sng" kern="1200" dirty="0">
                <a:solidFill>
                  <a:schemeClr val="tx1"/>
                </a:solidFill>
                <a:effectLst/>
                <a:latin typeface="+mn-lt"/>
                <a:ea typeface="+mn-ea"/>
                <a:cs typeface="+mn-cs"/>
              </a:rPr>
              <a:t> THE PROCESS</a:t>
            </a:r>
            <a:r>
              <a:rPr lang="tr-TR" sz="1200" u="sng" kern="1200" baseline="0" dirty="0">
                <a:solidFill>
                  <a:schemeClr val="tx1"/>
                </a:solidFill>
                <a:effectLst/>
                <a:latin typeface="+mn-lt"/>
                <a:ea typeface="+mn-ea"/>
                <a:cs typeface="+mn-cs"/>
              </a:rPr>
              <a:t> </a:t>
            </a:r>
            <a:r>
              <a:rPr lang="tr-TR" sz="1200" u="none" kern="1200" baseline="0" dirty="0">
                <a:solidFill>
                  <a:schemeClr val="tx1"/>
                </a:solidFill>
                <a:effectLst/>
                <a:latin typeface="+mn-lt"/>
                <a:ea typeface="+mn-ea"/>
                <a:cs typeface="+mn-cs"/>
              </a:rPr>
              <a:t>.</a:t>
            </a:r>
          </a:p>
          <a:p>
            <a:pPr algn="just"/>
            <a:endParaRPr lang="tr-TR" sz="1200" u="none" kern="1200" baseline="0" dirty="0">
              <a:solidFill>
                <a:schemeClr val="tx1"/>
              </a:solidFill>
              <a:effectLst/>
              <a:latin typeface="+mn-lt"/>
              <a:ea typeface="+mn-ea"/>
              <a:cs typeface="+mn-cs"/>
            </a:endParaRPr>
          </a:p>
          <a:p>
            <a:pPr algn="just"/>
            <a:r>
              <a:rPr lang="tr-TR" sz="1200" u="sng" kern="1200" dirty="0">
                <a:solidFill>
                  <a:schemeClr val="tx1"/>
                </a:solidFill>
                <a:effectLst/>
                <a:latin typeface="+mn-lt"/>
                <a:ea typeface="+mn-ea"/>
                <a:cs typeface="+mn-cs"/>
              </a:rPr>
              <a:t>AND </a:t>
            </a:r>
            <a:r>
              <a:rPr lang="en-GB" sz="1200" u="sng" kern="1200" dirty="0">
                <a:solidFill>
                  <a:schemeClr val="tx1"/>
                </a:solidFill>
                <a:effectLst/>
                <a:latin typeface="+mn-lt"/>
                <a:ea typeface="+mn-ea"/>
                <a:cs typeface="+mn-cs"/>
              </a:rPr>
              <a:t>MUTUAL RECOGNITION</a:t>
            </a:r>
            <a:r>
              <a:rPr lang="tr-TR" sz="1200" u="none"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 CERTIFICATES THROUGH ACCREDITATION</a:t>
            </a:r>
            <a:r>
              <a:rPr lang="tr-TR" sz="1200" kern="1200" dirty="0">
                <a:solidFill>
                  <a:schemeClr val="tx1"/>
                </a:solidFill>
                <a:effectLst/>
                <a:latin typeface="+mn-lt"/>
                <a:ea typeface="+mn-ea"/>
                <a:cs typeface="+mn-cs"/>
              </a:rPr>
              <a:t> </a:t>
            </a:r>
            <a:r>
              <a:rPr lang="tr-TR" sz="1200" u="none" kern="1200" baseline="0" dirty="0">
                <a:solidFill>
                  <a:schemeClr val="tx1"/>
                </a:solidFill>
                <a:effectLst/>
                <a:latin typeface="+mn-lt"/>
                <a:ea typeface="+mn-ea"/>
                <a:cs typeface="+mn-cs"/>
              </a:rPr>
              <a:t>BY RELEVANT PARTIES WILL </a:t>
            </a:r>
            <a:r>
              <a:rPr lang="en-GB" sz="1200" u="sng" kern="1200" dirty="0">
                <a:solidFill>
                  <a:schemeClr val="tx1"/>
                </a:solidFill>
                <a:effectLst/>
                <a:latin typeface="+mn-lt"/>
                <a:ea typeface="+mn-ea"/>
                <a:cs typeface="+mn-cs"/>
              </a:rPr>
              <a:t>DIMINISH</a:t>
            </a:r>
            <a:r>
              <a:rPr lang="tr-TR" sz="1200" u="sng"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rPr>
              <a:t>TECHNICAL BARRIERS</a:t>
            </a:r>
            <a:r>
              <a:rPr lang="en-GB" sz="1200" kern="1200" dirty="0">
                <a:solidFill>
                  <a:schemeClr val="tx1"/>
                </a:solidFill>
                <a:effectLst/>
                <a:latin typeface="+mn-lt"/>
                <a:ea typeface="+mn-ea"/>
                <a:cs typeface="+mn-cs"/>
              </a:rPr>
              <a:t> TO TRADE</a:t>
            </a:r>
            <a:r>
              <a:rPr lang="tr-TR" sz="1200" kern="1200" dirty="0">
                <a:solidFill>
                  <a:schemeClr val="tx1"/>
                </a:solidFill>
                <a:effectLst/>
                <a:latin typeface="+mn-lt"/>
                <a:ea typeface="+mn-ea"/>
                <a:cs typeface="+mn-cs"/>
              </a:rPr>
              <a:t>.</a:t>
            </a:r>
          </a:p>
          <a:p>
            <a:pPr algn="just"/>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FINALLY </a:t>
            </a:r>
            <a:r>
              <a:rPr lang="tr-TR" sz="1200" kern="1200" dirty="0">
                <a:solidFill>
                  <a:schemeClr val="tx1"/>
                </a:solidFill>
                <a:effectLst/>
                <a:latin typeface="+mn-lt"/>
                <a:ea typeface="+mn-ea"/>
                <a:cs typeface="+mn-cs"/>
              </a:rPr>
              <a:t>ALL THESE APLLICATIONS WILL</a:t>
            </a:r>
            <a:r>
              <a:rPr lang="tr-TR" sz="1200"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rPr>
              <a:t>FACILAT</a:t>
            </a:r>
            <a:r>
              <a:rPr lang="tr-TR" sz="1200" u="sng" kern="1200" dirty="0">
                <a:solidFill>
                  <a:schemeClr val="tx1"/>
                </a:solidFill>
                <a:effectLst/>
                <a:latin typeface="+mn-lt"/>
                <a:ea typeface="+mn-ea"/>
                <a:cs typeface="+mn-cs"/>
              </a:rPr>
              <a:t>E</a:t>
            </a:r>
            <a:r>
              <a:rPr lang="en-GB" sz="1200" u="sng" kern="1200" dirty="0">
                <a:solidFill>
                  <a:schemeClr val="tx1"/>
                </a:solidFill>
                <a:effectLst/>
                <a:latin typeface="+mn-lt"/>
                <a:ea typeface="+mn-ea"/>
                <a:cs typeface="+mn-cs"/>
              </a:rPr>
              <a:t> HALAL TRADE</a:t>
            </a:r>
            <a:r>
              <a:rPr lang="tr-TR" sz="1200" u="none"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algn="just"/>
            <a:endParaRPr lang="tr-TR"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51</a:t>
            </a:fld>
            <a:endParaRPr lang="en-US"/>
          </a:p>
        </p:txBody>
      </p:sp>
    </p:spTree>
    <p:extLst>
      <p:ext uri="{BB962C8B-B14F-4D97-AF65-F5344CB8AC3E}">
        <p14:creationId xmlns:p14="http://schemas.microsoft.com/office/powerpoint/2010/main" val="2609321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a:xfrm>
            <a:off x="457200" y="4560570"/>
            <a:ext cx="6400800" cy="4320540"/>
          </a:xfrm>
        </p:spPr>
        <p:txBody>
          <a:bodyPr/>
          <a:lstStyle/>
          <a:p>
            <a:pPr algn="just"/>
            <a:r>
              <a:rPr lang="tr-TR" sz="2000" dirty="0"/>
              <a:t>FINAL WORDS, </a:t>
            </a:r>
          </a:p>
          <a:p>
            <a:pPr algn="just"/>
            <a:endParaRPr lang="tr-TR" sz="2000" dirty="0"/>
          </a:p>
          <a:p>
            <a:pPr algn="just"/>
            <a:r>
              <a:rPr lang="tr-TR" sz="2000" dirty="0"/>
              <a:t>SMIIC IS THE COMMON PLATFORM TO GATHER THE ALL STAKEHOLDERS TO CONTRIBUTE TO THE COMMON STANDARDS FOR THE MUSLIM WORLD AND ALL INTERESTED</a:t>
            </a:r>
            <a:r>
              <a:rPr lang="tr-TR" sz="2000" baseline="0" dirty="0"/>
              <a:t> PARTIES</a:t>
            </a:r>
            <a:r>
              <a:rPr lang="tr-TR" sz="2000" dirty="0"/>
              <a:t>.</a:t>
            </a:r>
          </a:p>
          <a:p>
            <a:pPr algn="just"/>
            <a:endParaRPr lang="tr-TR" sz="2000" dirty="0"/>
          </a:p>
          <a:p>
            <a:pPr algn="just"/>
            <a:r>
              <a:rPr lang="en-US" sz="2000" dirty="0"/>
              <a:t>SMIIC IS A UNITY IN DIVERSITY GATHERING </a:t>
            </a:r>
            <a:r>
              <a:rPr lang="tr-TR" sz="2000" dirty="0"/>
              <a:t>4</a:t>
            </a:r>
            <a:r>
              <a:rPr lang="en-US" sz="2000" dirty="0"/>
              <a:t>2</a:t>
            </a:r>
            <a:r>
              <a:rPr lang="tr-TR" sz="2000" dirty="0"/>
              <a:t> </a:t>
            </a:r>
            <a:r>
              <a:rPr lang="en-US" sz="2000" dirty="0"/>
              <a:t>COUNTRIES UNDER A ROOF</a:t>
            </a:r>
            <a:r>
              <a:rPr lang="tr-TR" sz="2000" dirty="0"/>
              <a:t>.</a:t>
            </a:r>
            <a:r>
              <a:rPr lang="tr-TR" sz="2000" baseline="0" dirty="0"/>
              <a:t>  AND WE ALWAYS NEED MORE OF EXPERTISE, COMPETENCE AND DEDICATION.</a:t>
            </a:r>
          </a:p>
          <a:p>
            <a:pPr algn="just"/>
            <a:endParaRPr lang="tr-TR" sz="2000" baseline="0" dirty="0"/>
          </a:p>
          <a:p>
            <a:pPr algn="just"/>
            <a:r>
              <a:rPr lang="tr-TR" sz="2000" baseline="0" dirty="0"/>
              <a:t>SO, I SUGGEST </a:t>
            </a:r>
            <a:r>
              <a:rPr lang="tr-TR" sz="2000" dirty="0"/>
              <a:t>LET’S WORK TOGETHER AND PREPARE </a:t>
            </a:r>
            <a:r>
              <a:rPr lang="tr-TR" sz="2000" baseline="0" dirty="0"/>
              <a:t>OUR </a:t>
            </a:r>
            <a:r>
              <a:rPr lang="tr-TR" sz="2000" dirty="0"/>
              <a:t>STANDARDS. </a:t>
            </a:r>
          </a:p>
          <a:p>
            <a:pPr algn="just"/>
            <a:endParaRPr lang="tr-TR" sz="2000" dirty="0"/>
          </a:p>
          <a:p>
            <a:pPr algn="just"/>
            <a:r>
              <a:rPr lang="tr-TR" sz="2000" dirty="0"/>
              <a:t>WE WOULD BE GLAD TO GET YOUR SUPPORT AND CONTRIBUTION.</a:t>
            </a:r>
            <a:r>
              <a:rPr lang="tr-TR" sz="2000" baseline="0" dirty="0"/>
              <a:t> </a:t>
            </a:r>
          </a:p>
          <a:p>
            <a:pPr algn="just"/>
            <a:endParaRPr lang="tr-TR" sz="2000" baseline="0" dirty="0"/>
          </a:p>
          <a:p>
            <a:pPr algn="just"/>
            <a:r>
              <a:rPr lang="tr-TR" sz="2000" baseline="0" dirty="0"/>
              <a:t>HENCE, </a:t>
            </a:r>
            <a:r>
              <a:rPr lang="tr-TR" sz="2000" dirty="0"/>
              <a:t>BE OUR PARTNER FOR STANDARDS AND RELATED ISSUES</a:t>
            </a:r>
            <a:r>
              <a:rPr lang="tr-TR" sz="2000" baseline="0" dirty="0"/>
              <a:t>. </a:t>
            </a:r>
            <a:endParaRPr lang="tr-TR" sz="2000" dirty="0"/>
          </a:p>
          <a:p>
            <a:endParaRPr lang="en-US" sz="2000" dirty="0"/>
          </a:p>
        </p:txBody>
      </p:sp>
      <p:sp>
        <p:nvSpPr>
          <p:cNvPr id="4" name="Slayt Numarası Yer Tutucusu 3"/>
          <p:cNvSpPr>
            <a:spLocks noGrp="1"/>
          </p:cNvSpPr>
          <p:nvPr>
            <p:ph type="sldNum" sz="quarter" idx="10"/>
          </p:nvPr>
        </p:nvSpPr>
        <p:spPr/>
        <p:txBody>
          <a:bodyPr/>
          <a:lstStyle/>
          <a:p>
            <a:fld id="{DC76D499-38BF-456D-BC07-F51748E69A7A}" type="slidenum">
              <a:rPr lang="en-US" smtClean="0"/>
              <a:t>52</a:t>
            </a:fld>
            <a:endParaRPr lang="en-US"/>
          </a:p>
        </p:txBody>
      </p:sp>
    </p:spTree>
    <p:extLst>
      <p:ext uri="{BB962C8B-B14F-4D97-AF65-F5344CB8AC3E}">
        <p14:creationId xmlns:p14="http://schemas.microsoft.com/office/powerpoint/2010/main" val="1982815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57200" y="720725"/>
            <a:ext cx="6400800" cy="3600450"/>
          </a:xfrm>
        </p:spPr>
      </p:sp>
      <p:sp>
        <p:nvSpPr>
          <p:cNvPr id="3" name="Not Yer Tutucusu 2"/>
          <p:cNvSpPr>
            <a:spLocks noGrp="1"/>
          </p:cNvSpPr>
          <p:nvPr>
            <p:ph type="body" idx="1"/>
          </p:nvPr>
        </p:nvSpPr>
        <p:spPr/>
        <p:txBody>
          <a:bodyPr/>
          <a:lstStyle/>
          <a:p>
            <a:pPr algn="just"/>
            <a:r>
              <a:rPr lang="tr-TR" sz="2000" dirty="0"/>
              <a:t>THANK YOU VERY MUCH FOR YOUR KIND ATTENTION AND PATI</a:t>
            </a:r>
            <a:r>
              <a:rPr lang="en-US" sz="2000" dirty="0"/>
              <a:t>E</a:t>
            </a:r>
            <a:r>
              <a:rPr lang="tr-TR" sz="2000" dirty="0"/>
              <a:t>NCE.</a:t>
            </a:r>
          </a:p>
          <a:p>
            <a:pPr algn="just"/>
            <a:endParaRPr lang="tr-TR" sz="20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tr-TR" sz="2000" dirty="0"/>
              <a:t>WASSALAMU ALAYKUM VE RAHMATULLAHI VE BARAKATUHU.</a:t>
            </a:r>
          </a:p>
          <a:p>
            <a:pPr algn="just"/>
            <a:endParaRPr lang="en-US" sz="2000" dirty="0"/>
          </a:p>
          <a:p>
            <a:pPr algn="just"/>
            <a:endParaRPr lang="tr-TR" sz="2000" dirty="0"/>
          </a:p>
          <a:p>
            <a:endParaRPr lang="en-US" sz="2000" dirty="0"/>
          </a:p>
        </p:txBody>
      </p:sp>
      <p:sp>
        <p:nvSpPr>
          <p:cNvPr id="4" name="Slayt Numarası Yer Tutucusu 3"/>
          <p:cNvSpPr>
            <a:spLocks noGrp="1"/>
          </p:cNvSpPr>
          <p:nvPr>
            <p:ph type="sldNum" sz="quarter" idx="10"/>
          </p:nvPr>
        </p:nvSpPr>
        <p:spPr/>
        <p:txBody>
          <a:bodyPr/>
          <a:lstStyle/>
          <a:p>
            <a:fld id="{DC76D499-38BF-456D-BC07-F51748E69A7A}" type="slidenum">
              <a:rPr lang="en-US" smtClean="0"/>
              <a:t>53</a:t>
            </a:fld>
            <a:endParaRPr lang="en-US" dirty="0"/>
          </a:p>
        </p:txBody>
      </p:sp>
    </p:spTree>
    <p:extLst>
      <p:ext uri="{BB962C8B-B14F-4D97-AF65-F5344CB8AC3E}">
        <p14:creationId xmlns:p14="http://schemas.microsoft.com/office/powerpoint/2010/main" val="12265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dirty="0"/>
              <a:t>SINCE</a:t>
            </a:r>
            <a:r>
              <a:rPr lang="tr-TR" sz="1200" baseline="0" dirty="0"/>
              <a:t> ITS ESTABLISHMENT, </a:t>
            </a:r>
            <a:r>
              <a:rPr lang="tr-TR" sz="1200" dirty="0"/>
              <a:t>THE NUMBER OF MEMBER STATES HAS GRADUALLY INCREASED AND REACHED TO 4</a:t>
            </a:r>
            <a:r>
              <a:rPr lang="en-US" sz="1200" dirty="0"/>
              <a:t>3</a:t>
            </a:r>
            <a:r>
              <a:rPr lang="tr-TR" sz="1200" dirty="0"/>
              <a:t> MEMBER STATES  INCLUDING </a:t>
            </a:r>
            <a:r>
              <a:rPr lang="en-US" sz="1200" dirty="0"/>
              <a:t>4</a:t>
            </a:r>
            <a:r>
              <a:rPr lang="tr-TR" sz="1200" dirty="0"/>
              <a:t> OBSERVERS</a:t>
            </a:r>
            <a:r>
              <a:rPr lang="tr-TR" sz="1200" baseline="0" dirty="0"/>
              <a:t> </a:t>
            </a:r>
            <a:r>
              <a:rPr lang="tr-TR" sz="1200" dirty="0"/>
              <a:t>AS OF TODAY. </a:t>
            </a:r>
            <a:r>
              <a:rPr lang="en-US" sz="1200" dirty="0"/>
              <a:t> I AM HONORED TO ANNOUNCE THAT, VERY RECENTLY, REPUBLIC OF INDONESIA, STATE OF KUWAIT AS MEMBERS AND RUSSIAN FEDERATION AS OBSERVER HAVE JOINED SMIIC FAMILY.  AND WE ARE HAPPY TO WELCOME ESPECIALLY INDONESIA WHICH HAS VAST EXPERIENCE IN HALAL.</a:t>
            </a:r>
            <a:endParaRPr lang="tr-TR" sz="1200" dirty="0"/>
          </a:p>
          <a:p>
            <a:pPr algn="just"/>
            <a:endParaRPr lang="tr-TR" sz="1200" dirty="0"/>
          </a:p>
          <a:p>
            <a:pPr algn="just"/>
            <a:r>
              <a:rPr lang="tr-TR" sz="1200" dirty="0"/>
              <a:t>HERE YOU SEE</a:t>
            </a:r>
            <a:r>
              <a:rPr lang="tr-TR" sz="1200" baseline="0" dirty="0"/>
              <a:t> </a:t>
            </a:r>
            <a:r>
              <a:rPr lang="tr-TR" sz="1200" dirty="0"/>
              <a:t>LOGOS </a:t>
            </a:r>
            <a:r>
              <a:rPr lang="tr-TR" sz="1200" baseline="0" dirty="0"/>
              <a:t>OF OUR MEMBERS. </a:t>
            </a:r>
            <a:r>
              <a:rPr lang="tr-TR" sz="1200" dirty="0"/>
              <a:t>YOU CAN GET MORE INFORMATION ON ALL SMIIC MEMBERS VIA OUR WEBSITE.</a:t>
            </a:r>
            <a:r>
              <a:rPr lang="tr-TR" sz="1200" baseline="0" dirty="0"/>
              <a:t> </a:t>
            </a:r>
            <a:endParaRPr lang="en-GB" sz="1200" dirty="0"/>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6</a:t>
            </a:fld>
            <a:endParaRPr lang="en-US"/>
          </a:p>
        </p:txBody>
      </p:sp>
    </p:spTree>
    <p:extLst>
      <p:ext uri="{BB962C8B-B14F-4D97-AF65-F5344CB8AC3E}">
        <p14:creationId xmlns:p14="http://schemas.microsoft.com/office/powerpoint/2010/main" val="574203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t>THE VISION OF THE INSTITUTE IS MAKING KEY CONTRIBUTION TO OUR MEMBERS IN THE ESTABLISHMENT OF QUALITY INFRASTRUCTURE.</a:t>
            </a:r>
          </a:p>
          <a:p>
            <a:endParaRPr lang="tr-TR" sz="1200" dirty="0"/>
          </a:p>
          <a:p>
            <a:r>
              <a:rPr lang="tr-TR" sz="1200" dirty="0"/>
              <a:t>SO, WITH THAT VISION, OUR MISSION IS TO ESTABLISH  STANDARDS THROUGH UNIFIED EFFORTS AND TO AID MEMBERS TO BUILD BETTER STANDARDIZATION, METROLOGY AND ACCREDITATION STRUCTURES.</a:t>
            </a:r>
            <a:endParaRPr lang="en-GB" sz="1200" dirty="0"/>
          </a:p>
          <a:p>
            <a:endParaRPr lang="en-US" dirty="0"/>
          </a:p>
        </p:txBody>
      </p:sp>
      <p:sp>
        <p:nvSpPr>
          <p:cNvPr id="4" name="Slayt Numarası Yer Tutucusu 3"/>
          <p:cNvSpPr>
            <a:spLocks noGrp="1"/>
          </p:cNvSpPr>
          <p:nvPr>
            <p:ph type="sldNum" sz="quarter" idx="5"/>
          </p:nvPr>
        </p:nvSpPr>
        <p:spPr/>
        <p:txBody>
          <a:bodyPr/>
          <a:lstStyle/>
          <a:p>
            <a:fld id="{95515650-767F-4A65-8238-3E7FB7405FD9}" type="slidenum">
              <a:rPr lang="en-US" smtClean="0"/>
              <a:t>7</a:t>
            </a:fld>
            <a:endParaRPr lang="en-US"/>
          </a:p>
        </p:txBody>
      </p:sp>
    </p:spTree>
    <p:extLst>
      <p:ext uri="{BB962C8B-B14F-4D97-AF65-F5344CB8AC3E}">
        <p14:creationId xmlns:p14="http://schemas.microsoft.com/office/powerpoint/2010/main" val="42094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1200" kern="1200" dirty="0">
                <a:solidFill>
                  <a:schemeClr val="tx1"/>
                </a:solidFill>
                <a:effectLst/>
                <a:latin typeface="+mn-lt"/>
                <a:ea typeface="+mn-ea"/>
                <a:cs typeface="+mn-cs"/>
              </a:rPr>
              <a:t>ACCORDING TO ITS STATUTE, SMIIC HAS </a:t>
            </a:r>
            <a:r>
              <a:rPr lang="en-GB" sz="1200" b="1" kern="1200" dirty="0">
                <a:solidFill>
                  <a:schemeClr val="tx1"/>
                </a:solidFill>
                <a:effectLst/>
                <a:latin typeface="+mn-lt"/>
                <a:ea typeface="+mn-ea"/>
                <a:cs typeface="+mn-cs"/>
              </a:rPr>
              <a:t>8</a:t>
            </a:r>
            <a:r>
              <a:rPr lang="en-GB" sz="1200" kern="1200" dirty="0">
                <a:solidFill>
                  <a:schemeClr val="tx1"/>
                </a:solidFill>
                <a:effectLst/>
                <a:latin typeface="+mn-lt"/>
                <a:ea typeface="+mn-ea"/>
                <a:cs typeface="+mn-cs"/>
              </a:rPr>
              <a:t> OBJECTIVES. </a:t>
            </a:r>
            <a:r>
              <a:rPr lang="tr-TR" sz="1200" kern="1200" dirty="0">
                <a:solidFill>
                  <a:schemeClr val="tx1"/>
                </a:solidFill>
                <a:effectLst/>
                <a:latin typeface="+mn-lt"/>
                <a:ea typeface="+mn-ea"/>
                <a:cs typeface="+mn-cs"/>
              </a:rPr>
              <a:t>ON THE SLIDE</a:t>
            </a:r>
            <a:r>
              <a:rPr lang="tr-TR" sz="1200" kern="1200" baseline="0" dirty="0">
                <a:solidFill>
                  <a:schemeClr val="tx1"/>
                </a:solidFill>
                <a:effectLst/>
                <a:latin typeface="+mn-lt"/>
                <a:ea typeface="+mn-ea"/>
                <a:cs typeface="+mn-cs"/>
              </a:rPr>
              <a:t> WHAT WE HAVE IS THE SUMMARY OF THESE OBJECTIVES.</a:t>
            </a:r>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TO BEGIN WITH THE MOST IMPORTANT ONE, </a:t>
            </a:r>
            <a:r>
              <a:rPr lang="en-GB" sz="1200" b="1" kern="1200" dirty="0">
                <a:solidFill>
                  <a:schemeClr val="tx1"/>
                </a:solidFill>
                <a:effectLst/>
                <a:latin typeface="+mn-lt"/>
                <a:ea typeface="+mn-ea"/>
                <a:cs typeface="+mn-cs"/>
              </a:rPr>
              <a:t>PREPARATION OF STANDARDS </a:t>
            </a:r>
            <a:r>
              <a:rPr lang="en-GB" sz="1200" kern="1200" dirty="0">
                <a:solidFill>
                  <a:schemeClr val="tx1"/>
                </a:solidFill>
                <a:effectLst/>
                <a:latin typeface="+mn-lt"/>
                <a:ea typeface="+mn-ea"/>
                <a:cs typeface="+mn-cs"/>
              </a:rPr>
              <a:t>ESPECIALLY FOR THE OIC MEMBER STATES, IS THE MAIN TASK OF SMIIC.</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THE</a:t>
            </a:r>
            <a:r>
              <a:rPr lang="tr-TR" sz="1200" kern="1200" baseline="0" dirty="0">
                <a:solidFill>
                  <a:schemeClr val="tx1"/>
                </a:solidFill>
                <a:effectLst/>
                <a:latin typeface="+mn-lt"/>
                <a:ea typeface="+mn-ea"/>
                <a:cs typeface="+mn-cs"/>
              </a:rPr>
              <a:t> INSTITUTE ALSO AIMS TO </a:t>
            </a:r>
            <a:r>
              <a:rPr lang="en-GB" sz="1200" kern="1200" dirty="0">
                <a:solidFill>
                  <a:schemeClr val="tx1"/>
                </a:solidFill>
                <a:effectLst/>
                <a:latin typeface="+mn-lt"/>
                <a:ea typeface="+mn-ea"/>
                <a:cs typeface="+mn-cs"/>
              </a:rPr>
              <a:t>SERV</a:t>
            </a:r>
            <a:r>
              <a:rPr lang="tr-TR" sz="1200" kern="120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 AS</a:t>
            </a:r>
            <a:r>
              <a:rPr lang="tr-TR" sz="1200" kern="120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COMMON PLATFORM FOR ALL </a:t>
            </a:r>
            <a:r>
              <a:rPr lang="en-GB" sz="1200" kern="1200" dirty="0">
                <a:solidFill>
                  <a:schemeClr val="tx1"/>
                </a:solidFill>
                <a:effectLst/>
                <a:latin typeface="+mn-lt"/>
                <a:ea typeface="+mn-ea"/>
                <a:cs typeface="+mn-cs"/>
              </a:rPr>
              <a:t>MEMBER STATES’ RELEVANT BODIES IN STANDARDIZATION AND RELATED AREAS.</a:t>
            </a:r>
            <a:endParaRPr lang="tr-T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tr-TR" sz="1200" b="0" kern="1200" dirty="0">
              <a:solidFill>
                <a:schemeClr val="tx1"/>
              </a:solidFill>
              <a:effectLst/>
              <a:latin typeface="+mn-lt"/>
              <a:ea typeface="+mn-ea"/>
              <a:cs typeface="+mn-cs"/>
            </a:endParaRPr>
          </a:p>
          <a:p>
            <a:r>
              <a:rPr lang="tr-TR" sz="1200" b="0" kern="1200" dirty="0">
                <a:solidFill>
                  <a:schemeClr val="tx1"/>
                </a:solidFill>
                <a:effectLst/>
                <a:latin typeface="+mn-lt"/>
                <a:ea typeface="+mn-ea"/>
                <a:cs typeface="+mn-cs"/>
              </a:rPr>
              <a:t>THE LAST BUT NOT THE</a:t>
            </a:r>
            <a:r>
              <a:rPr lang="tr-TR" sz="1200" b="0" kern="1200" baseline="0" dirty="0">
                <a:solidFill>
                  <a:schemeClr val="tx1"/>
                </a:solidFill>
                <a:effectLst/>
                <a:latin typeface="+mn-lt"/>
                <a:ea typeface="+mn-ea"/>
                <a:cs typeface="+mn-cs"/>
              </a:rPr>
              <a:t> LEAST, </a:t>
            </a:r>
            <a:r>
              <a:rPr lang="en-GB" sz="1200" b="1" kern="1200" dirty="0">
                <a:solidFill>
                  <a:schemeClr val="tx1"/>
                </a:solidFill>
                <a:effectLst/>
                <a:latin typeface="+mn-lt"/>
                <a:ea typeface="+mn-ea"/>
                <a:cs typeface="+mn-cs"/>
              </a:rPr>
              <a:t>ESTABLISHING A CONFORMITY ASSESSMENT </a:t>
            </a:r>
            <a:r>
              <a:rPr lang="en-GB" sz="1200" kern="1200" dirty="0">
                <a:solidFill>
                  <a:schemeClr val="tx1"/>
                </a:solidFill>
                <a:effectLst/>
                <a:latin typeface="+mn-lt"/>
                <a:ea typeface="+mn-ea"/>
                <a:cs typeface="+mn-cs"/>
              </a:rPr>
              <a:t>SCHEME FOR THE PURPOSE OF EXPEDITING EXCHANGE OF MATERIALS, MANUFACTURED GOODS AND PRODUCTS AMONG MEMBER STATES, MUSLIM COMMUNITIES, BEGINNING WITH MUTUAL RECOGNITION IS </a:t>
            </a:r>
            <a:r>
              <a:rPr lang="tr-TR" sz="1200" kern="1200" dirty="0">
                <a:solidFill>
                  <a:schemeClr val="tx1"/>
                </a:solidFill>
                <a:effectLst/>
                <a:latin typeface="+mn-lt"/>
                <a:ea typeface="+mn-ea"/>
                <a:cs typeface="+mn-cs"/>
              </a:rPr>
              <a:t>ONE OF </a:t>
            </a:r>
            <a:r>
              <a:rPr lang="en-GB" sz="1200" kern="1200" dirty="0">
                <a:solidFill>
                  <a:schemeClr val="tx1"/>
                </a:solidFill>
                <a:effectLst/>
                <a:latin typeface="+mn-lt"/>
                <a:ea typeface="+mn-ea"/>
                <a:cs typeface="+mn-cs"/>
              </a:rPr>
              <a:t>MOST IMPORTANT OBJECTIVE</a:t>
            </a:r>
            <a:r>
              <a:rPr lang="tr-TR" sz="1200" kern="120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 OF SMIIC.</a:t>
            </a:r>
            <a:endParaRPr lang="tr-TR" sz="1200" kern="1200" dirty="0">
              <a:solidFill>
                <a:schemeClr val="tx1"/>
              </a:solidFill>
              <a:effectLst/>
              <a:latin typeface="+mn-lt"/>
              <a:ea typeface="+mn-ea"/>
              <a:cs typeface="+mn-cs"/>
            </a:endParaRPr>
          </a:p>
          <a:p>
            <a:endParaRPr lang="en-US" dirty="0"/>
          </a:p>
        </p:txBody>
      </p:sp>
      <p:sp>
        <p:nvSpPr>
          <p:cNvPr id="4" name="Slayt Numarası Yer Tutucusu 3"/>
          <p:cNvSpPr>
            <a:spLocks noGrp="1"/>
          </p:cNvSpPr>
          <p:nvPr>
            <p:ph type="sldNum" sz="quarter" idx="5"/>
          </p:nvPr>
        </p:nvSpPr>
        <p:spPr/>
        <p:txBody>
          <a:bodyPr/>
          <a:lstStyle/>
          <a:p>
            <a:fld id="{802E3B2C-020A-4C60-8E15-C7CE8EF52ECD}" type="slidenum">
              <a:rPr lang="en-US" smtClean="0"/>
              <a:t>8</a:t>
            </a:fld>
            <a:endParaRPr lang="en-US"/>
          </a:p>
        </p:txBody>
      </p:sp>
    </p:spTree>
    <p:extLst>
      <p:ext uri="{BB962C8B-B14F-4D97-AF65-F5344CB8AC3E}">
        <p14:creationId xmlns:p14="http://schemas.microsoft.com/office/powerpoint/2010/main" val="238729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indent="-171450">
              <a:buFont typeface="Arial" panose="020B0604020202020204" pitchFamily="34" charset="0"/>
              <a:buChar char="•"/>
            </a:pPr>
            <a:r>
              <a:rPr lang="tr-TR" sz="1200" strike="noStrike" kern="1200" dirty="0">
                <a:solidFill>
                  <a:schemeClr val="tx1"/>
                </a:solidFill>
                <a:latin typeface="+mn-lt"/>
                <a:ea typeface="+mn-ea"/>
                <a:cs typeface="+mn-cs"/>
              </a:rPr>
              <a:t>FIRST IDEA TO ESTABLISH SMIIC WAS RAISED AT COMCEC MEETING 1984.</a:t>
            </a:r>
          </a:p>
          <a:p>
            <a:endParaRPr lang="tr-TR" sz="1200" strike="noStrike" kern="120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STATUTE OF SMIIC ENTERED INTO FORCE AFTER</a:t>
            </a:r>
            <a:r>
              <a:rPr lang="tr-TR"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FULFILLING THE RATIFICATION REQUIREMENT OF</a:t>
            </a:r>
            <a:r>
              <a:rPr lang="tr-TR"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10 OIC MEMBER STATES </a:t>
            </a:r>
            <a:r>
              <a:rPr lang="tr-TR" sz="1200" b="0" i="0" u="none" strike="noStrike" kern="1200" baseline="0" dirty="0">
                <a:solidFill>
                  <a:schemeClr val="tx1"/>
                </a:solidFill>
                <a:latin typeface="+mn-lt"/>
                <a:ea typeface="+mn-ea"/>
                <a:cs typeface="+mn-cs"/>
              </a:rPr>
              <a:t>IN</a:t>
            </a:r>
            <a:r>
              <a:rPr lang="en-GB" sz="1200" b="0" i="0" u="none" strike="noStrike" kern="1200" baseline="0" dirty="0">
                <a:solidFill>
                  <a:schemeClr val="tx1"/>
                </a:solidFill>
                <a:latin typeface="+mn-lt"/>
                <a:ea typeface="+mn-ea"/>
                <a:cs typeface="+mn-cs"/>
              </a:rPr>
              <a:t> MAY</a:t>
            </a:r>
            <a:r>
              <a:rPr lang="tr-TR"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2010.</a:t>
            </a:r>
            <a:r>
              <a:rPr lang="tr-TR"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1ST GENERAL ASSEMBLY MEETING OF SMIIC</a:t>
            </a:r>
            <a:r>
              <a:rPr lang="tr-TR"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WAS HELD ON 02 AUGUST 2010</a:t>
            </a:r>
            <a:r>
              <a:rPr lang="tr-TR" sz="1200" b="0" i="0" u="none" strike="noStrike" kern="1200" baseline="0" dirty="0">
                <a:solidFill>
                  <a:schemeClr val="tx1"/>
                </a:solidFill>
                <a:latin typeface="+mn-lt"/>
                <a:ea typeface="+mn-ea"/>
                <a:cs typeface="+mn-cs"/>
              </a:rPr>
              <a:t> AND THE GENERAL SECRETARIAT STARTED ITS ACTIVITIES IN ISTANBUL IN 2011. </a:t>
            </a:r>
          </a:p>
          <a:p>
            <a:pPr marL="171450" indent="-171450">
              <a:buFont typeface="Arial" panose="020B0604020202020204" pitchFamily="34" charset="0"/>
              <a:buChar char="•"/>
            </a:pPr>
            <a:endParaRPr lang="tr-TR"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tr-TR" sz="1200" b="0" i="0" u="none" strike="noStrike" kern="1200" baseline="0" dirty="0">
                <a:solidFill>
                  <a:schemeClr val="tx1"/>
                </a:solidFill>
                <a:latin typeface="+mn-lt"/>
                <a:ea typeface="+mn-ea"/>
                <a:cs typeface="+mn-cs"/>
              </a:rPr>
              <a:t>NEW TECHNICAL COMMITTEES, ACCREDITATION COMMITTEE, METROLOGY COMMITTEE WERE ESTABLISHED AND THE NUMBER OF SMIIC MEMBERS HAS CONTINOUSLY INCREASED.</a:t>
            </a:r>
            <a:endParaRPr lang="tr-TR" sz="1200" strike="noStrike" kern="1200" dirty="0">
              <a:solidFill>
                <a:schemeClr val="tx1"/>
              </a:solidFill>
              <a:latin typeface="+mn-lt"/>
              <a:ea typeface="+mn-ea"/>
              <a:cs typeface="+mn-cs"/>
            </a:endParaRPr>
          </a:p>
          <a:p>
            <a:endParaRPr lang="en-GB" sz="1200" dirty="0"/>
          </a:p>
          <a:p>
            <a:endParaRPr lang="en-US" dirty="0"/>
          </a:p>
        </p:txBody>
      </p:sp>
      <p:sp>
        <p:nvSpPr>
          <p:cNvPr id="4" name="Slayt Numarası Yer Tutucusu 3"/>
          <p:cNvSpPr>
            <a:spLocks noGrp="1"/>
          </p:cNvSpPr>
          <p:nvPr>
            <p:ph type="sldNum" sz="quarter" idx="5"/>
          </p:nvPr>
        </p:nvSpPr>
        <p:spPr/>
        <p:txBody>
          <a:bodyPr/>
          <a:lstStyle/>
          <a:p>
            <a:fld id="{95515650-767F-4A65-8238-3E7FB7405FD9}" type="slidenum">
              <a:rPr lang="en-US" smtClean="0"/>
              <a:t>9</a:t>
            </a:fld>
            <a:endParaRPr lang="en-US"/>
          </a:p>
        </p:txBody>
      </p:sp>
    </p:spTree>
    <p:extLst>
      <p:ext uri="{BB962C8B-B14F-4D97-AF65-F5344CB8AC3E}">
        <p14:creationId xmlns:p14="http://schemas.microsoft.com/office/powerpoint/2010/main" val="3230519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EF3935B-27F2-4E22-A23F-485F88F633A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C85093AA-202E-4630-A89D-E71800CD69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5A1F4915-541E-42A7-A798-6BC824159861}"/>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5" name="Alt Bilgi Yer Tutucusu 4">
            <a:extLst>
              <a:ext uri="{FF2B5EF4-FFF2-40B4-BE49-F238E27FC236}">
                <a16:creationId xmlns:a16="http://schemas.microsoft.com/office/drawing/2014/main" id="{531288B2-3265-4DB8-93BF-31A4EE43B25C}"/>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FCD0EECF-9012-430D-996A-C2D87DAFD28E}"/>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1204989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19C6C6A-4222-408E-87E5-56C113B665C6}"/>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267AD08B-EB74-4AE3-A29F-DBF1B6D586C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D4483D06-5F79-48A5-B6F2-063B69E59320}"/>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5" name="Alt Bilgi Yer Tutucusu 4">
            <a:extLst>
              <a:ext uri="{FF2B5EF4-FFF2-40B4-BE49-F238E27FC236}">
                <a16:creationId xmlns:a16="http://schemas.microsoft.com/office/drawing/2014/main" id="{50D38FB6-1978-4F22-948B-A381C966AED5}"/>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ACFF949-7892-4AD7-B1D8-F306B991BE0B}"/>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33239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0124EEC-3428-4A13-9C94-3864FE90C77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7893F4FB-3784-4980-8DF5-E8422AAAC7B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97504575-57F5-4DA7-AC55-AB1502FEDC1A}"/>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5" name="Alt Bilgi Yer Tutucusu 4">
            <a:extLst>
              <a:ext uri="{FF2B5EF4-FFF2-40B4-BE49-F238E27FC236}">
                <a16:creationId xmlns:a16="http://schemas.microsoft.com/office/drawing/2014/main" id="{E77506B0-C7A0-4F4C-BB3E-278FA2112B9F}"/>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70D1C8EF-15EC-48F5-9BB5-210BE472FC5F}"/>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1045750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Özel Düze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en-US"/>
          </a:p>
        </p:txBody>
      </p:sp>
      <p:sp>
        <p:nvSpPr>
          <p:cNvPr id="3" name="Veri Yer Tutucusu 2"/>
          <p:cNvSpPr>
            <a:spLocks noGrp="1"/>
          </p:cNvSpPr>
          <p:nvPr>
            <p:ph type="dt" sz="half" idx="10"/>
          </p:nvPr>
        </p:nvSpPr>
        <p:spPr/>
        <p:txBody>
          <a:bodyPr/>
          <a:lstStyle/>
          <a:p>
            <a:fld id="{DB5C76A5-039B-474C-9CF4-892067AD125B}" type="datetime1">
              <a:rPr lang="en-US" smtClean="0"/>
              <a:t>7/4/2020</a:t>
            </a:fld>
            <a:endParaRPr lang="en-US"/>
          </a:p>
        </p:txBody>
      </p:sp>
      <p:sp>
        <p:nvSpPr>
          <p:cNvPr id="4" name="Altbilgi Yer Tutucusu 3"/>
          <p:cNvSpPr>
            <a:spLocks noGrp="1"/>
          </p:cNvSpPr>
          <p:nvPr>
            <p:ph type="ftr" sz="quarter" idx="11"/>
          </p:nvPr>
        </p:nvSpPr>
        <p:spPr/>
        <p:txBody>
          <a:bodyPr/>
          <a:lstStyle/>
          <a:p>
            <a:endParaRPr lang="en-US" dirty="0"/>
          </a:p>
        </p:txBody>
      </p:sp>
      <p:sp>
        <p:nvSpPr>
          <p:cNvPr id="5" name="Slayt Numarası Yer Tutucusu 4"/>
          <p:cNvSpPr>
            <a:spLocks noGrp="1"/>
          </p:cNvSpPr>
          <p:nvPr>
            <p:ph type="sldNum" sz="quarter" idx="12"/>
          </p:nvPr>
        </p:nvSpPr>
        <p:spPr/>
        <p:txBody>
          <a:bodyPr/>
          <a:lstStyle/>
          <a:p>
            <a:fld id="{10CD915D-68C6-489B-A6FD-C2243527DF79}" type="slidenum">
              <a:rPr lang="en-US" smtClean="0"/>
              <a:t>‹#›</a:t>
            </a:fld>
            <a:endParaRPr lang="en-US"/>
          </a:p>
        </p:txBody>
      </p:sp>
    </p:spTree>
    <p:extLst>
      <p:ext uri="{BB962C8B-B14F-4D97-AF65-F5344CB8AC3E}">
        <p14:creationId xmlns:p14="http://schemas.microsoft.com/office/powerpoint/2010/main" val="1481708175"/>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44CC75C-F8A0-4378-A953-EBA9D1575C8F}"/>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BFA66CBB-5DC6-48E1-99DF-F0AEB3DB7A3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3936065-9B63-4D83-A964-7B764B2236F2}"/>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5" name="Alt Bilgi Yer Tutucusu 4">
            <a:extLst>
              <a:ext uri="{FF2B5EF4-FFF2-40B4-BE49-F238E27FC236}">
                <a16:creationId xmlns:a16="http://schemas.microsoft.com/office/drawing/2014/main" id="{AFCC1B1D-B305-438C-92A4-5147E5D23919}"/>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EE26A679-880D-4652-A7E1-F5FA0C6071B0}"/>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1147749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007FE90-400C-4123-95D8-54DEE4363CB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E4C348F0-1D60-4764-885B-53066BB9B1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5760DB3B-6AA7-4510-9C5C-1B2F4038F412}"/>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5" name="Alt Bilgi Yer Tutucusu 4">
            <a:extLst>
              <a:ext uri="{FF2B5EF4-FFF2-40B4-BE49-F238E27FC236}">
                <a16:creationId xmlns:a16="http://schemas.microsoft.com/office/drawing/2014/main" id="{12F8BF27-D612-4A7D-974C-739D80E1EEC8}"/>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BE072768-5A80-45FA-BEE0-12428839C1D3}"/>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773448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45031BC-0AB3-4777-B1A6-C9FD18027F78}"/>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635528D-1F20-4549-BFDE-32D78A87C7E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BB850817-0C5B-4BA6-A926-30571D02DD96}"/>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1E1A16E1-1FA8-43FD-9508-DAFECCF71A32}"/>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6" name="Alt Bilgi Yer Tutucusu 5">
            <a:extLst>
              <a:ext uri="{FF2B5EF4-FFF2-40B4-BE49-F238E27FC236}">
                <a16:creationId xmlns:a16="http://schemas.microsoft.com/office/drawing/2014/main" id="{5E5EF9D6-1B10-4421-8F9B-AB0F642F767B}"/>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3EA7DAE8-58FD-4AA5-8F20-979837E00F43}"/>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1682400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CA283C8-6086-4837-BD77-2BEB36573276}"/>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2D85D323-2AD9-44F6-BB00-F6709F8B0C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6621982-95D6-40A4-9501-E7712339AC8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45E54289-C524-4E59-BAAA-204D0143B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8637F20B-2B49-4A6F-8054-8D3C8E6492F7}"/>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A5B94864-E1CD-4880-937A-E33E3391035E}"/>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8" name="Alt Bilgi Yer Tutucusu 7">
            <a:extLst>
              <a:ext uri="{FF2B5EF4-FFF2-40B4-BE49-F238E27FC236}">
                <a16:creationId xmlns:a16="http://schemas.microsoft.com/office/drawing/2014/main" id="{03CB4AD6-3AEC-4C80-A981-C58DD969F1DA}"/>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5A1DA08A-3303-43DE-8FDA-982096E641D9}"/>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2171185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BCFE0B9-98FF-4222-B210-D1AF1B4EF7AB}"/>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55ED86C1-7739-42F1-8199-0AC046082F81}"/>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4" name="Alt Bilgi Yer Tutucusu 3">
            <a:extLst>
              <a:ext uri="{FF2B5EF4-FFF2-40B4-BE49-F238E27FC236}">
                <a16:creationId xmlns:a16="http://schemas.microsoft.com/office/drawing/2014/main" id="{C7213F32-5956-4A30-B11E-0A3F550FA0D6}"/>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AD910A76-59C8-4FC7-9F07-C6BF646F20FB}"/>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1191903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B612FE8-3A0B-47A4-9C97-F921369F7DC6}"/>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3" name="Alt Bilgi Yer Tutucusu 2">
            <a:extLst>
              <a:ext uri="{FF2B5EF4-FFF2-40B4-BE49-F238E27FC236}">
                <a16:creationId xmlns:a16="http://schemas.microsoft.com/office/drawing/2014/main" id="{2530F516-168B-43C5-B327-3EE474BD7291}"/>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F2E2E819-AFF0-4A74-B0D7-191892C61B53}"/>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77920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F006540-28F3-4F82-B60F-5ACFAE28E67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89D1A386-8C9E-4C25-B7D4-DBD6FFDD8B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BCFE673F-55DC-4E28-8BBA-87A60C91C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6E6B50A-6224-44F2-BC6F-0D6C658CBCB3}"/>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6" name="Alt Bilgi Yer Tutucusu 5">
            <a:extLst>
              <a:ext uri="{FF2B5EF4-FFF2-40B4-BE49-F238E27FC236}">
                <a16:creationId xmlns:a16="http://schemas.microsoft.com/office/drawing/2014/main" id="{4137C759-4C51-4564-949B-BD1708CBBA2F}"/>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83D61AD8-0720-48F5-B344-9A77C2E0AC66}"/>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2413871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7552216-5E2F-4649-80EB-ED13D200FE6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AA125856-82B6-46FB-A439-4BA17A6C8F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BAF2C17E-E703-4E94-B0A8-FBE8ADD4C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B69FF54-0B53-43D2-A324-8B3B9039D877}"/>
              </a:ext>
            </a:extLst>
          </p:cNvPr>
          <p:cNvSpPr>
            <a:spLocks noGrp="1"/>
          </p:cNvSpPr>
          <p:nvPr>
            <p:ph type="dt" sz="half" idx="10"/>
          </p:nvPr>
        </p:nvSpPr>
        <p:spPr/>
        <p:txBody>
          <a:bodyPr/>
          <a:lstStyle/>
          <a:p>
            <a:fld id="{75BDA77F-52C3-4282-890F-9C2B4DC9A15C}" type="datetimeFigureOut">
              <a:rPr lang="en-US" smtClean="0"/>
              <a:t>7/4/2020</a:t>
            </a:fld>
            <a:endParaRPr lang="en-US"/>
          </a:p>
        </p:txBody>
      </p:sp>
      <p:sp>
        <p:nvSpPr>
          <p:cNvPr id="6" name="Alt Bilgi Yer Tutucusu 5">
            <a:extLst>
              <a:ext uri="{FF2B5EF4-FFF2-40B4-BE49-F238E27FC236}">
                <a16:creationId xmlns:a16="http://schemas.microsoft.com/office/drawing/2014/main" id="{219E805E-7D58-449A-8800-35AB92BF9EB8}"/>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B9AC86DE-A8E2-4FCC-8C5B-802DBC678F8B}"/>
              </a:ext>
            </a:extLst>
          </p:cNvPr>
          <p:cNvSpPr>
            <a:spLocks noGrp="1"/>
          </p:cNvSpPr>
          <p:nvPr>
            <p:ph type="sldNum" sz="quarter" idx="12"/>
          </p:nvPr>
        </p:nvSpPr>
        <p:spPr/>
        <p:txBody>
          <a:bodyPr/>
          <a:lstStyle/>
          <a:p>
            <a:fld id="{885B3D7A-AFF0-43F2-8964-FAB32D52820F}" type="slidenum">
              <a:rPr lang="en-US" smtClean="0"/>
              <a:t>‹#›</a:t>
            </a:fld>
            <a:endParaRPr lang="en-US"/>
          </a:p>
        </p:txBody>
      </p:sp>
    </p:spTree>
    <p:extLst>
      <p:ext uri="{BB962C8B-B14F-4D97-AF65-F5344CB8AC3E}">
        <p14:creationId xmlns:p14="http://schemas.microsoft.com/office/powerpoint/2010/main" val="365794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8109A9A-3301-4624-9B35-052E1792C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AAD07D1-2126-4D6F-9E00-FD2BA8C09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BE52B4E8-C2F9-4F9B-A160-3284EBB88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DA77F-52C3-4282-890F-9C2B4DC9A15C}" type="datetimeFigureOut">
              <a:rPr lang="en-US" smtClean="0"/>
              <a:t>7/4/2020</a:t>
            </a:fld>
            <a:endParaRPr lang="en-US"/>
          </a:p>
        </p:txBody>
      </p:sp>
      <p:sp>
        <p:nvSpPr>
          <p:cNvPr id="5" name="Alt Bilgi Yer Tutucusu 4">
            <a:extLst>
              <a:ext uri="{FF2B5EF4-FFF2-40B4-BE49-F238E27FC236}">
                <a16:creationId xmlns:a16="http://schemas.microsoft.com/office/drawing/2014/main" id="{D47E0363-B046-44F4-90CC-888A74809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7AFDB541-7784-4DE0-BCC7-3ED977FC75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B3D7A-AFF0-43F2-8964-FAB32D52820F}" type="slidenum">
              <a:rPr lang="en-US" smtClean="0"/>
              <a:t>‹#›</a:t>
            </a:fld>
            <a:endParaRPr lang="en-US"/>
          </a:p>
        </p:txBody>
      </p:sp>
    </p:spTree>
    <p:extLst>
      <p:ext uri="{BB962C8B-B14F-4D97-AF65-F5344CB8AC3E}">
        <p14:creationId xmlns:p14="http://schemas.microsoft.com/office/powerpoint/2010/main" val="1003613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8.png"/><Relationship Id="rId4" Type="http://schemas.openxmlformats.org/officeDocument/2006/relationships/image" Target="../media/image67.jpg"/></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8.png"/><Relationship Id="rId4" Type="http://schemas.openxmlformats.org/officeDocument/2006/relationships/image" Target="../media/image73.jp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79.jp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jp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7.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smiic.org/e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1.xml"/><Relationship Id="rId7"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120.png"/><Relationship Id="rId4" Type="http://schemas.openxmlformats.org/officeDocument/2006/relationships/image" Target="../media/image1030.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21.jp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jpg"/><Relationship Id="rId26" Type="http://schemas.openxmlformats.org/officeDocument/2006/relationships/image" Target="../media/image37.png"/><Relationship Id="rId39" Type="http://schemas.openxmlformats.org/officeDocument/2006/relationships/image" Target="../media/image50.jp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31.jpg"/><Relationship Id="rId29" Type="http://schemas.openxmlformats.org/officeDocument/2006/relationships/image" Target="../media/image40.png"/><Relationship Id="rId41"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jpeg"/><Relationship Id="rId32" Type="http://schemas.openxmlformats.org/officeDocument/2006/relationships/image" Target="../media/image43.svg"/><Relationship Id="rId37" Type="http://schemas.openxmlformats.org/officeDocument/2006/relationships/image" Target="../media/image48.png"/><Relationship Id="rId40" Type="http://schemas.openxmlformats.org/officeDocument/2006/relationships/image" Target="../media/image51.png"/><Relationship Id="rId5" Type="http://schemas.openxmlformats.org/officeDocument/2006/relationships/image" Target="../media/image16.png"/><Relationship Id="rId15" Type="http://schemas.openxmlformats.org/officeDocument/2006/relationships/image" Target="../media/image26.jpe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jpeg"/><Relationship Id="rId27" Type="http://schemas.openxmlformats.org/officeDocument/2006/relationships/image" Target="../media/image38.png"/><Relationship Id="rId30" Type="http://schemas.openxmlformats.org/officeDocument/2006/relationships/image" Target="../media/image41.svg"/><Relationship Id="rId35" Type="http://schemas.openxmlformats.org/officeDocument/2006/relationships/image" Target="../media/image46.png"/><Relationship Id="rId43" Type="http://schemas.openxmlformats.org/officeDocument/2006/relationships/image" Target="../media/image52.png"/><Relationship Id="rId8" Type="http://schemas.openxmlformats.org/officeDocument/2006/relationships/image" Target="../media/image19.png"/><Relationship Id="rId3" Type="http://schemas.openxmlformats.org/officeDocument/2006/relationships/hyperlink" Target="https://www.smiic.org/en/members" TargetMode="External"/><Relationship Id="rId12" Type="http://schemas.openxmlformats.org/officeDocument/2006/relationships/image" Target="../media/image23.jpeg"/><Relationship Id="rId17" Type="http://schemas.openxmlformats.org/officeDocument/2006/relationships/image" Target="../media/image28.jpg"/><Relationship Id="rId25" Type="http://schemas.openxmlformats.org/officeDocument/2006/relationships/image" Target="../media/image36.jpeg"/><Relationship Id="rId33" Type="http://schemas.openxmlformats.org/officeDocument/2006/relationships/image" Target="../media/image44.png"/><Relationship Id="rId38" Type="http://schemas.openxmlformats.org/officeDocument/2006/relationships/image" Target="../media/image49.jp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3.jpg"/><Relationship Id="rId7" Type="http://schemas.openxmlformats.org/officeDocument/2006/relationships/image" Target="../media/image5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erbest Form: Şekil 167">
            <a:extLst>
              <a:ext uri="{FF2B5EF4-FFF2-40B4-BE49-F238E27FC236}">
                <a16:creationId xmlns:a16="http://schemas.microsoft.com/office/drawing/2014/main" id="{6A3F1623-1107-4B6C-AD9B-348A6EFBAFF6}"/>
              </a:ext>
            </a:extLst>
          </p:cNvPr>
          <p:cNvSpPr/>
          <p:nvPr/>
        </p:nvSpPr>
        <p:spPr>
          <a:xfrm>
            <a:off x="-251460" y="-83820"/>
            <a:ext cx="12451080" cy="7025640"/>
          </a:xfrm>
          <a:custGeom>
            <a:avLst/>
            <a:gdLst>
              <a:gd name="connsiteX0" fmla="*/ 6207980 w 12451080"/>
              <a:gd name="connsiteY0" fmla="*/ 3034733 h 7025640"/>
              <a:gd name="connsiteX1" fmla="*/ 6201926 w 12451080"/>
              <a:gd name="connsiteY1" fmla="*/ 3051295 h 7025640"/>
              <a:gd name="connsiteX2" fmla="*/ 6215009 w 12451080"/>
              <a:gd name="connsiteY2" fmla="*/ 3038212 h 7025640"/>
              <a:gd name="connsiteX3" fmla="*/ 12451080 w 12451080"/>
              <a:gd name="connsiteY3" fmla="*/ 3810 h 7025640"/>
              <a:gd name="connsiteX4" fmla="*/ 12451080 w 12451080"/>
              <a:gd name="connsiteY4" fmla="*/ 666750 h 7025640"/>
              <a:gd name="connsiteX5" fmla="*/ 10344150 w 12451080"/>
              <a:gd name="connsiteY5" fmla="*/ 2038350 h 7025640"/>
              <a:gd name="connsiteX6" fmla="*/ 9921240 w 12451080"/>
              <a:gd name="connsiteY6" fmla="*/ 1562100 h 7025640"/>
              <a:gd name="connsiteX7" fmla="*/ 12054777 w 12451080"/>
              <a:gd name="connsiteY7" fmla="*/ 247919 h 7025640"/>
              <a:gd name="connsiteX8" fmla="*/ 10490140 w 12451080"/>
              <a:gd name="connsiteY8" fmla="*/ 1137962 h 7025640"/>
              <a:gd name="connsiteX9" fmla="*/ 9286240 w 12451080"/>
              <a:gd name="connsiteY9" fmla="*/ 1978660 h 7025640"/>
              <a:gd name="connsiteX10" fmla="*/ 9184535 w 12451080"/>
              <a:gd name="connsiteY10" fmla="*/ 1888921 h 7025640"/>
              <a:gd name="connsiteX11" fmla="*/ 8309799 w 12451080"/>
              <a:gd name="connsiteY11" fmla="*/ 2483951 h 7025640"/>
              <a:gd name="connsiteX12" fmla="*/ 8314165 w 12451080"/>
              <a:gd name="connsiteY12" fmla="*/ 2483102 h 7025640"/>
              <a:gd name="connsiteX13" fmla="*/ 6751320 w 12451080"/>
              <a:gd name="connsiteY13" fmla="*/ 3535680 h 7025640"/>
              <a:gd name="connsiteX14" fmla="*/ 6749159 w 12451080"/>
              <a:gd name="connsiteY14" fmla="*/ 3533476 h 7025640"/>
              <a:gd name="connsiteX15" fmla="*/ 6513195 w 12451080"/>
              <a:gd name="connsiteY15" fmla="*/ 3254693 h 7025640"/>
              <a:gd name="connsiteX16" fmla="*/ 6507912 w 12451080"/>
              <a:gd name="connsiteY16" fmla="*/ 3259326 h 7025640"/>
              <a:gd name="connsiteX17" fmla="*/ 6507480 w 12451080"/>
              <a:gd name="connsiteY17" fmla="*/ 3258821 h 7025640"/>
              <a:gd name="connsiteX18" fmla="*/ 6371306 w 12451080"/>
              <a:gd name="connsiteY18" fmla="*/ 3373380 h 7025640"/>
              <a:gd name="connsiteX19" fmla="*/ 6244026 w 12451080"/>
              <a:gd name="connsiteY19" fmla="*/ 3246100 h 7025640"/>
              <a:gd name="connsiteX20" fmla="*/ 6252972 w 12451080"/>
              <a:gd name="connsiteY20" fmla="*/ 3238500 h 7025640"/>
              <a:gd name="connsiteX21" fmla="*/ 6195060 w 12451080"/>
              <a:gd name="connsiteY21" fmla="*/ 3195828 h 7025640"/>
              <a:gd name="connsiteX22" fmla="*/ 6219444 w 12451080"/>
              <a:gd name="connsiteY22" fmla="*/ 3235452 h 7025640"/>
              <a:gd name="connsiteX23" fmla="*/ 4680834 w 12451080"/>
              <a:gd name="connsiteY23" fmla="*/ 4563076 h 7025640"/>
              <a:gd name="connsiteX24" fmla="*/ 3863757 w 12451080"/>
              <a:gd name="connsiteY24" fmla="*/ 5266694 h 7025640"/>
              <a:gd name="connsiteX25" fmla="*/ 3757941 w 12451080"/>
              <a:gd name="connsiteY25" fmla="*/ 5127107 h 7025640"/>
              <a:gd name="connsiteX26" fmla="*/ 3560717 w 12451080"/>
              <a:gd name="connsiteY26" fmla="*/ 5298717 h 7025640"/>
              <a:gd name="connsiteX27" fmla="*/ 3471070 w 12451080"/>
              <a:gd name="connsiteY27" fmla="*/ 5175773 h 7025640"/>
              <a:gd name="connsiteX28" fmla="*/ 3473631 w 12451080"/>
              <a:gd name="connsiteY28" fmla="*/ 5174251 h 7025640"/>
              <a:gd name="connsiteX29" fmla="*/ 3471097 w 12451080"/>
              <a:gd name="connsiteY29" fmla="*/ 5170450 h 7025640"/>
              <a:gd name="connsiteX30" fmla="*/ 3470677 w 12451080"/>
              <a:gd name="connsiteY30" fmla="*/ 5170715 h 7025640"/>
              <a:gd name="connsiteX31" fmla="*/ 3368040 w 12451080"/>
              <a:gd name="connsiteY31" fmla="*/ 5410200 h 7025640"/>
              <a:gd name="connsiteX32" fmla="*/ 3257306 w 12451080"/>
              <a:gd name="connsiteY32" fmla="*/ 5283647 h 7025640"/>
              <a:gd name="connsiteX33" fmla="*/ 182304 w 12451080"/>
              <a:gd name="connsiteY33" fmla="*/ 7019941 h 7025640"/>
              <a:gd name="connsiteX34" fmla="*/ 838949 w 12451080"/>
              <a:gd name="connsiteY34" fmla="*/ 6628037 h 7025640"/>
              <a:gd name="connsiteX35" fmla="*/ 139989 w 12451080"/>
              <a:gd name="connsiteY35" fmla="*/ 7025640 h 7025640"/>
              <a:gd name="connsiteX36" fmla="*/ 62514 w 12451080"/>
              <a:gd name="connsiteY36" fmla="*/ 26816 h 7025640"/>
              <a:gd name="connsiteX37" fmla="*/ 12413730 w 12451080"/>
              <a:gd name="connsiteY37" fmla="*/ 26816 h 7025640"/>
              <a:gd name="connsiteX38" fmla="*/ 62218 w 12451080"/>
              <a:gd name="connsiteY38" fmla="*/ 0 h 7025640"/>
              <a:gd name="connsiteX39" fmla="*/ 62514 w 12451080"/>
              <a:gd name="connsiteY39" fmla="*/ 26816 h 7025640"/>
              <a:gd name="connsiteX40" fmla="*/ 0 w 12451080"/>
              <a:gd name="connsiteY40" fmla="*/ 26816 h 702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451080" h="7025640">
                <a:moveTo>
                  <a:pt x="6207980" y="3034733"/>
                </a:moveTo>
                <a:lnTo>
                  <a:pt x="6201926" y="3051295"/>
                </a:lnTo>
                <a:lnTo>
                  <a:pt x="6215009" y="3038212"/>
                </a:lnTo>
                <a:close/>
                <a:moveTo>
                  <a:pt x="12451080" y="3810"/>
                </a:moveTo>
                <a:lnTo>
                  <a:pt x="12451080" y="666750"/>
                </a:lnTo>
                <a:lnTo>
                  <a:pt x="10344150" y="2038350"/>
                </a:lnTo>
                <a:lnTo>
                  <a:pt x="9921240" y="1562100"/>
                </a:lnTo>
                <a:lnTo>
                  <a:pt x="12054777" y="247919"/>
                </a:lnTo>
                <a:lnTo>
                  <a:pt x="10490140" y="1137962"/>
                </a:lnTo>
                <a:lnTo>
                  <a:pt x="9286240" y="1978660"/>
                </a:lnTo>
                <a:lnTo>
                  <a:pt x="9184535" y="1888921"/>
                </a:lnTo>
                <a:lnTo>
                  <a:pt x="8309799" y="2483951"/>
                </a:lnTo>
                <a:lnTo>
                  <a:pt x="8314165" y="2483102"/>
                </a:lnTo>
                <a:lnTo>
                  <a:pt x="6751320" y="3535680"/>
                </a:lnTo>
                <a:lnTo>
                  <a:pt x="6749159" y="3533476"/>
                </a:lnTo>
                <a:lnTo>
                  <a:pt x="6513195" y="3254693"/>
                </a:lnTo>
                <a:lnTo>
                  <a:pt x="6507912" y="3259326"/>
                </a:lnTo>
                <a:lnTo>
                  <a:pt x="6507480" y="3258821"/>
                </a:lnTo>
                <a:lnTo>
                  <a:pt x="6371306" y="3373380"/>
                </a:lnTo>
                <a:lnTo>
                  <a:pt x="6244026" y="3246100"/>
                </a:lnTo>
                <a:lnTo>
                  <a:pt x="6252972" y="3238500"/>
                </a:lnTo>
                <a:lnTo>
                  <a:pt x="6195060" y="3195828"/>
                </a:lnTo>
                <a:lnTo>
                  <a:pt x="6219444" y="3235452"/>
                </a:lnTo>
                <a:lnTo>
                  <a:pt x="4680834" y="4563076"/>
                </a:lnTo>
                <a:lnTo>
                  <a:pt x="3863757" y="5266694"/>
                </a:lnTo>
                <a:lnTo>
                  <a:pt x="3757941" y="5127107"/>
                </a:lnTo>
                <a:lnTo>
                  <a:pt x="3560717" y="5298717"/>
                </a:lnTo>
                <a:lnTo>
                  <a:pt x="3471070" y="5175773"/>
                </a:lnTo>
                <a:lnTo>
                  <a:pt x="3473631" y="5174251"/>
                </a:lnTo>
                <a:lnTo>
                  <a:pt x="3471097" y="5170450"/>
                </a:lnTo>
                <a:lnTo>
                  <a:pt x="3470677" y="5170715"/>
                </a:lnTo>
                <a:lnTo>
                  <a:pt x="3368040" y="5410200"/>
                </a:lnTo>
                <a:lnTo>
                  <a:pt x="3257306" y="5283647"/>
                </a:lnTo>
                <a:lnTo>
                  <a:pt x="182304" y="7019941"/>
                </a:lnTo>
                <a:lnTo>
                  <a:pt x="838949" y="6628037"/>
                </a:lnTo>
                <a:lnTo>
                  <a:pt x="139989" y="7025640"/>
                </a:lnTo>
                <a:lnTo>
                  <a:pt x="62514" y="26816"/>
                </a:lnTo>
                <a:lnTo>
                  <a:pt x="12413730" y="26816"/>
                </a:lnTo>
                <a:close/>
                <a:moveTo>
                  <a:pt x="62218" y="0"/>
                </a:moveTo>
                <a:lnTo>
                  <a:pt x="62514" y="26816"/>
                </a:lnTo>
                <a:lnTo>
                  <a:pt x="0" y="26816"/>
                </a:lnTo>
                <a:close/>
              </a:path>
            </a:pathLst>
          </a:custGeom>
          <a:blipFill>
            <a:blip r:embed="rId3">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Serbest Form: Şekil 49">
            <a:extLst>
              <a:ext uri="{FF2B5EF4-FFF2-40B4-BE49-F238E27FC236}">
                <a16:creationId xmlns:a16="http://schemas.microsoft.com/office/drawing/2014/main" id="{D78FEA60-B461-4FBB-97D6-983A2B74D8F2}"/>
              </a:ext>
            </a:extLst>
          </p:cNvPr>
          <p:cNvSpPr/>
          <p:nvPr/>
        </p:nvSpPr>
        <p:spPr>
          <a:xfrm rot="21098035">
            <a:off x="3110334" y="3577577"/>
            <a:ext cx="2160000" cy="1512000"/>
          </a:xfrm>
          <a:custGeom>
            <a:avLst/>
            <a:gdLst>
              <a:gd name="connsiteX0" fmla="*/ 0 w 2156460"/>
              <a:gd name="connsiteY0" fmla="*/ 1322070 h 1459230"/>
              <a:gd name="connsiteX1" fmla="*/ 72390 w 2156460"/>
              <a:gd name="connsiteY1" fmla="*/ 1459230 h 1459230"/>
              <a:gd name="connsiteX2" fmla="*/ 2156460 w 2156460"/>
              <a:gd name="connsiteY2" fmla="*/ 259080 h 1459230"/>
              <a:gd name="connsiteX3" fmla="*/ 1954530 w 2156460"/>
              <a:gd name="connsiteY3" fmla="*/ 0 h 1459230"/>
              <a:gd name="connsiteX4" fmla="*/ 0 w 2156460"/>
              <a:gd name="connsiteY4" fmla="*/ 1322070 h 145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460" h="1459230">
                <a:moveTo>
                  <a:pt x="0" y="1322070"/>
                </a:moveTo>
                <a:lnTo>
                  <a:pt x="72390" y="1459230"/>
                </a:lnTo>
                <a:lnTo>
                  <a:pt x="2156460" y="259080"/>
                </a:lnTo>
                <a:lnTo>
                  <a:pt x="1954530" y="0"/>
                </a:lnTo>
                <a:lnTo>
                  <a:pt x="0" y="1322070"/>
                </a:lnTo>
                <a:close/>
              </a:path>
            </a:pathLst>
          </a:custGeom>
          <a:solidFill>
            <a:srgbClr val="B5171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Serbest Form: Şekil 160">
            <a:extLst>
              <a:ext uri="{FF2B5EF4-FFF2-40B4-BE49-F238E27FC236}">
                <a16:creationId xmlns:a16="http://schemas.microsoft.com/office/drawing/2014/main" id="{58588160-D0AB-421C-AF4A-8A1DE7E00C8E}"/>
              </a:ext>
            </a:extLst>
          </p:cNvPr>
          <p:cNvSpPr/>
          <p:nvPr/>
        </p:nvSpPr>
        <p:spPr>
          <a:xfrm>
            <a:off x="5810930" y="1309544"/>
            <a:ext cx="2214275" cy="1994481"/>
          </a:xfrm>
          <a:custGeom>
            <a:avLst/>
            <a:gdLst>
              <a:gd name="connsiteX0" fmla="*/ 1759352 w 2214275"/>
              <a:gd name="connsiteY0" fmla="*/ 0 h 1994481"/>
              <a:gd name="connsiteX1" fmla="*/ 2199190 w 2214275"/>
              <a:gd name="connsiteY1" fmla="*/ 295154 h 1994481"/>
              <a:gd name="connsiteX2" fmla="*/ 2186135 w 2214275"/>
              <a:gd name="connsiteY2" fmla="*/ 306440 h 1994481"/>
              <a:gd name="connsiteX3" fmla="*/ 2214275 w 2214275"/>
              <a:gd name="connsiteY3" fmla="*/ 325701 h 1994481"/>
              <a:gd name="connsiteX4" fmla="*/ 311815 w 2214275"/>
              <a:gd name="connsiteY4" fmla="*/ 1994481 h 1994481"/>
              <a:gd name="connsiteX5" fmla="*/ 21511 w 2214275"/>
              <a:gd name="connsiteY5" fmla="*/ 1694500 h 1994481"/>
              <a:gd name="connsiteX6" fmla="*/ 0 w 2214275"/>
              <a:gd name="connsiteY6" fmla="*/ 1672541 h 1994481"/>
              <a:gd name="connsiteX7" fmla="*/ 742771 w 2214275"/>
              <a:gd name="connsiteY7" fmla="*/ 966421 h 1994481"/>
              <a:gd name="connsiteX8" fmla="*/ 1739295 w 2214275"/>
              <a:gd name="connsiteY8" fmla="*/ 581 h 1994481"/>
              <a:gd name="connsiteX9" fmla="*/ 1750601 w 2214275"/>
              <a:gd name="connsiteY9" fmla="*/ 8320 h 199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4275" h="1994481">
                <a:moveTo>
                  <a:pt x="1759352" y="0"/>
                </a:moveTo>
                <a:lnTo>
                  <a:pt x="2199190" y="295154"/>
                </a:lnTo>
                <a:lnTo>
                  <a:pt x="2186135" y="306440"/>
                </a:lnTo>
                <a:lnTo>
                  <a:pt x="2214275" y="325701"/>
                </a:lnTo>
                <a:lnTo>
                  <a:pt x="311815" y="1994481"/>
                </a:lnTo>
                <a:lnTo>
                  <a:pt x="21511" y="1694500"/>
                </a:lnTo>
                <a:lnTo>
                  <a:pt x="0" y="1672541"/>
                </a:lnTo>
                <a:lnTo>
                  <a:pt x="742771" y="966421"/>
                </a:lnTo>
                <a:lnTo>
                  <a:pt x="1739295" y="581"/>
                </a:lnTo>
                <a:lnTo>
                  <a:pt x="1750601" y="8320"/>
                </a:lnTo>
                <a:close/>
              </a:path>
            </a:pathLst>
          </a:custGeom>
          <a:solidFill>
            <a:srgbClr val="E3212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Serbest Form: Şekil 132">
            <a:extLst>
              <a:ext uri="{FF2B5EF4-FFF2-40B4-BE49-F238E27FC236}">
                <a16:creationId xmlns:a16="http://schemas.microsoft.com/office/drawing/2014/main" id="{CB3A2852-14A5-4106-ABD3-84764B53B49E}"/>
              </a:ext>
            </a:extLst>
          </p:cNvPr>
          <p:cNvSpPr/>
          <p:nvPr/>
        </p:nvSpPr>
        <p:spPr>
          <a:xfrm>
            <a:off x="7664871" y="-43897"/>
            <a:ext cx="4413311" cy="1951044"/>
          </a:xfrm>
          <a:custGeom>
            <a:avLst/>
            <a:gdLst>
              <a:gd name="connsiteX0" fmla="*/ 5700 w 4413311"/>
              <a:gd name="connsiteY0" fmla="*/ 1885586 h 1951044"/>
              <a:gd name="connsiteX1" fmla="*/ 80069 w 4413311"/>
              <a:gd name="connsiteY1" fmla="*/ 1927418 h 1951044"/>
              <a:gd name="connsiteX2" fmla="*/ 70953 w 4413311"/>
              <a:gd name="connsiteY2" fmla="*/ 1935442 h 1951044"/>
              <a:gd name="connsiteX3" fmla="*/ 9971 w 4413311"/>
              <a:gd name="connsiteY3" fmla="*/ 1895671 h 1951044"/>
              <a:gd name="connsiteX4" fmla="*/ 0 w 4413311"/>
              <a:gd name="connsiteY4" fmla="*/ 1904036 h 1951044"/>
              <a:gd name="connsiteX5" fmla="*/ 9721 w 4413311"/>
              <a:gd name="connsiteY5" fmla="*/ 1895508 h 1951044"/>
              <a:gd name="connsiteX6" fmla="*/ 849 w 4413311"/>
              <a:gd name="connsiteY6" fmla="*/ 1889722 h 1951044"/>
              <a:gd name="connsiteX7" fmla="*/ 2121523 w 4413311"/>
              <a:gd name="connsiteY7" fmla="*/ 0 h 1951044"/>
              <a:gd name="connsiteX8" fmla="*/ 4413311 w 4413311"/>
              <a:gd name="connsiteY8" fmla="*/ 0 h 1951044"/>
              <a:gd name="connsiteX9" fmla="*/ 3828077 w 4413311"/>
              <a:gd name="connsiteY9" fmla="*/ 415901 h 1951044"/>
              <a:gd name="connsiteX10" fmla="*/ 3831220 w 4413311"/>
              <a:gd name="connsiteY10" fmla="*/ 416689 h 1951044"/>
              <a:gd name="connsiteX11" fmla="*/ 3801525 w 4413311"/>
              <a:gd name="connsiteY11" fmla="*/ 434770 h 1951044"/>
              <a:gd name="connsiteX12" fmla="*/ 3781489 w 4413311"/>
              <a:gd name="connsiteY12" fmla="*/ 449009 h 1951044"/>
              <a:gd name="connsiteX13" fmla="*/ 3779171 w 4413311"/>
              <a:gd name="connsiteY13" fmla="*/ 448382 h 1951044"/>
              <a:gd name="connsiteX14" fmla="*/ 2024991 w 4413311"/>
              <a:gd name="connsiteY14" fmla="*/ 1516501 h 1951044"/>
              <a:gd name="connsiteX15" fmla="*/ 2040389 w 4413311"/>
              <a:gd name="connsiteY15" fmla="*/ 1506289 h 1951044"/>
              <a:gd name="connsiteX16" fmla="*/ 2036572 w 4413311"/>
              <a:gd name="connsiteY16" fmla="*/ 1500466 h 1951044"/>
              <a:gd name="connsiteX17" fmla="*/ 1396539 w 4413311"/>
              <a:gd name="connsiteY17" fmla="*/ 1930609 h 1951044"/>
              <a:gd name="connsiteX18" fmla="*/ 1394679 w 4413311"/>
              <a:gd name="connsiteY18" fmla="*/ 1930609 h 1951044"/>
              <a:gd name="connsiteX19" fmla="*/ 1364026 w 4413311"/>
              <a:gd name="connsiteY19" fmla="*/ 1951044 h 1951044"/>
              <a:gd name="connsiteX20" fmla="*/ 1249726 w 4413311"/>
              <a:gd name="connsiteY20" fmla="*/ 1844364 h 1951044"/>
              <a:gd name="connsiteX21" fmla="*/ 1282891 w 4413311"/>
              <a:gd name="connsiteY21" fmla="*/ 1858850 h 1951044"/>
              <a:gd name="connsiteX22" fmla="*/ 1259307 w 4413311"/>
              <a:gd name="connsiteY22" fmla="*/ 1836975 h 1951044"/>
              <a:gd name="connsiteX23" fmla="*/ 1261309 w 4413311"/>
              <a:gd name="connsiteY23" fmla="*/ 1835337 h 1951044"/>
              <a:gd name="connsiteX24" fmla="*/ 1198625 w 4413311"/>
              <a:gd name="connsiteY24" fmla="*/ 1780689 h 1951044"/>
              <a:gd name="connsiteX25" fmla="*/ 1149945 w 4413311"/>
              <a:gd name="connsiteY25" fmla="*/ 1735537 h 1951044"/>
              <a:gd name="connsiteX26" fmla="*/ 1165172 w 4413311"/>
              <a:gd name="connsiteY26" fmla="*/ 1751525 h 1951044"/>
              <a:gd name="connsiteX27" fmla="*/ 720419 w 4413311"/>
              <a:gd name="connsiteY27" fmla="*/ 1363792 h 1951044"/>
              <a:gd name="connsiteX28" fmla="*/ 361074 w 4413311"/>
              <a:gd name="connsiteY28" fmla="*/ 1680083 h 1951044"/>
              <a:gd name="connsiteX29" fmla="*/ 298506 w 4413311"/>
              <a:gd name="connsiteY29" fmla="*/ 1635917 h 1951044"/>
              <a:gd name="connsiteX30" fmla="*/ 551217 w 4413311"/>
              <a:gd name="connsiteY30" fmla="*/ 1420435 h 1951044"/>
              <a:gd name="connsiteX31" fmla="*/ 2158770 w 4413311"/>
              <a:gd name="connsiteY31" fmla="*/ 10075 h 195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13311" h="1951044">
                <a:moveTo>
                  <a:pt x="5700" y="1885586"/>
                </a:moveTo>
                <a:lnTo>
                  <a:pt x="80069" y="1927418"/>
                </a:lnTo>
                <a:lnTo>
                  <a:pt x="70953" y="1935442"/>
                </a:lnTo>
                <a:lnTo>
                  <a:pt x="9971" y="1895671"/>
                </a:lnTo>
                <a:lnTo>
                  <a:pt x="0" y="1904036"/>
                </a:lnTo>
                <a:lnTo>
                  <a:pt x="9721" y="1895508"/>
                </a:lnTo>
                <a:lnTo>
                  <a:pt x="849" y="1889722"/>
                </a:lnTo>
                <a:close/>
                <a:moveTo>
                  <a:pt x="2121523" y="0"/>
                </a:moveTo>
                <a:lnTo>
                  <a:pt x="4413311" y="0"/>
                </a:lnTo>
                <a:lnTo>
                  <a:pt x="3828077" y="415901"/>
                </a:lnTo>
                <a:lnTo>
                  <a:pt x="3831220" y="416689"/>
                </a:lnTo>
                <a:lnTo>
                  <a:pt x="3801525" y="434770"/>
                </a:lnTo>
                <a:lnTo>
                  <a:pt x="3781489" y="449009"/>
                </a:lnTo>
                <a:lnTo>
                  <a:pt x="3779171" y="448382"/>
                </a:lnTo>
                <a:lnTo>
                  <a:pt x="2024991" y="1516501"/>
                </a:lnTo>
                <a:lnTo>
                  <a:pt x="2040389" y="1506289"/>
                </a:lnTo>
                <a:lnTo>
                  <a:pt x="2036572" y="1500466"/>
                </a:lnTo>
                <a:lnTo>
                  <a:pt x="1396539" y="1930609"/>
                </a:lnTo>
                <a:lnTo>
                  <a:pt x="1394679" y="1930609"/>
                </a:lnTo>
                <a:lnTo>
                  <a:pt x="1364026" y="1951044"/>
                </a:lnTo>
                <a:lnTo>
                  <a:pt x="1249726" y="1844364"/>
                </a:lnTo>
                <a:lnTo>
                  <a:pt x="1282891" y="1858850"/>
                </a:lnTo>
                <a:lnTo>
                  <a:pt x="1259307" y="1836975"/>
                </a:lnTo>
                <a:lnTo>
                  <a:pt x="1261309" y="1835337"/>
                </a:lnTo>
                <a:lnTo>
                  <a:pt x="1198625" y="1780689"/>
                </a:lnTo>
                <a:lnTo>
                  <a:pt x="1149945" y="1735537"/>
                </a:lnTo>
                <a:lnTo>
                  <a:pt x="1165172" y="1751525"/>
                </a:lnTo>
                <a:lnTo>
                  <a:pt x="720419" y="1363792"/>
                </a:lnTo>
                <a:lnTo>
                  <a:pt x="361074" y="1680083"/>
                </a:lnTo>
                <a:lnTo>
                  <a:pt x="298506" y="1635917"/>
                </a:lnTo>
                <a:lnTo>
                  <a:pt x="551217" y="1420435"/>
                </a:lnTo>
                <a:lnTo>
                  <a:pt x="2158770" y="10075"/>
                </a:lnTo>
                <a:close/>
              </a:path>
            </a:pathLst>
          </a:custGeom>
          <a:solidFill>
            <a:srgbClr val="E3212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erbest Form: Şekil 75">
            <a:extLst>
              <a:ext uri="{FF2B5EF4-FFF2-40B4-BE49-F238E27FC236}">
                <a16:creationId xmlns:a16="http://schemas.microsoft.com/office/drawing/2014/main" id="{3B471C77-F8F5-4DD2-BA0C-4DBCFCA923BC}"/>
              </a:ext>
            </a:extLst>
          </p:cNvPr>
          <p:cNvSpPr/>
          <p:nvPr/>
        </p:nvSpPr>
        <p:spPr>
          <a:xfrm>
            <a:off x="9668815" y="-83820"/>
            <a:ext cx="2546431" cy="2048719"/>
          </a:xfrm>
          <a:custGeom>
            <a:avLst/>
            <a:gdLst>
              <a:gd name="connsiteX0" fmla="*/ 0 w 2546431"/>
              <a:gd name="connsiteY0" fmla="*/ 1562582 h 2048719"/>
              <a:gd name="connsiteX1" fmla="*/ 428264 w 2546431"/>
              <a:gd name="connsiteY1" fmla="*/ 2048719 h 2048719"/>
              <a:gd name="connsiteX2" fmla="*/ 2529069 w 2546431"/>
              <a:gd name="connsiteY2" fmla="*/ 677119 h 2048719"/>
              <a:gd name="connsiteX3" fmla="*/ 2546431 w 2546431"/>
              <a:gd name="connsiteY3" fmla="*/ 17362 h 2048719"/>
              <a:gd name="connsiteX4" fmla="*/ 2118168 w 2546431"/>
              <a:gd name="connsiteY4" fmla="*/ 0 h 2048719"/>
              <a:gd name="connsiteX5" fmla="*/ 0 w 2546431"/>
              <a:gd name="connsiteY5" fmla="*/ 1562582 h 20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431" h="2048719">
                <a:moveTo>
                  <a:pt x="0" y="1562582"/>
                </a:moveTo>
                <a:lnTo>
                  <a:pt x="428264" y="2048719"/>
                </a:lnTo>
                <a:lnTo>
                  <a:pt x="2529069" y="677119"/>
                </a:lnTo>
                <a:lnTo>
                  <a:pt x="2546431" y="17362"/>
                </a:lnTo>
                <a:lnTo>
                  <a:pt x="2118168" y="0"/>
                </a:lnTo>
                <a:lnTo>
                  <a:pt x="0" y="1562582"/>
                </a:lnTo>
                <a:close/>
              </a:path>
            </a:pathLst>
          </a:custGeom>
          <a:solidFill>
            <a:srgbClr val="B51717">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kizkenar Üçgen 17">
            <a:extLst>
              <a:ext uri="{FF2B5EF4-FFF2-40B4-BE49-F238E27FC236}">
                <a16:creationId xmlns:a16="http://schemas.microsoft.com/office/drawing/2014/main" id="{F6D83600-6410-47C0-9BF8-29DFA4647208}"/>
              </a:ext>
            </a:extLst>
          </p:cNvPr>
          <p:cNvSpPr/>
          <p:nvPr/>
        </p:nvSpPr>
        <p:spPr>
          <a:xfrm rot="14147425">
            <a:off x="1163959" y="4102484"/>
            <a:ext cx="222180" cy="3794955"/>
          </a:xfrm>
          <a:prstGeom prst="triangle">
            <a:avLst/>
          </a:prstGeom>
          <a:solidFill>
            <a:srgbClr val="C10126">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kizkenar Üçgen 9">
            <a:extLst>
              <a:ext uri="{FF2B5EF4-FFF2-40B4-BE49-F238E27FC236}">
                <a16:creationId xmlns:a16="http://schemas.microsoft.com/office/drawing/2014/main" id="{55C3B1B7-67AC-4513-9A06-BE8FFD5E1A00}"/>
              </a:ext>
            </a:extLst>
          </p:cNvPr>
          <p:cNvSpPr/>
          <p:nvPr/>
        </p:nvSpPr>
        <p:spPr>
          <a:xfrm rot="14342113">
            <a:off x="1216527" y="4189625"/>
            <a:ext cx="222180" cy="3794955"/>
          </a:xfrm>
          <a:prstGeom prst="triangle">
            <a:avLst/>
          </a:prstGeom>
          <a:solidFill>
            <a:srgbClr val="B51717">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Resim 90">
            <a:extLst>
              <a:ext uri="{FF2B5EF4-FFF2-40B4-BE49-F238E27FC236}">
                <a16:creationId xmlns:a16="http://schemas.microsoft.com/office/drawing/2014/main" id="{1DD8CCC7-B9CC-4321-B350-634427484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789" y="449513"/>
            <a:ext cx="2296691" cy="1189855"/>
          </a:xfrm>
          <a:prstGeom prst="rect">
            <a:avLst/>
          </a:prstGeom>
        </p:spPr>
      </p:pic>
      <p:sp>
        <p:nvSpPr>
          <p:cNvPr id="99" name="Elmas 98">
            <a:extLst>
              <a:ext uri="{FF2B5EF4-FFF2-40B4-BE49-F238E27FC236}">
                <a16:creationId xmlns:a16="http://schemas.microsoft.com/office/drawing/2014/main" id="{C9067CBB-9ACC-4E0F-A2CD-C6C4B878B8D3}"/>
              </a:ext>
            </a:extLst>
          </p:cNvPr>
          <p:cNvSpPr/>
          <p:nvPr/>
        </p:nvSpPr>
        <p:spPr>
          <a:xfrm>
            <a:off x="960488" y="1564436"/>
            <a:ext cx="1591421" cy="1484698"/>
          </a:xfrm>
          <a:prstGeom prst="diamond">
            <a:avLst/>
          </a:prstGeom>
          <a:blipFill>
            <a:blip r:embed="rId5"/>
            <a:stretch>
              <a:fillRect/>
            </a:stretch>
          </a:blipFill>
          <a:ln>
            <a:solidFill>
              <a:srgbClr val="E3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Elmas 100">
            <a:extLst>
              <a:ext uri="{FF2B5EF4-FFF2-40B4-BE49-F238E27FC236}">
                <a16:creationId xmlns:a16="http://schemas.microsoft.com/office/drawing/2014/main" id="{0BA18310-C7B5-4E99-A2BD-79411D8CB5BA}"/>
              </a:ext>
            </a:extLst>
          </p:cNvPr>
          <p:cNvSpPr/>
          <p:nvPr/>
        </p:nvSpPr>
        <p:spPr>
          <a:xfrm>
            <a:off x="-35547" y="2670028"/>
            <a:ext cx="1591421" cy="1484698"/>
          </a:xfrm>
          <a:prstGeom prst="diamond">
            <a:avLst/>
          </a:prstGeom>
          <a:blipFill>
            <a:blip r:embed="rId5"/>
            <a:stretch>
              <a:fillRect/>
            </a:stretch>
          </a:blipFill>
          <a:ln>
            <a:solidFill>
              <a:srgbClr val="E3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etin kutusu 99">
            <a:extLst>
              <a:ext uri="{FF2B5EF4-FFF2-40B4-BE49-F238E27FC236}">
                <a16:creationId xmlns:a16="http://schemas.microsoft.com/office/drawing/2014/main" id="{F8B2061A-9121-4B71-B73D-17635655A2C2}"/>
              </a:ext>
            </a:extLst>
          </p:cNvPr>
          <p:cNvSpPr txBox="1"/>
          <p:nvPr/>
        </p:nvSpPr>
        <p:spPr>
          <a:xfrm>
            <a:off x="1003667" y="2147724"/>
            <a:ext cx="1548242" cy="338554"/>
          </a:xfrm>
          <a:prstGeom prst="rect">
            <a:avLst/>
          </a:prstGeom>
          <a:noFill/>
        </p:spPr>
        <p:txBody>
          <a:bodyPr wrap="square" rtlCol="0">
            <a:spAutoFit/>
          </a:bodyPr>
          <a:lstStyle/>
          <a:p>
            <a:r>
              <a:rPr lang="tr-TR" sz="1600" b="1" dirty="0" err="1">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Standardization</a:t>
            </a:r>
            <a:endParaRPr lang="en-US" sz="1700" b="1" dirty="0">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98" name="Metin kutusu 97">
            <a:extLst>
              <a:ext uri="{FF2B5EF4-FFF2-40B4-BE49-F238E27FC236}">
                <a16:creationId xmlns:a16="http://schemas.microsoft.com/office/drawing/2014/main" id="{E0E3E49F-9D2C-4E71-9B26-B8FE3E2629A2}"/>
              </a:ext>
            </a:extLst>
          </p:cNvPr>
          <p:cNvSpPr txBox="1"/>
          <p:nvPr/>
        </p:nvSpPr>
        <p:spPr>
          <a:xfrm>
            <a:off x="56951" y="3230703"/>
            <a:ext cx="1351458" cy="338554"/>
          </a:xfrm>
          <a:prstGeom prst="rect">
            <a:avLst/>
          </a:prstGeom>
          <a:noFill/>
        </p:spPr>
        <p:txBody>
          <a:bodyPr wrap="square" rtlCol="0">
            <a:spAutoFit/>
          </a:bodyPr>
          <a:lstStyle/>
          <a:p>
            <a:pPr algn="r"/>
            <a:r>
              <a:rPr lang="tr-TR" sz="1600" b="1" dirty="0" err="1">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Accreditation</a:t>
            </a:r>
            <a:endParaRPr lang="en-US" sz="1600" b="1" dirty="0">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02" name="Elmas 101">
            <a:extLst>
              <a:ext uri="{FF2B5EF4-FFF2-40B4-BE49-F238E27FC236}">
                <a16:creationId xmlns:a16="http://schemas.microsoft.com/office/drawing/2014/main" id="{9F722F97-3ADC-463D-B56C-C65522EFA26D}"/>
              </a:ext>
            </a:extLst>
          </p:cNvPr>
          <p:cNvSpPr/>
          <p:nvPr/>
        </p:nvSpPr>
        <p:spPr>
          <a:xfrm>
            <a:off x="1020334" y="3735696"/>
            <a:ext cx="1591421" cy="1484698"/>
          </a:xfrm>
          <a:prstGeom prst="diamond">
            <a:avLst/>
          </a:prstGeom>
          <a:blipFill>
            <a:blip r:embed="rId5"/>
            <a:stretch>
              <a:fillRect/>
            </a:stretch>
          </a:blipFill>
          <a:ln>
            <a:solidFill>
              <a:srgbClr val="E32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etin kutusu 95">
            <a:extLst>
              <a:ext uri="{FF2B5EF4-FFF2-40B4-BE49-F238E27FC236}">
                <a16:creationId xmlns:a16="http://schemas.microsoft.com/office/drawing/2014/main" id="{5B027B7F-5DE8-41E7-A5C0-5843913DBC17}"/>
              </a:ext>
            </a:extLst>
          </p:cNvPr>
          <p:cNvSpPr txBox="1"/>
          <p:nvPr/>
        </p:nvSpPr>
        <p:spPr>
          <a:xfrm>
            <a:off x="1275049" y="4319542"/>
            <a:ext cx="1263251" cy="338554"/>
          </a:xfrm>
          <a:prstGeom prst="rect">
            <a:avLst/>
          </a:prstGeom>
          <a:noFill/>
        </p:spPr>
        <p:txBody>
          <a:bodyPr wrap="square" rtlCol="0">
            <a:spAutoFit/>
          </a:bodyPr>
          <a:lstStyle/>
          <a:p>
            <a:r>
              <a:rPr lang="tr-TR" sz="1600" b="1" dirty="0" err="1">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Metrology</a:t>
            </a:r>
            <a:endParaRPr lang="en-US" sz="1700" b="1" dirty="0">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39" name="제목 1">
            <a:extLst>
              <a:ext uri="{FF2B5EF4-FFF2-40B4-BE49-F238E27FC236}">
                <a16:creationId xmlns:a16="http://schemas.microsoft.com/office/drawing/2014/main" id="{E723441D-7CB1-4297-ADD2-7BF866824BB9}"/>
              </a:ext>
            </a:extLst>
          </p:cNvPr>
          <p:cNvSpPr>
            <a:spLocks noGrp="1"/>
          </p:cNvSpPr>
          <p:nvPr>
            <p:ph idx="1"/>
          </p:nvPr>
        </p:nvSpPr>
        <p:spPr>
          <a:xfrm>
            <a:off x="6386812" y="3230703"/>
            <a:ext cx="5704871" cy="4027243"/>
          </a:xfrm>
        </p:spPr>
        <p:txBody>
          <a:bodyPr>
            <a:noAutofit/>
          </a:bodyPr>
          <a:lstStyle/>
          <a:p>
            <a:pPr marL="0" indent="0" algn="ctr" fontAlgn="ctr">
              <a:buNone/>
            </a:pPr>
            <a:endParaRPr lang="en-US" sz="1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lnSpc>
                <a:spcPct val="100000"/>
              </a:lnSpc>
              <a:spcBef>
                <a:spcPts val="600"/>
              </a:spcBef>
              <a:buNone/>
            </a:pPr>
            <a:r>
              <a:rPr lang="en-US" sz="2400" b="1" dirty="0">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
            </a:r>
            <a:r>
              <a:rPr lang="en-US" sz="2400" b="1" dirty="0">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OIC/SMIIC Standards on Halal Issues and Halal Quality Infrastructure</a:t>
            </a:r>
            <a:r>
              <a:rPr lang="en-US" sz="2400" b="1" dirty="0">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a:t>
            </a:r>
            <a:endParaRPr lang="en-US" sz="10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lnSpc>
                <a:spcPct val="100000"/>
              </a:lnSpc>
              <a:spcBef>
                <a:spcPts val="600"/>
              </a:spcBef>
              <a:buNone/>
            </a:pPr>
            <a:endParaRPr lang="tr-TR" sz="2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lnSpc>
                <a:spcPct val="100000"/>
              </a:lnSpc>
              <a:spcBef>
                <a:spcPts val="600"/>
              </a:spcBef>
              <a:buNone/>
            </a:pP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İhsan ÖVÜT</a:t>
            </a:r>
          </a:p>
          <a:p>
            <a:pPr marL="0" indent="0" algn="ctr">
              <a:lnSpc>
                <a:spcPct val="100000"/>
              </a:lnSpc>
              <a:spcBef>
                <a:spcPts val="600"/>
              </a:spcBef>
              <a:buNone/>
            </a:pP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Secretary General, SMIIC</a:t>
            </a:r>
          </a:p>
          <a:p>
            <a:pPr marL="0" indent="0" algn="ctr">
              <a:lnSpc>
                <a:spcPct val="100000"/>
              </a:lnSpc>
              <a:spcBef>
                <a:spcPts val="600"/>
              </a:spcBef>
              <a:buNone/>
            </a:pPr>
            <a:endParaRPr lang="en-US" sz="8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lnSpc>
                <a:spcPct val="100000"/>
              </a:lnSpc>
              <a:spcBef>
                <a:spcPts val="600"/>
              </a:spcBef>
              <a:buNone/>
            </a:pPr>
            <a:r>
              <a:rPr lang="en-US" sz="2000" b="1" dirty="0">
                <a:ln/>
                <a:pattFill prst="openDmnd">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2020</a:t>
            </a:r>
          </a:p>
          <a:p>
            <a:pPr marL="0" indent="0" algn="ctr">
              <a:lnSpc>
                <a:spcPct val="100000"/>
              </a:lnSpc>
              <a:spcBef>
                <a:spcPts val="600"/>
              </a:spcBef>
              <a:buNone/>
            </a:pPr>
            <a:endParaRPr lang="en-US" sz="2000" b="1" dirty="0">
              <a:solidFill>
                <a:schemeClr val="accent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6" name="Serbest Form: Şekil 145">
            <a:extLst>
              <a:ext uri="{FF2B5EF4-FFF2-40B4-BE49-F238E27FC236}">
                <a16:creationId xmlns:a16="http://schemas.microsoft.com/office/drawing/2014/main" id="{2740BFC8-5FE1-4F70-A626-6307778B0F70}"/>
              </a:ext>
            </a:extLst>
          </p:cNvPr>
          <p:cNvSpPr/>
          <p:nvPr/>
        </p:nvSpPr>
        <p:spPr>
          <a:xfrm>
            <a:off x="6259790" y="1315136"/>
            <a:ext cx="2676144" cy="2148840"/>
          </a:xfrm>
          <a:custGeom>
            <a:avLst/>
            <a:gdLst>
              <a:gd name="connsiteX0" fmla="*/ 2127504 w 2676144"/>
              <a:gd name="connsiteY0" fmla="*/ 0 h 2148840"/>
              <a:gd name="connsiteX1" fmla="*/ 2676144 w 2676144"/>
              <a:gd name="connsiteY1" fmla="*/ 484632 h 2148840"/>
              <a:gd name="connsiteX2" fmla="*/ 243840 w 2676144"/>
              <a:gd name="connsiteY2" fmla="*/ 2148840 h 2148840"/>
              <a:gd name="connsiteX3" fmla="*/ 0 w 2676144"/>
              <a:gd name="connsiteY3" fmla="*/ 1853184 h 2148840"/>
              <a:gd name="connsiteX4" fmla="*/ 2127504 w 2676144"/>
              <a:gd name="connsiteY4" fmla="*/ 0 h 21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144" h="2148840">
                <a:moveTo>
                  <a:pt x="2127504" y="0"/>
                </a:moveTo>
                <a:lnTo>
                  <a:pt x="2676144" y="484632"/>
                </a:lnTo>
                <a:lnTo>
                  <a:pt x="243840" y="2148840"/>
                </a:lnTo>
                <a:lnTo>
                  <a:pt x="0" y="1853184"/>
                </a:lnTo>
                <a:lnTo>
                  <a:pt x="2127504" y="0"/>
                </a:lnTo>
                <a:close/>
              </a:path>
            </a:pathLst>
          </a:custGeom>
          <a:solidFill>
            <a:srgbClr val="B51717">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Serbest Form: Şekil 169">
            <a:extLst>
              <a:ext uri="{FF2B5EF4-FFF2-40B4-BE49-F238E27FC236}">
                <a16:creationId xmlns:a16="http://schemas.microsoft.com/office/drawing/2014/main" id="{0FD8F178-A117-4E7F-BAC0-FD4C5D7C5F20}"/>
              </a:ext>
            </a:extLst>
          </p:cNvPr>
          <p:cNvSpPr/>
          <p:nvPr/>
        </p:nvSpPr>
        <p:spPr>
          <a:xfrm>
            <a:off x="3509315" y="2992809"/>
            <a:ext cx="2470912" cy="2202571"/>
          </a:xfrm>
          <a:custGeom>
            <a:avLst/>
            <a:gdLst>
              <a:gd name="connsiteX0" fmla="*/ 2319020 w 2470912"/>
              <a:gd name="connsiteY0" fmla="*/ 0 h 2202571"/>
              <a:gd name="connsiteX1" fmla="*/ 2458720 w 2470912"/>
              <a:gd name="connsiteY1" fmla="*/ 144780 h 2202571"/>
              <a:gd name="connsiteX2" fmla="*/ 2452997 w 2470912"/>
              <a:gd name="connsiteY2" fmla="*/ 149688 h 2202571"/>
              <a:gd name="connsiteX3" fmla="*/ 2461499 w 2470912"/>
              <a:gd name="connsiteY3" fmla="*/ 158595 h 2202571"/>
              <a:gd name="connsiteX4" fmla="*/ 2470912 w 2470912"/>
              <a:gd name="connsiteY4" fmla="*/ 151267 h 2202571"/>
              <a:gd name="connsiteX5" fmla="*/ 2352221 w 2470912"/>
              <a:gd name="connsiteY5" fmla="*/ 253808 h 2202571"/>
              <a:gd name="connsiteX6" fmla="*/ 2208733 w 2470912"/>
              <a:gd name="connsiteY6" fmla="*/ 378279 h 2202571"/>
              <a:gd name="connsiteX7" fmla="*/ 2209512 w 2470912"/>
              <a:gd name="connsiteY7" fmla="*/ 377098 h 2202571"/>
              <a:gd name="connsiteX8" fmla="*/ 96520 w 2470912"/>
              <a:gd name="connsiteY8" fmla="*/ 2202571 h 2202571"/>
              <a:gd name="connsiteX9" fmla="*/ 8128 w 2470912"/>
              <a:gd name="connsiteY9" fmla="*/ 2068459 h 2202571"/>
              <a:gd name="connsiteX10" fmla="*/ 10313 w 2470912"/>
              <a:gd name="connsiteY10" fmla="*/ 2066758 h 2202571"/>
              <a:gd name="connsiteX11" fmla="*/ 0 w 2470912"/>
              <a:gd name="connsiteY11" fmla="*/ 2052320 h 2202571"/>
              <a:gd name="connsiteX12" fmla="*/ 1663700 w 2470912"/>
              <a:gd name="connsiteY12" fmla="*/ 673100 h 2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0912" h="2202571">
                <a:moveTo>
                  <a:pt x="2319020" y="0"/>
                </a:moveTo>
                <a:lnTo>
                  <a:pt x="2458720" y="144780"/>
                </a:lnTo>
                <a:lnTo>
                  <a:pt x="2452997" y="149688"/>
                </a:lnTo>
                <a:lnTo>
                  <a:pt x="2461499" y="158595"/>
                </a:lnTo>
                <a:lnTo>
                  <a:pt x="2470912" y="151267"/>
                </a:lnTo>
                <a:lnTo>
                  <a:pt x="2352221" y="253808"/>
                </a:lnTo>
                <a:lnTo>
                  <a:pt x="2208733" y="378279"/>
                </a:lnTo>
                <a:lnTo>
                  <a:pt x="2209512" y="377098"/>
                </a:lnTo>
                <a:lnTo>
                  <a:pt x="96520" y="2202571"/>
                </a:lnTo>
                <a:lnTo>
                  <a:pt x="8128" y="2068459"/>
                </a:lnTo>
                <a:lnTo>
                  <a:pt x="10313" y="2066758"/>
                </a:lnTo>
                <a:lnTo>
                  <a:pt x="0" y="2052320"/>
                </a:lnTo>
                <a:lnTo>
                  <a:pt x="1663700" y="673100"/>
                </a:lnTo>
                <a:close/>
              </a:path>
            </a:pathLst>
          </a:custGeom>
          <a:solidFill>
            <a:srgbClr val="B51717">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117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Daire: Boş 59">
            <a:extLst>
              <a:ext uri="{FF2B5EF4-FFF2-40B4-BE49-F238E27FC236}">
                <a16:creationId xmlns:a16="http://schemas.microsoft.com/office/drawing/2014/main" id="{FE9C1043-24F1-4734-B8E5-DA69FAF54FA7}"/>
              </a:ext>
            </a:extLst>
          </p:cNvPr>
          <p:cNvSpPr/>
          <p:nvPr/>
        </p:nvSpPr>
        <p:spPr>
          <a:xfrm>
            <a:off x="798652" y="1586633"/>
            <a:ext cx="1136382" cy="1159368"/>
          </a:xfrm>
          <a:prstGeom prst="donut">
            <a:avLst>
              <a:gd name="adj" fmla="val 12510"/>
            </a:avLst>
          </a:prstGeom>
          <a:solidFill>
            <a:srgbClr val="E4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Düz Bağlayıcı 60">
            <a:extLst>
              <a:ext uri="{FF2B5EF4-FFF2-40B4-BE49-F238E27FC236}">
                <a16:creationId xmlns:a16="http://schemas.microsoft.com/office/drawing/2014/main" id="{70D23F84-0718-4C70-8AAB-6A1D930FE766}"/>
              </a:ext>
            </a:extLst>
          </p:cNvPr>
          <p:cNvCxnSpPr>
            <a:cxnSpLocks/>
          </p:cNvCxnSpPr>
          <p:nvPr/>
        </p:nvCxnSpPr>
        <p:spPr>
          <a:xfrm>
            <a:off x="1366843" y="2818862"/>
            <a:ext cx="0" cy="900775"/>
          </a:xfrm>
          <a:prstGeom prst="line">
            <a:avLst/>
          </a:prstGeom>
          <a:solidFill>
            <a:srgbClr val="E462BF"/>
          </a:solidFill>
          <a:ln w="57150">
            <a:solidFill>
              <a:srgbClr val="E462BF"/>
            </a:solidFill>
          </a:ln>
        </p:spPr>
        <p:style>
          <a:lnRef idx="3">
            <a:schemeClr val="dk1"/>
          </a:lnRef>
          <a:fillRef idx="0">
            <a:schemeClr val="dk1"/>
          </a:fillRef>
          <a:effectRef idx="2">
            <a:schemeClr val="dk1"/>
          </a:effectRef>
          <a:fontRef idx="minor">
            <a:schemeClr val="tx1"/>
          </a:fontRef>
        </p:style>
      </p:cxnSp>
      <p:sp>
        <p:nvSpPr>
          <p:cNvPr id="62" name="Serbest Form: Şekil 61">
            <a:extLst>
              <a:ext uri="{FF2B5EF4-FFF2-40B4-BE49-F238E27FC236}">
                <a16:creationId xmlns:a16="http://schemas.microsoft.com/office/drawing/2014/main" id="{FE03FFB7-32AD-41C9-B240-0A3F446D32DB}"/>
              </a:ext>
            </a:extLst>
          </p:cNvPr>
          <p:cNvSpPr/>
          <p:nvPr/>
        </p:nvSpPr>
        <p:spPr>
          <a:xfrm>
            <a:off x="679647" y="1497072"/>
            <a:ext cx="1358590" cy="1364616"/>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rgbClr val="E4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400EF5E-8C20-4927-B01E-298EF794B483}"/>
              </a:ext>
            </a:extLst>
          </p:cNvPr>
          <p:cNvSpPr/>
          <p:nvPr/>
        </p:nvSpPr>
        <p:spPr>
          <a:xfrm>
            <a:off x="1056031" y="3882181"/>
            <a:ext cx="81600" cy="82055"/>
          </a:xfrm>
          <a:prstGeom prst="ellipse">
            <a:avLst/>
          </a:prstGeom>
          <a:solidFill>
            <a:srgbClr val="E4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kdörtgen 63">
            <a:extLst>
              <a:ext uri="{FF2B5EF4-FFF2-40B4-BE49-F238E27FC236}">
                <a16:creationId xmlns:a16="http://schemas.microsoft.com/office/drawing/2014/main" id="{DE5096B2-8B0F-434B-A147-9F475B10FE70}"/>
              </a:ext>
            </a:extLst>
          </p:cNvPr>
          <p:cNvSpPr/>
          <p:nvPr/>
        </p:nvSpPr>
        <p:spPr>
          <a:xfrm>
            <a:off x="159271" y="3905208"/>
            <a:ext cx="900000" cy="36000"/>
          </a:xfrm>
          <a:prstGeom prst="rect">
            <a:avLst/>
          </a:prstGeom>
          <a:solidFill>
            <a:srgbClr val="E4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erbest Form: Şekil 65">
            <a:extLst>
              <a:ext uri="{FF2B5EF4-FFF2-40B4-BE49-F238E27FC236}">
                <a16:creationId xmlns:a16="http://schemas.microsoft.com/office/drawing/2014/main" id="{9C56541E-F5D1-4A00-B03B-6406DF592096}"/>
              </a:ext>
            </a:extLst>
          </p:cNvPr>
          <p:cNvSpPr/>
          <p:nvPr/>
        </p:nvSpPr>
        <p:spPr>
          <a:xfrm>
            <a:off x="1083441" y="3679174"/>
            <a:ext cx="487112" cy="502707"/>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rgbClr val="E4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Daire: Boş 66">
            <a:extLst>
              <a:ext uri="{FF2B5EF4-FFF2-40B4-BE49-F238E27FC236}">
                <a16:creationId xmlns:a16="http://schemas.microsoft.com/office/drawing/2014/main" id="{012B90C2-08A0-49B4-8B38-983A1A06E0ED}"/>
              </a:ext>
            </a:extLst>
          </p:cNvPr>
          <p:cNvSpPr/>
          <p:nvPr/>
        </p:nvSpPr>
        <p:spPr>
          <a:xfrm>
            <a:off x="1143927" y="3733341"/>
            <a:ext cx="366140" cy="394375"/>
          </a:xfrm>
          <a:prstGeom prst="donut">
            <a:avLst>
              <a:gd name="adj" fmla="val 12092"/>
            </a:avLst>
          </a:prstGeom>
          <a:solidFill>
            <a:srgbClr val="E4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ikdörtgen 69">
            <a:extLst>
              <a:ext uri="{FF2B5EF4-FFF2-40B4-BE49-F238E27FC236}">
                <a16:creationId xmlns:a16="http://schemas.microsoft.com/office/drawing/2014/main" id="{84A17C3E-9706-4972-85EE-4104D5B25D82}"/>
              </a:ext>
            </a:extLst>
          </p:cNvPr>
          <p:cNvSpPr/>
          <p:nvPr/>
        </p:nvSpPr>
        <p:spPr>
          <a:xfrm>
            <a:off x="2499802" y="5265405"/>
            <a:ext cx="1866329" cy="1477328"/>
          </a:xfrm>
          <a:prstGeom prst="rect">
            <a:avLst/>
          </a:prstGeom>
        </p:spPr>
        <p:txBody>
          <a:bodyPr wrap="square">
            <a:spAutoFit/>
          </a:bodyPr>
          <a:lstStyle/>
          <a:p>
            <a:pPr algn="ctr"/>
            <a:r>
              <a:rPr lang="gd-GB" dirty="0">
                <a:latin typeface="+mj-lt"/>
              </a:rPr>
              <a:t>Number of </a:t>
            </a:r>
            <a:r>
              <a:rPr lang="tr-TR" dirty="0">
                <a:latin typeface="+mj-lt"/>
              </a:rPr>
              <a:t>SMIIC </a:t>
            </a:r>
            <a:r>
              <a:rPr lang="gd-GB" dirty="0">
                <a:latin typeface="+mj-lt"/>
              </a:rPr>
              <a:t>Members reached to 36 and new TCs established.</a:t>
            </a:r>
            <a:endParaRPr lang="tr-TR" dirty="0">
              <a:latin typeface="+mj-lt"/>
            </a:endParaRPr>
          </a:p>
          <a:p>
            <a:pPr algn="ctr"/>
            <a:endParaRPr lang="tr-TR" dirty="0">
              <a:latin typeface="+mj-lt"/>
            </a:endParaRPr>
          </a:p>
        </p:txBody>
      </p:sp>
      <p:sp>
        <p:nvSpPr>
          <p:cNvPr id="71" name="Dikdörtgen 70">
            <a:extLst>
              <a:ext uri="{FF2B5EF4-FFF2-40B4-BE49-F238E27FC236}">
                <a16:creationId xmlns:a16="http://schemas.microsoft.com/office/drawing/2014/main" id="{EC88E96B-0556-4124-9ADE-FCFF40227896}"/>
              </a:ext>
            </a:extLst>
          </p:cNvPr>
          <p:cNvSpPr/>
          <p:nvPr/>
        </p:nvSpPr>
        <p:spPr>
          <a:xfrm>
            <a:off x="4836325" y="4972071"/>
            <a:ext cx="1930976" cy="1754326"/>
          </a:xfrm>
          <a:prstGeom prst="rect">
            <a:avLst/>
          </a:prstGeom>
        </p:spPr>
        <p:txBody>
          <a:bodyPr wrap="square">
            <a:spAutoFit/>
          </a:bodyPr>
          <a:lstStyle/>
          <a:p>
            <a:pPr algn="ctr">
              <a:lnSpc>
                <a:spcPct val="100000"/>
              </a:lnSpc>
            </a:pPr>
            <a:r>
              <a:rPr lang="gd-GB" dirty="0">
                <a:latin typeface="+mj-lt"/>
              </a:rPr>
              <a:t>New Standard OIC/SMIIC 5 on OSH adopted</a:t>
            </a:r>
            <a:r>
              <a:rPr lang="gd-GB" b="1" dirty="0">
                <a:latin typeface="+mj-lt"/>
              </a:rPr>
              <a:t>. </a:t>
            </a:r>
            <a:r>
              <a:rPr lang="gd-GB" dirty="0">
                <a:latin typeface="+mj-lt"/>
              </a:rPr>
              <a:t>The Institute restructured by 7 May 2017</a:t>
            </a:r>
            <a:endParaRPr lang="tr-TR" dirty="0">
              <a:latin typeface="+mj-lt"/>
            </a:endParaRPr>
          </a:p>
        </p:txBody>
      </p:sp>
      <p:sp>
        <p:nvSpPr>
          <p:cNvPr id="72" name="Dikdörtgen 71">
            <a:extLst>
              <a:ext uri="{FF2B5EF4-FFF2-40B4-BE49-F238E27FC236}">
                <a16:creationId xmlns:a16="http://schemas.microsoft.com/office/drawing/2014/main" id="{FE6E2A9F-711F-4E78-8F07-656DE93B1252}"/>
              </a:ext>
            </a:extLst>
          </p:cNvPr>
          <p:cNvSpPr/>
          <p:nvPr/>
        </p:nvSpPr>
        <p:spPr>
          <a:xfrm>
            <a:off x="7234182" y="4878085"/>
            <a:ext cx="2132709" cy="2200602"/>
          </a:xfrm>
          <a:prstGeom prst="rect">
            <a:avLst/>
          </a:prstGeom>
        </p:spPr>
        <p:txBody>
          <a:bodyPr wrap="square">
            <a:spAutoFit/>
          </a:bodyPr>
          <a:lstStyle/>
          <a:p>
            <a:pPr algn="ctr">
              <a:lnSpc>
                <a:spcPct val="100000"/>
              </a:lnSpc>
            </a:pPr>
            <a:r>
              <a:rPr lang="gd-GB" sz="1700" dirty="0">
                <a:latin typeface="+mj-lt"/>
              </a:rPr>
              <a:t>SMIIC Members increased to </a:t>
            </a:r>
            <a:r>
              <a:rPr lang="tr-TR" sz="1700" dirty="0">
                <a:latin typeface="+mj-lt"/>
              </a:rPr>
              <a:t>40</a:t>
            </a:r>
            <a:r>
              <a:rPr lang="gd-GB" sz="1700" dirty="0">
                <a:latin typeface="+mj-lt"/>
              </a:rPr>
              <a:t> and AC, SMC and BOD’s members for 2018-2020 term was elected. TCs’ numbers </a:t>
            </a:r>
            <a:r>
              <a:rPr lang="tr-TR" sz="1700" dirty="0">
                <a:latin typeface="+mj-lt"/>
              </a:rPr>
              <a:t>has </a:t>
            </a:r>
            <a:r>
              <a:rPr lang="gd-GB" sz="1700" dirty="0">
                <a:latin typeface="+mj-lt"/>
              </a:rPr>
              <a:t>reac</a:t>
            </a:r>
            <a:r>
              <a:rPr lang="tr-TR" sz="1700" dirty="0">
                <a:latin typeface="+mj-lt"/>
              </a:rPr>
              <a:t>h</a:t>
            </a:r>
            <a:r>
              <a:rPr lang="gd-GB" sz="1700" dirty="0">
                <a:latin typeface="+mj-lt"/>
              </a:rPr>
              <a:t>ed 15. </a:t>
            </a:r>
          </a:p>
          <a:p>
            <a:pPr algn="ctr"/>
            <a:endParaRPr lang="gd-GB" dirty="0">
              <a:latin typeface="+mj-lt"/>
            </a:endParaRPr>
          </a:p>
        </p:txBody>
      </p:sp>
      <p:sp>
        <p:nvSpPr>
          <p:cNvPr id="73" name="Dikdörtgen 72">
            <a:extLst>
              <a:ext uri="{FF2B5EF4-FFF2-40B4-BE49-F238E27FC236}">
                <a16:creationId xmlns:a16="http://schemas.microsoft.com/office/drawing/2014/main" id="{47B5EFA4-9E08-4FF6-B8F7-1792CB371878}"/>
              </a:ext>
            </a:extLst>
          </p:cNvPr>
          <p:cNvSpPr/>
          <p:nvPr/>
        </p:nvSpPr>
        <p:spPr>
          <a:xfrm>
            <a:off x="4045938" y="191631"/>
            <a:ext cx="3643690" cy="584775"/>
          </a:xfrm>
          <a:prstGeom prst="rect">
            <a:avLst/>
          </a:prstGeom>
        </p:spPr>
        <p:txBody>
          <a:bodyPr wrap="none">
            <a:spAutoFit/>
          </a:bodyPr>
          <a:lstStyle/>
          <a:p>
            <a:r>
              <a:rPr lang="tr-TR" sz="3200" b="1" u="sng" dirty="0">
                <a:solidFill>
                  <a:schemeClr val="bg1"/>
                </a:solidFill>
              </a:rPr>
              <a:t>A BRIEF HISTORY – 2</a:t>
            </a:r>
            <a:endParaRPr lang="en-US" sz="3200" dirty="0">
              <a:solidFill>
                <a:schemeClr val="bg1"/>
              </a:solidFill>
            </a:endParaRPr>
          </a:p>
        </p:txBody>
      </p:sp>
      <p:sp>
        <p:nvSpPr>
          <p:cNvPr id="76" name="Dikdörtgen 75">
            <a:extLst>
              <a:ext uri="{FF2B5EF4-FFF2-40B4-BE49-F238E27FC236}">
                <a16:creationId xmlns:a16="http://schemas.microsoft.com/office/drawing/2014/main" id="{5213C691-2A97-4DC9-A00C-5E94A5AAB150}"/>
              </a:ext>
            </a:extLst>
          </p:cNvPr>
          <p:cNvSpPr/>
          <p:nvPr/>
        </p:nvSpPr>
        <p:spPr>
          <a:xfrm>
            <a:off x="198568" y="4930338"/>
            <a:ext cx="1935032" cy="1819099"/>
          </a:xfrm>
          <a:prstGeom prst="rect">
            <a:avLst/>
          </a:prstGeom>
          <a:noFill/>
          <a:ln>
            <a:solidFill>
              <a:srgbClr val="E46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kdörtgen 76">
            <a:extLst>
              <a:ext uri="{FF2B5EF4-FFF2-40B4-BE49-F238E27FC236}">
                <a16:creationId xmlns:a16="http://schemas.microsoft.com/office/drawing/2014/main" id="{B182D814-6D0E-4CFB-A655-38E36FE5E52B}"/>
              </a:ext>
            </a:extLst>
          </p:cNvPr>
          <p:cNvSpPr/>
          <p:nvPr/>
        </p:nvSpPr>
        <p:spPr>
          <a:xfrm>
            <a:off x="2438468" y="4901521"/>
            <a:ext cx="1930976" cy="1847916"/>
          </a:xfrm>
          <a:prstGeom prst="rect">
            <a:avLst/>
          </a:prstGeom>
          <a:noFill/>
          <a:ln>
            <a:solidFill>
              <a:srgbClr val="76A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kdörtgen 47">
            <a:extLst>
              <a:ext uri="{FF2B5EF4-FFF2-40B4-BE49-F238E27FC236}">
                <a16:creationId xmlns:a16="http://schemas.microsoft.com/office/drawing/2014/main" id="{75FCF36C-A12E-4E84-917F-19F2244CB411}"/>
              </a:ext>
            </a:extLst>
          </p:cNvPr>
          <p:cNvSpPr/>
          <p:nvPr/>
        </p:nvSpPr>
        <p:spPr>
          <a:xfrm>
            <a:off x="-415878" y="-13424"/>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kdörtgen 77">
            <a:extLst>
              <a:ext uri="{FF2B5EF4-FFF2-40B4-BE49-F238E27FC236}">
                <a16:creationId xmlns:a16="http://schemas.microsoft.com/office/drawing/2014/main" id="{C463DC26-A20F-48CD-9B92-EA9632ACC6F9}"/>
              </a:ext>
            </a:extLst>
          </p:cNvPr>
          <p:cNvSpPr/>
          <p:nvPr/>
        </p:nvSpPr>
        <p:spPr>
          <a:xfrm>
            <a:off x="4722644" y="4901521"/>
            <a:ext cx="2158338" cy="1847915"/>
          </a:xfrm>
          <a:prstGeom prst="rect">
            <a:avLst/>
          </a:prstGeom>
          <a:noFill/>
          <a:ln>
            <a:solidFill>
              <a:srgbClr val="61D5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kdörtgen 78">
            <a:extLst>
              <a:ext uri="{FF2B5EF4-FFF2-40B4-BE49-F238E27FC236}">
                <a16:creationId xmlns:a16="http://schemas.microsoft.com/office/drawing/2014/main" id="{B5AF1410-8033-49D4-9C1B-BF2BB843D3E3}"/>
              </a:ext>
            </a:extLst>
          </p:cNvPr>
          <p:cNvSpPr/>
          <p:nvPr/>
        </p:nvSpPr>
        <p:spPr>
          <a:xfrm>
            <a:off x="9681570" y="4873611"/>
            <a:ext cx="2214766" cy="18573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0" name="Metin kutusu 79">
            <a:extLst>
              <a:ext uri="{FF2B5EF4-FFF2-40B4-BE49-F238E27FC236}">
                <a16:creationId xmlns:a16="http://schemas.microsoft.com/office/drawing/2014/main" id="{53E646F1-9488-4753-8148-C576DA70B864}"/>
              </a:ext>
            </a:extLst>
          </p:cNvPr>
          <p:cNvSpPr txBox="1"/>
          <p:nvPr/>
        </p:nvSpPr>
        <p:spPr>
          <a:xfrm>
            <a:off x="1096473" y="1960062"/>
            <a:ext cx="835890" cy="369332"/>
          </a:xfrm>
          <a:prstGeom prst="rect">
            <a:avLst/>
          </a:prstGeom>
          <a:noFill/>
        </p:spPr>
        <p:txBody>
          <a:bodyPr wrap="square" rtlCol="0">
            <a:spAutoFit/>
          </a:bodyPr>
          <a:lstStyle/>
          <a:p>
            <a:r>
              <a:rPr lang="tr-TR" dirty="0"/>
              <a:t>2015</a:t>
            </a:r>
            <a:endParaRPr lang="en-US" dirty="0"/>
          </a:p>
        </p:txBody>
      </p:sp>
      <p:sp>
        <p:nvSpPr>
          <p:cNvPr id="81" name="Metin kutusu 80">
            <a:extLst>
              <a:ext uri="{FF2B5EF4-FFF2-40B4-BE49-F238E27FC236}">
                <a16:creationId xmlns:a16="http://schemas.microsoft.com/office/drawing/2014/main" id="{5A6F579C-812B-4464-AB21-425294CEB57E}"/>
              </a:ext>
            </a:extLst>
          </p:cNvPr>
          <p:cNvSpPr txBox="1"/>
          <p:nvPr/>
        </p:nvSpPr>
        <p:spPr>
          <a:xfrm>
            <a:off x="3307384" y="1989518"/>
            <a:ext cx="835890" cy="369332"/>
          </a:xfrm>
          <a:prstGeom prst="rect">
            <a:avLst/>
          </a:prstGeom>
          <a:noFill/>
        </p:spPr>
        <p:txBody>
          <a:bodyPr wrap="square" rtlCol="0">
            <a:spAutoFit/>
          </a:bodyPr>
          <a:lstStyle/>
          <a:p>
            <a:r>
              <a:rPr lang="tr-TR" dirty="0"/>
              <a:t>2016</a:t>
            </a:r>
            <a:endParaRPr lang="en-US" dirty="0"/>
          </a:p>
        </p:txBody>
      </p:sp>
      <p:sp>
        <p:nvSpPr>
          <p:cNvPr id="82" name="Metin kutusu 81">
            <a:extLst>
              <a:ext uri="{FF2B5EF4-FFF2-40B4-BE49-F238E27FC236}">
                <a16:creationId xmlns:a16="http://schemas.microsoft.com/office/drawing/2014/main" id="{51573B79-ACF8-43FF-896F-7BF5A43E1198}"/>
              </a:ext>
            </a:extLst>
          </p:cNvPr>
          <p:cNvSpPr txBox="1"/>
          <p:nvPr/>
        </p:nvSpPr>
        <p:spPr>
          <a:xfrm>
            <a:off x="5774403" y="1942056"/>
            <a:ext cx="835890" cy="369332"/>
          </a:xfrm>
          <a:prstGeom prst="rect">
            <a:avLst/>
          </a:prstGeom>
          <a:solidFill>
            <a:schemeClr val="bg1"/>
          </a:solidFill>
          <a:ln>
            <a:noFill/>
          </a:ln>
        </p:spPr>
        <p:txBody>
          <a:bodyPr wrap="square" rtlCol="0">
            <a:spAutoFit/>
          </a:bodyPr>
          <a:lstStyle/>
          <a:p>
            <a:r>
              <a:rPr lang="tr-TR" dirty="0"/>
              <a:t>2017</a:t>
            </a:r>
            <a:endParaRPr lang="en-US" dirty="0"/>
          </a:p>
        </p:txBody>
      </p:sp>
      <p:sp>
        <p:nvSpPr>
          <p:cNvPr id="83" name="Metin kutusu 82">
            <a:extLst>
              <a:ext uri="{FF2B5EF4-FFF2-40B4-BE49-F238E27FC236}">
                <a16:creationId xmlns:a16="http://schemas.microsoft.com/office/drawing/2014/main" id="{640EC28C-7F94-4590-8F67-9D10C4A2C899}"/>
              </a:ext>
            </a:extLst>
          </p:cNvPr>
          <p:cNvSpPr txBox="1"/>
          <p:nvPr/>
        </p:nvSpPr>
        <p:spPr>
          <a:xfrm>
            <a:off x="8317183" y="1948897"/>
            <a:ext cx="835890" cy="369332"/>
          </a:xfrm>
          <a:prstGeom prst="rect">
            <a:avLst/>
          </a:prstGeom>
          <a:solidFill>
            <a:schemeClr val="bg1"/>
          </a:solidFill>
        </p:spPr>
        <p:txBody>
          <a:bodyPr wrap="square" rtlCol="0">
            <a:spAutoFit/>
          </a:bodyPr>
          <a:lstStyle/>
          <a:p>
            <a:r>
              <a:rPr lang="tr-TR" dirty="0"/>
              <a:t>2018</a:t>
            </a:r>
            <a:endParaRPr lang="en-US" dirty="0"/>
          </a:p>
        </p:txBody>
      </p:sp>
      <p:sp>
        <p:nvSpPr>
          <p:cNvPr id="95" name="Dikdörtgen 94">
            <a:extLst>
              <a:ext uri="{FF2B5EF4-FFF2-40B4-BE49-F238E27FC236}">
                <a16:creationId xmlns:a16="http://schemas.microsoft.com/office/drawing/2014/main" id="{51D4BB90-7F36-4643-8821-D30DEAC5C327}"/>
              </a:ext>
            </a:extLst>
          </p:cNvPr>
          <p:cNvSpPr/>
          <p:nvPr/>
        </p:nvSpPr>
        <p:spPr>
          <a:xfrm>
            <a:off x="170115" y="4878085"/>
            <a:ext cx="1935032" cy="1923604"/>
          </a:xfrm>
          <a:prstGeom prst="rect">
            <a:avLst/>
          </a:prstGeom>
        </p:spPr>
        <p:txBody>
          <a:bodyPr wrap="square">
            <a:spAutoFit/>
          </a:bodyPr>
          <a:lstStyle/>
          <a:p>
            <a:pPr algn="ctr"/>
            <a:r>
              <a:rPr lang="en-US" sz="1700" dirty="0">
                <a:latin typeface="+mj-lt"/>
              </a:rPr>
              <a:t>SMIIC Information System (IS) launched, SMIIC CCA and New TCs established. Strategic Plan 2016-2020 adopted.</a:t>
            </a:r>
          </a:p>
        </p:txBody>
      </p:sp>
      <p:pic>
        <p:nvPicPr>
          <p:cNvPr id="50" name="Resim 49">
            <a:extLst>
              <a:ext uri="{FF2B5EF4-FFF2-40B4-BE49-F238E27FC236}">
                <a16:creationId xmlns:a16="http://schemas.microsoft.com/office/drawing/2014/main" id="{C8329926-E1F0-4FE6-9799-A164C7FC4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68" y="164645"/>
            <a:ext cx="1108862" cy="540000"/>
          </a:xfrm>
          <a:prstGeom prst="rect">
            <a:avLst/>
          </a:prstGeom>
        </p:spPr>
      </p:pic>
      <p:pic>
        <p:nvPicPr>
          <p:cNvPr id="59" name="Resim 58">
            <a:extLst>
              <a:ext uri="{FF2B5EF4-FFF2-40B4-BE49-F238E27FC236}">
                <a16:creationId xmlns:a16="http://schemas.microsoft.com/office/drawing/2014/main" id="{82C59256-856C-491F-8EAC-4225283EB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9637" y="164645"/>
            <a:ext cx="540000" cy="540000"/>
          </a:xfrm>
          <a:prstGeom prst="rect">
            <a:avLst/>
          </a:prstGeom>
        </p:spPr>
      </p:pic>
      <p:sp>
        <p:nvSpPr>
          <p:cNvPr id="68" name="Metin kutusu 67">
            <a:extLst>
              <a:ext uri="{FF2B5EF4-FFF2-40B4-BE49-F238E27FC236}">
                <a16:creationId xmlns:a16="http://schemas.microsoft.com/office/drawing/2014/main" id="{CAFB2E31-92A9-4885-A123-B0D0CB0396CF}"/>
              </a:ext>
            </a:extLst>
          </p:cNvPr>
          <p:cNvSpPr txBox="1"/>
          <p:nvPr/>
        </p:nvSpPr>
        <p:spPr>
          <a:xfrm>
            <a:off x="11920117" y="6488668"/>
            <a:ext cx="704538" cy="369332"/>
          </a:xfrm>
          <a:prstGeom prst="rect">
            <a:avLst/>
          </a:prstGeom>
          <a:noFill/>
        </p:spPr>
        <p:txBody>
          <a:bodyPr wrap="square" rtlCol="0">
            <a:spAutoFit/>
          </a:bodyPr>
          <a:lstStyle/>
          <a:p>
            <a:r>
              <a:rPr lang="tr-TR" dirty="0"/>
              <a:t>9</a:t>
            </a:r>
            <a:endParaRPr lang="en-US" dirty="0"/>
          </a:p>
        </p:txBody>
      </p:sp>
      <p:sp>
        <p:nvSpPr>
          <p:cNvPr id="2" name="Rectangle 1">
            <a:extLst>
              <a:ext uri="{FF2B5EF4-FFF2-40B4-BE49-F238E27FC236}">
                <a16:creationId xmlns:a16="http://schemas.microsoft.com/office/drawing/2014/main" id="{ADA622C5-B652-42B0-93B5-F6393C76AB93}"/>
              </a:ext>
            </a:extLst>
          </p:cNvPr>
          <p:cNvSpPr/>
          <p:nvPr/>
        </p:nvSpPr>
        <p:spPr>
          <a:xfrm>
            <a:off x="4277401" y="37899"/>
            <a:ext cx="3736664" cy="584775"/>
          </a:xfrm>
          <a:prstGeom prst="rect">
            <a:avLst/>
          </a:prstGeom>
        </p:spPr>
        <p:txBody>
          <a:bodyPr wrap="none">
            <a:spAutoFit/>
          </a:bodyPr>
          <a:lstStyle/>
          <a:p>
            <a:r>
              <a:rPr lang="tr-TR" sz="3200" b="1" u="sng" dirty="0">
                <a:solidFill>
                  <a:schemeClr val="bg1"/>
                </a:solidFill>
              </a:rPr>
              <a:t>A BRIEF HISTORY – 1 </a:t>
            </a:r>
            <a:endParaRPr lang="en-US" sz="3200" dirty="0">
              <a:solidFill>
                <a:schemeClr val="bg1"/>
              </a:solidFill>
            </a:endParaRPr>
          </a:p>
        </p:txBody>
      </p:sp>
      <p:sp>
        <p:nvSpPr>
          <p:cNvPr id="74" name="Oval 73">
            <a:extLst>
              <a:ext uri="{FF2B5EF4-FFF2-40B4-BE49-F238E27FC236}">
                <a16:creationId xmlns:a16="http://schemas.microsoft.com/office/drawing/2014/main" id="{2B492BC9-ACB5-465C-90F8-781639F76031}"/>
              </a:ext>
            </a:extLst>
          </p:cNvPr>
          <p:cNvSpPr/>
          <p:nvPr/>
        </p:nvSpPr>
        <p:spPr>
          <a:xfrm>
            <a:off x="112565" y="3884842"/>
            <a:ext cx="81600" cy="82055"/>
          </a:xfrm>
          <a:prstGeom prst="ellipse">
            <a:avLst/>
          </a:prstGeom>
          <a:solidFill>
            <a:srgbClr val="E46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aire: Boş 59">
            <a:extLst>
              <a:ext uri="{FF2B5EF4-FFF2-40B4-BE49-F238E27FC236}">
                <a16:creationId xmlns:a16="http://schemas.microsoft.com/office/drawing/2014/main" id="{29FD2FBF-9B27-49A0-8130-CFCDE88E2D40}"/>
              </a:ext>
            </a:extLst>
          </p:cNvPr>
          <p:cNvSpPr/>
          <p:nvPr/>
        </p:nvSpPr>
        <p:spPr>
          <a:xfrm>
            <a:off x="3028525" y="1607561"/>
            <a:ext cx="1136382" cy="1159368"/>
          </a:xfrm>
          <a:prstGeom prst="donut">
            <a:avLst>
              <a:gd name="adj" fmla="val 12510"/>
            </a:avLst>
          </a:prstGeom>
          <a:solidFill>
            <a:srgbClr val="76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Düz Bağlayıcı 60">
            <a:extLst>
              <a:ext uri="{FF2B5EF4-FFF2-40B4-BE49-F238E27FC236}">
                <a16:creationId xmlns:a16="http://schemas.microsoft.com/office/drawing/2014/main" id="{E799AAE0-BFC8-4B63-95A4-8EAB60B33388}"/>
              </a:ext>
            </a:extLst>
          </p:cNvPr>
          <p:cNvCxnSpPr>
            <a:cxnSpLocks/>
          </p:cNvCxnSpPr>
          <p:nvPr/>
        </p:nvCxnSpPr>
        <p:spPr>
          <a:xfrm>
            <a:off x="3596716" y="2839790"/>
            <a:ext cx="0" cy="900775"/>
          </a:xfrm>
          <a:prstGeom prst="line">
            <a:avLst/>
          </a:prstGeom>
          <a:solidFill>
            <a:srgbClr val="E462BF"/>
          </a:solidFill>
          <a:ln w="57150">
            <a:solidFill>
              <a:srgbClr val="76ABDC"/>
            </a:solidFill>
          </a:ln>
        </p:spPr>
        <p:style>
          <a:lnRef idx="3">
            <a:schemeClr val="dk1"/>
          </a:lnRef>
          <a:fillRef idx="0">
            <a:schemeClr val="dk1"/>
          </a:fillRef>
          <a:effectRef idx="2">
            <a:schemeClr val="dk1"/>
          </a:effectRef>
          <a:fontRef idx="minor">
            <a:schemeClr val="tx1"/>
          </a:fontRef>
        </p:style>
      </p:cxnSp>
      <p:sp>
        <p:nvSpPr>
          <p:cNvPr id="85" name="Serbest Form: Şekil 61">
            <a:extLst>
              <a:ext uri="{FF2B5EF4-FFF2-40B4-BE49-F238E27FC236}">
                <a16:creationId xmlns:a16="http://schemas.microsoft.com/office/drawing/2014/main" id="{899DA292-00AE-4C4C-BFA9-A8F35B3CEBF1}"/>
              </a:ext>
            </a:extLst>
          </p:cNvPr>
          <p:cNvSpPr/>
          <p:nvPr/>
        </p:nvSpPr>
        <p:spPr>
          <a:xfrm>
            <a:off x="2909520" y="1518000"/>
            <a:ext cx="1358590" cy="1364616"/>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rgbClr val="76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6429C51C-392A-4F27-B152-53095341F5B3}"/>
              </a:ext>
            </a:extLst>
          </p:cNvPr>
          <p:cNvSpPr/>
          <p:nvPr/>
        </p:nvSpPr>
        <p:spPr>
          <a:xfrm>
            <a:off x="3285904" y="3903109"/>
            <a:ext cx="81600" cy="82055"/>
          </a:xfrm>
          <a:prstGeom prst="ellipse">
            <a:avLst/>
          </a:prstGeom>
          <a:solidFill>
            <a:srgbClr val="76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kdörtgen 63">
            <a:extLst>
              <a:ext uri="{FF2B5EF4-FFF2-40B4-BE49-F238E27FC236}">
                <a16:creationId xmlns:a16="http://schemas.microsoft.com/office/drawing/2014/main" id="{125E8177-4AE1-41DB-B430-8CDAAEA3DE4C}"/>
              </a:ext>
            </a:extLst>
          </p:cNvPr>
          <p:cNvSpPr/>
          <p:nvPr/>
        </p:nvSpPr>
        <p:spPr>
          <a:xfrm>
            <a:off x="2389144" y="3926136"/>
            <a:ext cx="900000" cy="36000"/>
          </a:xfrm>
          <a:prstGeom prst="rect">
            <a:avLst/>
          </a:prstGeom>
          <a:solidFill>
            <a:srgbClr val="76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erbest Form: Şekil 65">
            <a:extLst>
              <a:ext uri="{FF2B5EF4-FFF2-40B4-BE49-F238E27FC236}">
                <a16:creationId xmlns:a16="http://schemas.microsoft.com/office/drawing/2014/main" id="{0F70CA58-BD07-4E43-850E-CF4270A89F9E}"/>
              </a:ext>
            </a:extLst>
          </p:cNvPr>
          <p:cNvSpPr/>
          <p:nvPr/>
        </p:nvSpPr>
        <p:spPr>
          <a:xfrm>
            <a:off x="3313314" y="3700102"/>
            <a:ext cx="487112" cy="502707"/>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rgbClr val="76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Daire: Boş 66">
            <a:extLst>
              <a:ext uri="{FF2B5EF4-FFF2-40B4-BE49-F238E27FC236}">
                <a16:creationId xmlns:a16="http://schemas.microsoft.com/office/drawing/2014/main" id="{68751BD4-0D05-48C6-B543-BB6D05A65788}"/>
              </a:ext>
            </a:extLst>
          </p:cNvPr>
          <p:cNvSpPr/>
          <p:nvPr/>
        </p:nvSpPr>
        <p:spPr>
          <a:xfrm>
            <a:off x="3373800" y="3754269"/>
            <a:ext cx="366140" cy="394375"/>
          </a:xfrm>
          <a:prstGeom prst="donut">
            <a:avLst>
              <a:gd name="adj" fmla="val 12092"/>
            </a:avLst>
          </a:prstGeom>
          <a:solidFill>
            <a:srgbClr val="76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Oval 90">
            <a:extLst>
              <a:ext uri="{FF2B5EF4-FFF2-40B4-BE49-F238E27FC236}">
                <a16:creationId xmlns:a16="http://schemas.microsoft.com/office/drawing/2014/main" id="{A4DC0195-FA61-45D3-B3FA-7F441666FE20}"/>
              </a:ext>
            </a:extLst>
          </p:cNvPr>
          <p:cNvSpPr/>
          <p:nvPr/>
        </p:nvSpPr>
        <p:spPr>
          <a:xfrm>
            <a:off x="2342438" y="3905770"/>
            <a:ext cx="81600" cy="82055"/>
          </a:xfrm>
          <a:prstGeom prst="ellipse">
            <a:avLst/>
          </a:prstGeom>
          <a:solidFill>
            <a:srgbClr val="76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aire: Boş 59">
            <a:extLst>
              <a:ext uri="{FF2B5EF4-FFF2-40B4-BE49-F238E27FC236}">
                <a16:creationId xmlns:a16="http://schemas.microsoft.com/office/drawing/2014/main" id="{8EDA1271-867D-4586-A67C-9A5D114C488B}"/>
              </a:ext>
            </a:extLst>
          </p:cNvPr>
          <p:cNvSpPr/>
          <p:nvPr/>
        </p:nvSpPr>
        <p:spPr>
          <a:xfrm>
            <a:off x="5517024" y="1571277"/>
            <a:ext cx="1136382" cy="1159368"/>
          </a:xfrm>
          <a:prstGeom prst="donut">
            <a:avLst>
              <a:gd name="adj" fmla="val 12510"/>
            </a:avLst>
          </a:prstGeom>
          <a:solidFill>
            <a:srgbClr val="61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Düz Bağlayıcı 60">
            <a:extLst>
              <a:ext uri="{FF2B5EF4-FFF2-40B4-BE49-F238E27FC236}">
                <a16:creationId xmlns:a16="http://schemas.microsoft.com/office/drawing/2014/main" id="{B1388D9A-2C5B-4F36-99E9-10E3BFC3ACA1}"/>
              </a:ext>
            </a:extLst>
          </p:cNvPr>
          <p:cNvCxnSpPr>
            <a:cxnSpLocks/>
          </p:cNvCxnSpPr>
          <p:nvPr/>
        </p:nvCxnSpPr>
        <p:spPr>
          <a:xfrm>
            <a:off x="6085215" y="2803506"/>
            <a:ext cx="0" cy="900775"/>
          </a:xfrm>
          <a:prstGeom prst="line">
            <a:avLst/>
          </a:prstGeom>
          <a:solidFill>
            <a:srgbClr val="E462BF"/>
          </a:solidFill>
          <a:ln w="57150">
            <a:solidFill>
              <a:srgbClr val="61D57D"/>
            </a:solidFill>
          </a:ln>
        </p:spPr>
        <p:style>
          <a:lnRef idx="3">
            <a:schemeClr val="dk1"/>
          </a:lnRef>
          <a:fillRef idx="0">
            <a:schemeClr val="dk1"/>
          </a:fillRef>
          <a:effectRef idx="2">
            <a:schemeClr val="dk1"/>
          </a:effectRef>
          <a:fontRef idx="minor">
            <a:schemeClr val="tx1"/>
          </a:fontRef>
        </p:style>
      </p:cxnSp>
      <p:sp>
        <p:nvSpPr>
          <p:cNvPr id="97" name="Serbest Form: Şekil 61">
            <a:extLst>
              <a:ext uri="{FF2B5EF4-FFF2-40B4-BE49-F238E27FC236}">
                <a16:creationId xmlns:a16="http://schemas.microsoft.com/office/drawing/2014/main" id="{4120B671-6E1A-4995-93D2-19F52AF2A011}"/>
              </a:ext>
            </a:extLst>
          </p:cNvPr>
          <p:cNvSpPr/>
          <p:nvPr/>
        </p:nvSpPr>
        <p:spPr>
          <a:xfrm>
            <a:off x="5398019" y="1481716"/>
            <a:ext cx="1358590" cy="1364616"/>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rgbClr val="61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CDCDE531-4056-475F-A035-280E5CD07357}"/>
              </a:ext>
            </a:extLst>
          </p:cNvPr>
          <p:cNvSpPr/>
          <p:nvPr/>
        </p:nvSpPr>
        <p:spPr>
          <a:xfrm>
            <a:off x="5774403" y="3866825"/>
            <a:ext cx="81600" cy="82055"/>
          </a:xfrm>
          <a:prstGeom prst="ellipse">
            <a:avLst/>
          </a:prstGeom>
          <a:solidFill>
            <a:srgbClr val="61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kdörtgen 63">
            <a:extLst>
              <a:ext uri="{FF2B5EF4-FFF2-40B4-BE49-F238E27FC236}">
                <a16:creationId xmlns:a16="http://schemas.microsoft.com/office/drawing/2014/main" id="{63AC0D16-0A7C-4ED5-92C7-2A670852E5EC}"/>
              </a:ext>
            </a:extLst>
          </p:cNvPr>
          <p:cNvSpPr/>
          <p:nvPr/>
        </p:nvSpPr>
        <p:spPr>
          <a:xfrm>
            <a:off x="4877643" y="3889852"/>
            <a:ext cx="900000" cy="36000"/>
          </a:xfrm>
          <a:prstGeom prst="rect">
            <a:avLst/>
          </a:prstGeom>
          <a:solidFill>
            <a:srgbClr val="61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Serbest Form: Şekil 65">
            <a:extLst>
              <a:ext uri="{FF2B5EF4-FFF2-40B4-BE49-F238E27FC236}">
                <a16:creationId xmlns:a16="http://schemas.microsoft.com/office/drawing/2014/main" id="{16E21FEA-FF0E-41BF-A5B4-2789D5DC30E6}"/>
              </a:ext>
            </a:extLst>
          </p:cNvPr>
          <p:cNvSpPr/>
          <p:nvPr/>
        </p:nvSpPr>
        <p:spPr>
          <a:xfrm>
            <a:off x="5801813" y="3663818"/>
            <a:ext cx="487112" cy="502707"/>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rgbClr val="61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 name="Daire: Boş 66">
            <a:extLst>
              <a:ext uri="{FF2B5EF4-FFF2-40B4-BE49-F238E27FC236}">
                <a16:creationId xmlns:a16="http://schemas.microsoft.com/office/drawing/2014/main" id="{E62C54F2-EAB9-486F-BCBD-D873C6776364}"/>
              </a:ext>
            </a:extLst>
          </p:cNvPr>
          <p:cNvSpPr/>
          <p:nvPr/>
        </p:nvSpPr>
        <p:spPr>
          <a:xfrm>
            <a:off x="5862299" y="3717985"/>
            <a:ext cx="366140" cy="394375"/>
          </a:xfrm>
          <a:prstGeom prst="donut">
            <a:avLst>
              <a:gd name="adj" fmla="val 12092"/>
            </a:avLst>
          </a:prstGeom>
          <a:solidFill>
            <a:srgbClr val="61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Oval 101">
            <a:extLst>
              <a:ext uri="{FF2B5EF4-FFF2-40B4-BE49-F238E27FC236}">
                <a16:creationId xmlns:a16="http://schemas.microsoft.com/office/drawing/2014/main" id="{50A9E2B3-9859-445A-B982-A401D9250366}"/>
              </a:ext>
            </a:extLst>
          </p:cNvPr>
          <p:cNvSpPr/>
          <p:nvPr/>
        </p:nvSpPr>
        <p:spPr>
          <a:xfrm>
            <a:off x="4830937" y="3869486"/>
            <a:ext cx="81600" cy="82055"/>
          </a:xfrm>
          <a:prstGeom prst="ellipse">
            <a:avLst/>
          </a:prstGeom>
          <a:solidFill>
            <a:srgbClr val="61D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aire: Boş 59">
            <a:extLst>
              <a:ext uri="{FF2B5EF4-FFF2-40B4-BE49-F238E27FC236}">
                <a16:creationId xmlns:a16="http://schemas.microsoft.com/office/drawing/2014/main" id="{D65BE81D-5763-4D22-9ADF-9782D211D46D}"/>
              </a:ext>
            </a:extLst>
          </p:cNvPr>
          <p:cNvSpPr/>
          <p:nvPr/>
        </p:nvSpPr>
        <p:spPr>
          <a:xfrm>
            <a:off x="8059804" y="1620347"/>
            <a:ext cx="1136382" cy="1159368"/>
          </a:xfrm>
          <a:prstGeom prst="donut">
            <a:avLst>
              <a:gd name="adj" fmla="val 12510"/>
            </a:avLst>
          </a:prstGeom>
          <a:solidFill>
            <a:srgbClr val="A5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Düz Bağlayıcı 60">
            <a:extLst>
              <a:ext uri="{FF2B5EF4-FFF2-40B4-BE49-F238E27FC236}">
                <a16:creationId xmlns:a16="http://schemas.microsoft.com/office/drawing/2014/main" id="{9E7C2657-AF99-4AB2-B10F-3D36FCF2F673}"/>
              </a:ext>
            </a:extLst>
          </p:cNvPr>
          <p:cNvCxnSpPr>
            <a:cxnSpLocks/>
          </p:cNvCxnSpPr>
          <p:nvPr/>
        </p:nvCxnSpPr>
        <p:spPr>
          <a:xfrm>
            <a:off x="8627995" y="2852576"/>
            <a:ext cx="0" cy="900775"/>
          </a:xfrm>
          <a:prstGeom prst="line">
            <a:avLst/>
          </a:prstGeom>
          <a:solidFill>
            <a:srgbClr val="E462BF"/>
          </a:solidFill>
          <a:ln w="57150">
            <a:solidFill>
              <a:srgbClr val="A568D2"/>
            </a:solidFill>
          </a:ln>
        </p:spPr>
        <p:style>
          <a:lnRef idx="3">
            <a:schemeClr val="dk1"/>
          </a:lnRef>
          <a:fillRef idx="0">
            <a:schemeClr val="dk1"/>
          </a:fillRef>
          <a:effectRef idx="2">
            <a:schemeClr val="dk1"/>
          </a:effectRef>
          <a:fontRef idx="minor">
            <a:schemeClr val="tx1"/>
          </a:fontRef>
        </p:style>
      </p:cxnSp>
      <p:sp>
        <p:nvSpPr>
          <p:cNvPr id="106" name="Serbest Form: Şekil 61">
            <a:extLst>
              <a:ext uri="{FF2B5EF4-FFF2-40B4-BE49-F238E27FC236}">
                <a16:creationId xmlns:a16="http://schemas.microsoft.com/office/drawing/2014/main" id="{04A13281-A64F-4F38-B0CB-BF10DBF12CC6}"/>
              </a:ext>
            </a:extLst>
          </p:cNvPr>
          <p:cNvSpPr/>
          <p:nvPr/>
        </p:nvSpPr>
        <p:spPr>
          <a:xfrm>
            <a:off x="7940799" y="1530786"/>
            <a:ext cx="1358590" cy="1364616"/>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rgbClr val="A5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C8CB5EA9-950D-493F-A24E-01A26661BFA4}"/>
              </a:ext>
            </a:extLst>
          </p:cNvPr>
          <p:cNvSpPr/>
          <p:nvPr/>
        </p:nvSpPr>
        <p:spPr>
          <a:xfrm>
            <a:off x="8317183" y="3915895"/>
            <a:ext cx="81600" cy="82055"/>
          </a:xfrm>
          <a:prstGeom prst="ellipse">
            <a:avLst/>
          </a:prstGeom>
          <a:solidFill>
            <a:srgbClr val="A5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kdörtgen 63">
            <a:extLst>
              <a:ext uri="{FF2B5EF4-FFF2-40B4-BE49-F238E27FC236}">
                <a16:creationId xmlns:a16="http://schemas.microsoft.com/office/drawing/2014/main" id="{989E6FED-0F2F-43AB-A146-6AD7F71078A0}"/>
              </a:ext>
            </a:extLst>
          </p:cNvPr>
          <p:cNvSpPr/>
          <p:nvPr/>
        </p:nvSpPr>
        <p:spPr>
          <a:xfrm>
            <a:off x="7420423" y="3938922"/>
            <a:ext cx="900000" cy="36000"/>
          </a:xfrm>
          <a:prstGeom prst="rect">
            <a:avLst/>
          </a:prstGeom>
          <a:solidFill>
            <a:srgbClr val="A5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Serbest Form: Şekil 65">
            <a:extLst>
              <a:ext uri="{FF2B5EF4-FFF2-40B4-BE49-F238E27FC236}">
                <a16:creationId xmlns:a16="http://schemas.microsoft.com/office/drawing/2014/main" id="{DD595ED8-50FD-4B18-AF38-C7736AE96919}"/>
              </a:ext>
            </a:extLst>
          </p:cNvPr>
          <p:cNvSpPr/>
          <p:nvPr/>
        </p:nvSpPr>
        <p:spPr>
          <a:xfrm>
            <a:off x="8344593" y="3712888"/>
            <a:ext cx="487112" cy="502707"/>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rgbClr val="A5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Daire: Boş 66">
            <a:extLst>
              <a:ext uri="{FF2B5EF4-FFF2-40B4-BE49-F238E27FC236}">
                <a16:creationId xmlns:a16="http://schemas.microsoft.com/office/drawing/2014/main" id="{DB14A739-9ED9-4EA4-A451-C2C93E187B7E}"/>
              </a:ext>
            </a:extLst>
          </p:cNvPr>
          <p:cNvSpPr/>
          <p:nvPr/>
        </p:nvSpPr>
        <p:spPr>
          <a:xfrm>
            <a:off x="8405079" y="3767055"/>
            <a:ext cx="366140" cy="394375"/>
          </a:xfrm>
          <a:prstGeom prst="donut">
            <a:avLst>
              <a:gd name="adj" fmla="val 12092"/>
            </a:avLst>
          </a:prstGeom>
          <a:solidFill>
            <a:srgbClr val="A5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Oval 110">
            <a:extLst>
              <a:ext uri="{FF2B5EF4-FFF2-40B4-BE49-F238E27FC236}">
                <a16:creationId xmlns:a16="http://schemas.microsoft.com/office/drawing/2014/main" id="{6051E91C-834A-4F36-93CC-3BDC6995A2E7}"/>
              </a:ext>
            </a:extLst>
          </p:cNvPr>
          <p:cNvSpPr/>
          <p:nvPr/>
        </p:nvSpPr>
        <p:spPr>
          <a:xfrm>
            <a:off x="7373717" y="3918556"/>
            <a:ext cx="81600" cy="82055"/>
          </a:xfrm>
          <a:prstGeom prst="ellipse">
            <a:avLst/>
          </a:prstGeom>
          <a:solidFill>
            <a:srgbClr val="A56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etin kutusu 80">
            <a:extLst>
              <a:ext uri="{FF2B5EF4-FFF2-40B4-BE49-F238E27FC236}">
                <a16:creationId xmlns:a16="http://schemas.microsoft.com/office/drawing/2014/main" id="{F40DA80B-9540-4E1E-BB15-04BF095287CD}"/>
              </a:ext>
            </a:extLst>
          </p:cNvPr>
          <p:cNvSpPr txBox="1"/>
          <p:nvPr/>
        </p:nvSpPr>
        <p:spPr>
          <a:xfrm>
            <a:off x="10894232" y="1989518"/>
            <a:ext cx="835890" cy="369332"/>
          </a:xfrm>
          <a:prstGeom prst="rect">
            <a:avLst/>
          </a:prstGeom>
          <a:solidFill>
            <a:schemeClr val="bg1"/>
          </a:solidFill>
        </p:spPr>
        <p:txBody>
          <a:bodyPr wrap="square" rtlCol="0">
            <a:spAutoFit/>
          </a:bodyPr>
          <a:lstStyle/>
          <a:p>
            <a:r>
              <a:rPr lang="tr-TR" dirty="0"/>
              <a:t>201</a:t>
            </a:r>
            <a:r>
              <a:rPr lang="en-US" dirty="0"/>
              <a:t>9</a:t>
            </a:r>
          </a:p>
        </p:txBody>
      </p:sp>
      <p:sp>
        <p:nvSpPr>
          <p:cNvPr id="113" name="Daire: Boş 59">
            <a:extLst>
              <a:ext uri="{FF2B5EF4-FFF2-40B4-BE49-F238E27FC236}">
                <a16:creationId xmlns:a16="http://schemas.microsoft.com/office/drawing/2014/main" id="{E78FB4B4-006D-4772-833B-13F5DA69254B}"/>
              </a:ext>
            </a:extLst>
          </p:cNvPr>
          <p:cNvSpPr/>
          <p:nvPr/>
        </p:nvSpPr>
        <p:spPr>
          <a:xfrm>
            <a:off x="10610486" y="1620347"/>
            <a:ext cx="1136382" cy="1159368"/>
          </a:xfrm>
          <a:prstGeom prst="donut">
            <a:avLst>
              <a:gd name="adj" fmla="val 1251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Düz Bağlayıcı 60">
            <a:extLst>
              <a:ext uri="{FF2B5EF4-FFF2-40B4-BE49-F238E27FC236}">
                <a16:creationId xmlns:a16="http://schemas.microsoft.com/office/drawing/2014/main" id="{ED45447B-E762-4DF7-903C-A63F7118302B}"/>
              </a:ext>
            </a:extLst>
          </p:cNvPr>
          <p:cNvCxnSpPr>
            <a:cxnSpLocks/>
          </p:cNvCxnSpPr>
          <p:nvPr/>
        </p:nvCxnSpPr>
        <p:spPr>
          <a:xfrm>
            <a:off x="11178677" y="2852576"/>
            <a:ext cx="0" cy="900775"/>
          </a:xfrm>
          <a:prstGeom prst="line">
            <a:avLst/>
          </a:prstGeom>
          <a:solidFill>
            <a:srgbClr val="E462BF"/>
          </a:solidFill>
          <a:ln w="57150">
            <a:solidFill>
              <a:srgbClr val="002060"/>
            </a:solidFill>
          </a:ln>
        </p:spPr>
        <p:style>
          <a:lnRef idx="3">
            <a:schemeClr val="dk1"/>
          </a:lnRef>
          <a:fillRef idx="0">
            <a:schemeClr val="dk1"/>
          </a:fillRef>
          <a:effectRef idx="2">
            <a:schemeClr val="dk1"/>
          </a:effectRef>
          <a:fontRef idx="minor">
            <a:schemeClr val="tx1"/>
          </a:fontRef>
        </p:style>
      </p:cxnSp>
      <p:sp>
        <p:nvSpPr>
          <p:cNvPr id="115" name="Serbest Form: Şekil 61">
            <a:extLst>
              <a:ext uri="{FF2B5EF4-FFF2-40B4-BE49-F238E27FC236}">
                <a16:creationId xmlns:a16="http://schemas.microsoft.com/office/drawing/2014/main" id="{A0574847-6E8D-46EF-BC77-6E21145A995E}"/>
              </a:ext>
            </a:extLst>
          </p:cNvPr>
          <p:cNvSpPr/>
          <p:nvPr/>
        </p:nvSpPr>
        <p:spPr>
          <a:xfrm>
            <a:off x="10491481" y="1530786"/>
            <a:ext cx="1358590" cy="1364616"/>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26692F58-71F1-4C39-8D81-8366D219C460}"/>
              </a:ext>
            </a:extLst>
          </p:cNvPr>
          <p:cNvSpPr/>
          <p:nvPr/>
        </p:nvSpPr>
        <p:spPr>
          <a:xfrm>
            <a:off x="10867865" y="3915895"/>
            <a:ext cx="81600" cy="8205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kdörtgen 63">
            <a:extLst>
              <a:ext uri="{FF2B5EF4-FFF2-40B4-BE49-F238E27FC236}">
                <a16:creationId xmlns:a16="http://schemas.microsoft.com/office/drawing/2014/main" id="{84F2709F-1ADB-4C3B-AF5E-8E7511945728}"/>
              </a:ext>
            </a:extLst>
          </p:cNvPr>
          <p:cNvSpPr/>
          <p:nvPr/>
        </p:nvSpPr>
        <p:spPr>
          <a:xfrm>
            <a:off x="9971105" y="3938922"/>
            <a:ext cx="900000" cy="3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erbest Form: Şekil 65">
            <a:extLst>
              <a:ext uri="{FF2B5EF4-FFF2-40B4-BE49-F238E27FC236}">
                <a16:creationId xmlns:a16="http://schemas.microsoft.com/office/drawing/2014/main" id="{FFBF9133-39D8-4081-9351-B2EB89E4996D}"/>
              </a:ext>
            </a:extLst>
          </p:cNvPr>
          <p:cNvSpPr/>
          <p:nvPr/>
        </p:nvSpPr>
        <p:spPr>
          <a:xfrm>
            <a:off x="10895275" y="3712888"/>
            <a:ext cx="487112" cy="502707"/>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Daire: Boş 66">
            <a:extLst>
              <a:ext uri="{FF2B5EF4-FFF2-40B4-BE49-F238E27FC236}">
                <a16:creationId xmlns:a16="http://schemas.microsoft.com/office/drawing/2014/main" id="{A62D9230-F5BF-4F8D-9482-D0E54050668D}"/>
              </a:ext>
            </a:extLst>
          </p:cNvPr>
          <p:cNvSpPr/>
          <p:nvPr/>
        </p:nvSpPr>
        <p:spPr>
          <a:xfrm>
            <a:off x="10955761" y="3767055"/>
            <a:ext cx="366140" cy="394375"/>
          </a:xfrm>
          <a:prstGeom prst="donut">
            <a:avLst>
              <a:gd name="adj" fmla="val 1209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Oval 119">
            <a:extLst>
              <a:ext uri="{FF2B5EF4-FFF2-40B4-BE49-F238E27FC236}">
                <a16:creationId xmlns:a16="http://schemas.microsoft.com/office/drawing/2014/main" id="{C79B2D69-CCBF-483A-BA08-9252A19525BA}"/>
              </a:ext>
            </a:extLst>
          </p:cNvPr>
          <p:cNvSpPr/>
          <p:nvPr/>
        </p:nvSpPr>
        <p:spPr>
          <a:xfrm>
            <a:off x="9924399" y="3918556"/>
            <a:ext cx="81600" cy="8205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kdörtgen 78">
            <a:extLst>
              <a:ext uri="{FF2B5EF4-FFF2-40B4-BE49-F238E27FC236}">
                <a16:creationId xmlns:a16="http://schemas.microsoft.com/office/drawing/2014/main" id="{18550290-4406-44B9-9528-E8A1E24C8AE7}"/>
              </a:ext>
            </a:extLst>
          </p:cNvPr>
          <p:cNvSpPr/>
          <p:nvPr/>
        </p:nvSpPr>
        <p:spPr>
          <a:xfrm>
            <a:off x="7196795" y="4880861"/>
            <a:ext cx="2214766" cy="1857398"/>
          </a:xfrm>
          <a:prstGeom prst="rect">
            <a:avLst/>
          </a:prstGeom>
          <a:noFill/>
          <a:ln>
            <a:solidFill>
              <a:srgbClr val="A56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24" name="Dikdörtgen 71">
            <a:extLst>
              <a:ext uri="{FF2B5EF4-FFF2-40B4-BE49-F238E27FC236}">
                <a16:creationId xmlns:a16="http://schemas.microsoft.com/office/drawing/2014/main" id="{6D97CB69-6AE8-4D8C-B28E-FB73BC2D8450}"/>
              </a:ext>
            </a:extLst>
          </p:cNvPr>
          <p:cNvSpPr/>
          <p:nvPr/>
        </p:nvSpPr>
        <p:spPr>
          <a:xfrm>
            <a:off x="9735174" y="4934248"/>
            <a:ext cx="2132709" cy="1938992"/>
          </a:xfrm>
          <a:prstGeom prst="rect">
            <a:avLst/>
          </a:prstGeom>
        </p:spPr>
        <p:txBody>
          <a:bodyPr wrap="square">
            <a:spAutoFit/>
          </a:bodyPr>
          <a:lstStyle/>
          <a:p>
            <a:pPr algn="ctr">
              <a:lnSpc>
                <a:spcPct val="100000"/>
              </a:lnSpc>
            </a:pPr>
            <a:r>
              <a:rPr lang="gd-GB" sz="1700" dirty="0">
                <a:latin typeface="+mj-lt"/>
              </a:rPr>
              <a:t>SMIIC Members increased to </a:t>
            </a:r>
            <a:r>
              <a:rPr lang="en-US" sz="1700" dirty="0">
                <a:latin typeface="+mj-lt"/>
              </a:rPr>
              <a:t>42</a:t>
            </a:r>
            <a:r>
              <a:rPr lang="gd-GB" sz="1700" dirty="0">
                <a:latin typeface="+mj-lt"/>
              </a:rPr>
              <a:t> and </a:t>
            </a:r>
            <a:r>
              <a:rPr lang="en-US" sz="1700" dirty="0">
                <a:latin typeface="+mj-lt"/>
              </a:rPr>
              <a:t>1</a:t>
            </a:r>
            <a:r>
              <a:rPr lang="tr-TR" sz="1700" dirty="0">
                <a:latin typeface="+mj-lt"/>
              </a:rPr>
              <a:t>3</a:t>
            </a:r>
            <a:r>
              <a:rPr lang="en-US" sz="1700" dirty="0">
                <a:latin typeface="+mj-lt"/>
              </a:rPr>
              <a:t> OIC/SMIIC standards and new editions of SMIIC Directives published.</a:t>
            </a:r>
            <a:endParaRPr lang="gd-GB" sz="1700" dirty="0">
              <a:latin typeface="+mj-lt"/>
            </a:endParaRPr>
          </a:p>
          <a:p>
            <a:pPr algn="ctr"/>
            <a:endParaRPr lang="gd-GB" dirty="0">
              <a:latin typeface="+mj-lt"/>
            </a:endParaRPr>
          </a:p>
        </p:txBody>
      </p:sp>
    </p:spTree>
    <p:extLst>
      <p:ext uri="{BB962C8B-B14F-4D97-AF65-F5344CB8AC3E}">
        <p14:creationId xmlns:p14="http://schemas.microsoft.com/office/powerpoint/2010/main" val="2677406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6478CE6-74F4-4A28-AC36-85DDBB1B0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129" y="630263"/>
            <a:ext cx="3505070" cy="3453958"/>
          </a:xfrm>
          <a:prstGeom prst="rect">
            <a:avLst/>
          </a:prstGeom>
        </p:spPr>
      </p:pic>
      <p:sp>
        <p:nvSpPr>
          <p:cNvPr id="13" name="Dikdörtgen 23">
            <a:extLst>
              <a:ext uri="{FF2B5EF4-FFF2-40B4-BE49-F238E27FC236}">
                <a16:creationId xmlns:a16="http://schemas.microsoft.com/office/drawing/2014/main" id="{9790525F-F29F-4D35-909E-6622D817CF5A}"/>
              </a:ext>
            </a:extLst>
          </p:cNvPr>
          <p:cNvSpPr/>
          <p:nvPr/>
        </p:nvSpPr>
        <p:spPr>
          <a:xfrm>
            <a:off x="0" y="-46433"/>
            <a:ext cx="12249020" cy="822686"/>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454B88E-B375-4ED9-9BBC-AAD0EE4BCCAF}"/>
              </a:ext>
            </a:extLst>
          </p:cNvPr>
          <p:cNvSpPr/>
          <p:nvPr/>
        </p:nvSpPr>
        <p:spPr>
          <a:xfrm rot="2385997">
            <a:off x="608766" y="-649916"/>
            <a:ext cx="1440470" cy="6519530"/>
          </a:xfrm>
          <a:prstGeom prst="roundRect">
            <a:avLst>
              <a:gd name="adj" fmla="val 50000"/>
            </a:avLst>
          </a:prstGeom>
          <a:solidFill>
            <a:srgbClr val="129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Rectangle: Rounded Corners 2">
            <a:extLst>
              <a:ext uri="{FF2B5EF4-FFF2-40B4-BE49-F238E27FC236}">
                <a16:creationId xmlns:a16="http://schemas.microsoft.com/office/drawing/2014/main" id="{E7993CDC-F901-4869-887E-38842B281CB4}"/>
              </a:ext>
            </a:extLst>
          </p:cNvPr>
          <p:cNvSpPr/>
          <p:nvPr/>
        </p:nvSpPr>
        <p:spPr>
          <a:xfrm rot="2385997">
            <a:off x="608767" y="493085"/>
            <a:ext cx="1440470" cy="6519530"/>
          </a:xfrm>
          <a:prstGeom prst="roundRect">
            <a:avLst>
              <a:gd name="adj" fmla="val 50000"/>
            </a:avLst>
          </a:prstGeom>
          <a:solidFill>
            <a:srgbClr val="1A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Rectangle: Rounded Corners 9">
            <a:extLst>
              <a:ext uri="{FF2B5EF4-FFF2-40B4-BE49-F238E27FC236}">
                <a16:creationId xmlns:a16="http://schemas.microsoft.com/office/drawing/2014/main" id="{713B4A46-92FC-4A68-BC31-F9C3CD9F91D3}"/>
              </a:ext>
            </a:extLst>
          </p:cNvPr>
          <p:cNvSpPr/>
          <p:nvPr/>
        </p:nvSpPr>
        <p:spPr>
          <a:xfrm rot="2385997">
            <a:off x="10757195" y="5103740"/>
            <a:ext cx="727515" cy="2474566"/>
          </a:xfrm>
          <a:prstGeom prst="roundRect">
            <a:avLst>
              <a:gd name="adj" fmla="val 50000"/>
            </a:avLst>
          </a:prstGeom>
          <a:solidFill>
            <a:srgbClr val="1A1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Rounded Corners 8">
            <a:extLst>
              <a:ext uri="{FF2B5EF4-FFF2-40B4-BE49-F238E27FC236}">
                <a16:creationId xmlns:a16="http://schemas.microsoft.com/office/drawing/2014/main" id="{F4A7797B-A465-4B9B-BEBD-122C871B3B4C}"/>
              </a:ext>
            </a:extLst>
          </p:cNvPr>
          <p:cNvSpPr/>
          <p:nvPr/>
        </p:nvSpPr>
        <p:spPr>
          <a:xfrm rot="2385997">
            <a:off x="10147595" y="5266826"/>
            <a:ext cx="727515" cy="2474566"/>
          </a:xfrm>
          <a:prstGeom prst="roundRect">
            <a:avLst>
              <a:gd name="adj" fmla="val 50000"/>
            </a:avLst>
          </a:prstGeom>
          <a:solidFill>
            <a:srgbClr val="129F7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Unvan 3">
            <a:extLst>
              <a:ext uri="{FF2B5EF4-FFF2-40B4-BE49-F238E27FC236}">
                <a16:creationId xmlns:a16="http://schemas.microsoft.com/office/drawing/2014/main" id="{6A3C5E7D-DF6F-419A-B836-7F60A02B9C0F}"/>
              </a:ext>
            </a:extLst>
          </p:cNvPr>
          <p:cNvSpPr>
            <a:spLocks noGrp="1"/>
          </p:cNvSpPr>
          <p:nvPr>
            <p:ph type="title"/>
          </p:nvPr>
        </p:nvSpPr>
        <p:spPr>
          <a:xfrm>
            <a:off x="2903582" y="-356498"/>
            <a:ext cx="8217370" cy="940966"/>
          </a:xfrm>
        </p:spPr>
        <p:txBody>
          <a:bodyPr>
            <a:noAutofit/>
          </a:bodyPr>
          <a:lstStyle/>
          <a:p>
            <a:pPr algn="ctr"/>
            <a:br>
              <a:rPr lang="tr-TR" sz="4000" dirty="0">
                <a:solidFill>
                  <a:schemeClr val="bg1"/>
                </a:solidFill>
              </a:rPr>
            </a:br>
            <a:r>
              <a:rPr lang="tr-TR" sz="3200" b="1" u="sng" dirty="0">
                <a:solidFill>
                  <a:schemeClr val="bg1"/>
                </a:solidFill>
                <a:latin typeface="+mn-lt"/>
              </a:rPr>
              <a:t>MAIN REGULATIONS OF SMIIC</a:t>
            </a:r>
            <a:endParaRPr lang="en-US" sz="3200" b="1" u="sng" dirty="0">
              <a:solidFill>
                <a:schemeClr val="bg1"/>
              </a:solidFill>
              <a:latin typeface="+mn-lt"/>
            </a:endParaRPr>
          </a:p>
        </p:txBody>
      </p:sp>
      <p:sp>
        <p:nvSpPr>
          <p:cNvPr id="12" name="İçerik Yer Tutucusu 1">
            <a:extLst>
              <a:ext uri="{FF2B5EF4-FFF2-40B4-BE49-F238E27FC236}">
                <a16:creationId xmlns:a16="http://schemas.microsoft.com/office/drawing/2014/main" id="{B89B1C26-87DC-4C1D-BD00-101BBEC302BD}"/>
              </a:ext>
            </a:extLst>
          </p:cNvPr>
          <p:cNvSpPr>
            <a:spLocks noGrp="1"/>
          </p:cNvSpPr>
          <p:nvPr>
            <p:ph idx="1"/>
          </p:nvPr>
        </p:nvSpPr>
        <p:spPr>
          <a:xfrm>
            <a:off x="3695700" y="1306401"/>
            <a:ext cx="7886700" cy="4351338"/>
          </a:xfrm>
        </p:spPr>
        <p:txBody>
          <a:bodyPr>
            <a:normAutofit/>
          </a:bodyPr>
          <a:lstStyle/>
          <a:p>
            <a:pPr>
              <a:lnSpc>
                <a:spcPct val="150000"/>
              </a:lnSpc>
            </a:pPr>
            <a:r>
              <a:rPr lang="tr-TR" sz="3200" dirty="0">
                <a:latin typeface="+mj-lt"/>
                <a:ea typeface="+mj-ea"/>
                <a:cs typeface="+mj-cs"/>
              </a:rPr>
              <a:t>SMIIC </a:t>
            </a:r>
            <a:r>
              <a:rPr lang="en-US" sz="3200" dirty="0">
                <a:latin typeface="+mj-lt"/>
                <a:ea typeface="+mj-ea"/>
                <a:cs typeface="+mj-cs"/>
              </a:rPr>
              <a:t>Statute</a:t>
            </a:r>
          </a:p>
          <a:p>
            <a:pPr>
              <a:lnSpc>
                <a:spcPct val="150000"/>
              </a:lnSpc>
            </a:pPr>
            <a:r>
              <a:rPr lang="en-US" sz="3200" dirty="0">
                <a:latin typeface="+mj-lt"/>
                <a:ea typeface="+mj-ea"/>
                <a:cs typeface="+mj-cs"/>
              </a:rPr>
              <a:t>Rules of Procedure</a:t>
            </a:r>
            <a:endParaRPr lang="tr-TR" sz="3200" dirty="0">
              <a:latin typeface="+mj-lt"/>
              <a:ea typeface="+mj-ea"/>
              <a:cs typeface="+mj-cs"/>
            </a:endParaRPr>
          </a:p>
          <a:p>
            <a:pPr>
              <a:lnSpc>
                <a:spcPct val="150000"/>
              </a:lnSpc>
            </a:pPr>
            <a:r>
              <a:rPr lang="tr-TR" sz="3200" dirty="0">
                <a:latin typeface="+mj-lt"/>
                <a:ea typeface="+mj-ea"/>
                <a:cs typeface="+mj-cs"/>
              </a:rPr>
              <a:t>SMIIC </a:t>
            </a:r>
            <a:r>
              <a:rPr lang="en-US" sz="3200" dirty="0">
                <a:latin typeface="+mj-lt"/>
                <a:ea typeface="+mj-ea"/>
                <a:cs typeface="+mj-cs"/>
              </a:rPr>
              <a:t>Strategy</a:t>
            </a:r>
            <a:r>
              <a:rPr lang="tr-TR" sz="3200" dirty="0">
                <a:latin typeface="+mj-lt"/>
                <a:ea typeface="+mj-ea"/>
                <a:cs typeface="+mj-cs"/>
              </a:rPr>
              <a:t> 2016-2020</a:t>
            </a:r>
            <a:endParaRPr lang="en-US" sz="3200" dirty="0">
              <a:latin typeface="+mj-lt"/>
              <a:ea typeface="+mj-ea"/>
              <a:cs typeface="+mj-cs"/>
            </a:endParaRPr>
          </a:p>
          <a:p>
            <a:pPr>
              <a:lnSpc>
                <a:spcPct val="150000"/>
              </a:lnSpc>
            </a:pPr>
            <a:r>
              <a:rPr lang="tr-TR" sz="3200" dirty="0" err="1">
                <a:latin typeface="+mj-lt"/>
                <a:ea typeface="+mj-ea"/>
                <a:cs typeface="+mj-cs"/>
              </a:rPr>
              <a:t>Internal</a:t>
            </a:r>
            <a:r>
              <a:rPr lang="en-US" sz="3200" dirty="0">
                <a:latin typeface="+mj-lt"/>
                <a:ea typeface="+mj-ea"/>
                <a:cs typeface="+mj-cs"/>
              </a:rPr>
              <a:t> Regulations</a:t>
            </a:r>
            <a:r>
              <a:rPr lang="tr-TR" sz="3200" dirty="0">
                <a:latin typeface="+mj-lt"/>
                <a:ea typeface="+mj-ea"/>
                <a:cs typeface="+mj-cs"/>
              </a:rPr>
              <a:t> (Financial, </a:t>
            </a:r>
            <a:r>
              <a:rPr lang="tr-TR" sz="3200" dirty="0" err="1">
                <a:latin typeface="+mj-lt"/>
                <a:ea typeface="+mj-ea"/>
                <a:cs typeface="+mj-cs"/>
              </a:rPr>
              <a:t>Staff</a:t>
            </a:r>
            <a:r>
              <a:rPr lang="tr-TR" sz="3200" dirty="0">
                <a:latin typeface="+mj-lt"/>
                <a:ea typeface="+mj-ea"/>
                <a:cs typeface="+mj-cs"/>
              </a:rPr>
              <a:t>, </a:t>
            </a:r>
            <a:r>
              <a:rPr lang="tr-TR" sz="3200" dirty="0" err="1">
                <a:latin typeface="+mj-lt"/>
                <a:ea typeface="+mj-ea"/>
                <a:cs typeface="+mj-cs"/>
              </a:rPr>
              <a:t>etc</a:t>
            </a:r>
            <a:r>
              <a:rPr lang="tr-TR" sz="3200" dirty="0">
                <a:latin typeface="+mj-lt"/>
                <a:ea typeface="+mj-ea"/>
                <a:cs typeface="+mj-cs"/>
              </a:rPr>
              <a:t>.)</a:t>
            </a:r>
            <a:endParaRPr lang="en-US" sz="3200" dirty="0">
              <a:latin typeface="+mj-lt"/>
              <a:ea typeface="+mj-ea"/>
              <a:cs typeface="+mj-cs"/>
            </a:endParaRPr>
          </a:p>
          <a:p>
            <a:pPr>
              <a:lnSpc>
                <a:spcPct val="150000"/>
              </a:lnSpc>
            </a:pPr>
            <a:r>
              <a:rPr lang="tr-TR" sz="3200" dirty="0" err="1">
                <a:latin typeface="+mj-lt"/>
                <a:ea typeface="+mj-ea"/>
                <a:cs typeface="+mj-cs"/>
              </a:rPr>
              <a:t>Directives</a:t>
            </a:r>
            <a:r>
              <a:rPr lang="tr-TR" sz="3200" dirty="0">
                <a:latin typeface="+mj-lt"/>
                <a:ea typeface="+mj-ea"/>
                <a:cs typeface="+mj-cs"/>
              </a:rPr>
              <a:t> </a:t>
            </a:r>
            <a:r>
              <a:rPr lang="tr-TR" sz="3200" dirty="0" err="1">
                <a:latin typeface="+mj-lt"/>
                <a:ea typeface="+mj-ea"/>
                <a:cs typeface="+mj-cs"/>
              </a:rPr>
              <a:t>and</a:t>
            </a:r>
            <a:r>
              <a:rPr lang="tr-TR" sz="3200" dirty="0">
                <a:latin typeface="+mj-lt"/>
                <a:ea typeface="+mj-ea"/>
                <a:cs typeface="+mj-cs"/>
              </a:rPr>
              <a:t> </a:t>
            </a:r>
            <a:r>
              <a:rPr lang="tr-TR" sz="3200" dirty="0" err="1">
                <a:latin typeface="+mj-lt"/>
                <a:ea typeface="+mj-ea"/>
                <a:cs typeface="+mj-cs"/>
              </a:rPr>
              <a:t>Guides</a:t>
            </a:r>
            <a:endParaRPr lang="en-US" sz="3200" dirty="0">
              <a:latin typeface="+mj-lt"/>
              <a:ea typeface="+mj-ea"/>
              <a:cs typeface="+mj-cs"/>
            </a:endParaRPr>
          </a:p>
          <a:p>
            <a:endParaRPr lang="en-US" dirty="0">
              <a:latin typeface="Baskerville Old Face" panose="02020602080505020303" pitchFamily="18" charset="0"/>
            </a:endParaRPr>
          </a:p>
        </p:txBody>
      </p:sp>
      <p:pic>
        <p:nvPicPr>
          <p:cNvPr id="15" name="Resim 14">
            <a:extLst>
              <a:ext uri="{FF2B5EF4-FFF2-40B4-BE49-F238E27FC236}">
                <a16:creationId xmlns:a16="http://schemas.microsoft.com/office/drawing/2014/main" id="{A530732C-AE83-429B-B53D-6AB2DCDE3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473" y="94910"/>
            <a:ext cx="1108862" cy="540000"/>
          </a:xfrm>
          <a:prstGeom prst="rect">
            <a:avLst/>
          </a:prstGeom>
        </p:spPr>
      </p:pic>
      <p:pic>
        <p:nvPicPr>
          <p:cNvPr id="16" name="Resim 15">
            <a:extLst>
              <a:ext uri="{FF2B5EF4-FFF2-40B4-BE49-F238E27FC236}">
                <a16:creationId xmlns:a16="http://schemas.microsoft.com/office/drawing/2014/main" id="{2EE0190E-0259-43E3-BF8E-9F05EDB790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2190" y="82983"/>
            <a:ext cx="540000" cy="540000"/>
          </a:xfrm>
          <a:prstGeom prst="rect">
            <a:avLst/>
          </a:prstGeom>
        </p:spPr>
      </p:pic>
      <p:sp>
        <p:nvSpPr>
          <p:cNvPr id="17" name="Metin kutusu 16">
            <a:extLst>
              <a:ext uri="{FF2B5EF4-FFF2-40B4-BE49-F238E27FC236}">
                <a16:creationId xmlns:a16="http://schemas.microsoft.com/office/drawing/2014/main" id="{4B38FA03-0BEE-40FC-B47B-BAB75AA95DBD}"/>
              </a:ext>
            </a:extLst>
          </p:cNvPr>
          <p:cNvSpPr txBox="1"/>
          <p:nvPr/>
        </p:nvSpPr>
        <p:spPr>
          <a:xfrm>
            <a:off x="11582400" y="6349865"/>
            <a:ext cx="704538" cy="369332"/>
          </a:xfrm>
          <a:prstGeom prst="rect">
            <a:avLst/>
          </a:prstGeom>
          <a:noFill/>
        </p:spPr>
        <p:txBody>
          <a:bodyPr wrap="square" rtlCol="0">
            <a:spAutoFit/>
          </a:bodyPr>
          <a:lstStyle/>
          <a:p>
            <a:r>
              <a:rPr lang="tr-TR" dirty="0"/>
              <a:t>10</a:t>
            </a:r>
            <a:endParaRPr lang="en-US" dirty="0"/>
          </a:p>
        </p:txBody>
      </p:sp>
    </p:spTree>
    <p:extLst>
      <p:ext uri="{BB962C8B-B14F-4D97-AF65-F5344CB8AC3E}">
        <p14:creationId xmlns:p14="http://schemas.microsoft.com/office/powerpoint/2010/main" val="1182474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C2A22F4F-B5E1-49EE-A27F-59F14D6C6419}"/>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40732" y="367167"/>
            <a:ext cx="6381084" cy="6652003"/>
          </a:xfrm>
          <a:prstGeom prst="rect">
            <a:avLst/>
          </a:prstGeom>
          <a:solidFill>
            <a:schemeClr val="bg1"/>
          </a:solidFill>
        </p:spPr>
      </p:pic>
      <p:sp>
        <p:nvSpPr>
          <p:cNvPr id="8" name="Dikdörtgen 7">
            <a:extLst>
              <a:ext uri="{FF2B5EF4-FFF2-40B4-BE49-F238E27FC236}">
                <a16:creationId xmlns:a16="http://schemas.microsoft.com/office/drawing/2014/main" id="{33A40A48-059C-4305-8E8C-BDFF7071660C}"/>
              </a:ext>
            </a:extLst>
          </p:cNvPr>
          <p:cNvSpPr/>
          <p:nvPr/>
        </p:nvSpPr>
        <p:spPr>
          <a:xfrm>
            <a:off x="-218831" y="0"/>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nvan 1">
            <a:extLst>
              <a:ext uri="{FF2B5EF4-FFF2-40B4-BE49-F238E27FC236}">
                <a16:creationId xmlns:a16="http://schemas.microsoft.com/office/drawing/2014/main" id="{6546D7D1-041D-40DD-B875-AB5786838BD4}"/>
              </a:ext>
            </a:extLst>
          </p:cNvPr>
          <p:cNvSpPr>
            <a:spLocks noGrp="1"/>
          </p:cNvSpPr>
          <p:nvPr>
            <p:ph type="title"/>
          </p:nvPr>
        </p:nvSpPr>
        <p:spPr>
          <a:xfrm>
            <a:off x="2909166" y="678774"/>
            <a:ext cx="10515600" cy="1325563"/>
          </a:xfrm>
        </p:spPr>
        <p:txBody>
          <a:bodyPr/>
          <a:lstStyle/>
          <a:p>
            <a:pPr algn="ctr"/>
            <a:r>
              <a:rPr lang="tr-TR" b="1" u="sng" dirty="0">
                <a:solidFill>
                  <a:srgbClr val="1558A8"/>
                </a:solidFill>
              </a:rPr>
              <a:t>SMIIC Strategic Plan 2016-2020</a:t>
            </a:r>
            <a:endParaRPr lang="en-GB" b="1" u="sng" dirty="0">
              <a:solidFill>
                <a:srgbClr val="1558A8"/>
              </a:solidFill>
            </a:endParaRPr>
          </a:p>
        </p:txBody>
      </p:sp>
      <p:sp>
        <p:nvSpPr>
          <p:cNvPr id="17" name="İçerik Yer Tutucusu 2">
            <a:extLst>
              <a:ext uri="{FF2B5EF4-FFF2-40B4-BE49-F238E27FC236}">
                <a16:creationId xmlns:a16="http://schemas.microsoft.com/office/drawing/2014/main" id="{8A35A2D0-318F-474D-9FA3-F501D98BAE50}"/>
              </a:ext>
            </a:extLst>
          </p:cNvPr>
          <p:cNvSpPr>
            <a:spLocks noGrp="1"/>
          </p:cNvSpPr>
          <p:nvPr>
            <p:ph idx="1"/>
          </p:nvPr>
        </p:nvSpPr>
        <p:spPr>
          <a:xfrm>
            <a:off x="4470673" y="2060467"/>
            <a:ext cx="8078125" cy="2251447"/>
          </a:xfrm>
        </p:spPr>
        <p:txBody>
          <a:bodyPr>
            <a:noAutofit/>
          </a:bodyPr>
          <a:lstStyle/>
          <a:p>
            <a:pPr algn="just"/>
            <a:r>
              <a:rPr lang="en-GB" sz="2400" dirty="0">
                <a:latin typeface="+mj-lt"/>
              </a:rPr>
              <a:t>Develop high-quality standards</a:t>
            </a:r>
            <a:endParaRPr lang="tr-TR" sz="2400" dirty="0">
              <a:latin typeface="+mj-lt"/>
            </a:endParaRPr>
          </a:p>
          <a:p>
            <a:pPr algn="just"/>
            <a:endParaRPr lang="tr-TR" sz="2400" dirty="0">
              <a:latin typeface="+mj-lt"/>
            </a:endParaRPr>
          </a:p>
          <a:p>
            <a:pPr algn="just"/>
            <a:r>
              <a:rPr lang="en-GB" sz="2400" dirty="0">
                <a:latin typeface="+mj-lt"/>
              </a:rPr>
              <a:t>Enhance society confidence and quality infrastructure</a:t>
            </a:r>
            <a:endParaRPr lang="tr-TR" sz="2400" dirty="0">
              <a:latin typeface="+mj-lt"/>
            </a:endParaRPr>
          </a:p>
          <a:p>
            <a:pPr marL="0" indent="0" algn="just">
              <a:buNone/>
            </a:pPr>
            <a:endParaRPr lang="tr-TR" sz="2400" dirty="0">
              <a:latin typeface="+mj-lt"/>
            </a:endParaRPr>
          </a:p>
          <a:p>
            <a:pPr algn="just"/>
            <a:r>
              <a:rPr lang="en-GB" sz="2400" dirty="0">
                <a:latin typeface="+mj-lt"/>
              </a:rPr>
              <a:t>Improve connectivity and integration between members</a:t>
            </a:r>
            <a:endParaRPr lang="tr-TR" sz="2400" dirty="0">
              <a:latin typeface="+mj-lt"/>
            </a:endParaRPr>
          </a:p>
          <a:p>
            <a:pPr marL="0" indent="0" algn="just">
              <a:buNone/>
            </a:pPr>
            <a:endParaRPr lang="tr-TR" sz="2400" dirty="0">
              <a:latin typeface="+mj-lt"/>
            </a:endParaRPr>
          </a:p>
          <a:p>
            <a:pPr algn="just"/>
            <a:r>
              <a:rPr lang="en-GB" sz="2400" dirty="0">
                <a:latin typeface="+mj-lt"/>
              </a:rPr>
              <a:t>Develop networking for success</a:t>
            </a:r>
            <a:endParaRPr lang="tr-TR" sz="2400" dirty="0">
              <a:latin typeface="+mj-lt"/>
            </a:endParaRPr>
          </a:p>
          <a:p>
            <a:pPr marL="0" indent="0" algn="just">
              <a:buNone/>
            </a:pPr>
            <a:r>
              <a:rPr lang="en-GB" sz="2400" dirty="0">
                <a:latin typeface="+mj-lt"/>
              </a:rPr>
              <a:t> </a:t>
            </a:r>
            <a:endParaRPr lang="tr-TR" sz="2400" dirty="0">
              <a:latin typeface="+mj-lt"/>
            </a:endParaRPr>
          </a:p>
          <a:p>
            <a:pPr algn="just"/>
            <a:r>
              <a:rPr lang="en-GB" sz="2400" dirty="0">
                <a:latin typeface="+mj-lt"/>
              </a:rPr>
              <a:t>Develop </a:t>
            </a:r>
            <a:r>
              <a:rPr lang="en-GB" sz="2300" dirty="0">
                <a:latin typeface="+mj-lt"/>
              </a:rPr>
              <a:t>and</a:t>
            </a:r>
            <a:r>
              <a:rPr lang="en-GB" sz="2400" dirty="0">
                <a:latin typeface="+mj-lt"/>
              </a:rPr>
              <a:t> improve utilization </a:t>
            </a:r>
            <a:r>
              <a:rPr lang="en-GB" sz="2300" dirty="0">
                <a:latin typeface="+mj-lt"/>
              </a:rPr>
              <a:t>of</a:t>
            </a:r>
            <a:r>
              <a:rPr lang="en-GB" sz="2400" dirty="0">
                <a:latin typeface="+mj-lt"/>
              </a:rPr>
              <a:t> resources </a:t>
            </a:r>
            <a:r>
              <a:rPr lang="en-GB" sz="2300" dirty="0">
                <a:latin typeface="+mj-lt"/>
              </a:rPr>
              <a:t>and</a:t>
            </a:r>
            <a:r>
              <a:rPr lang="en-GB" sz="2400" dirty="0">
                <a:latin typeface="+mj-lt"/>
              </a:rPr>
              <a:t> capabilities</a:t>
            </a:r>
          </a:p>
        </p:txBody>
      </p:sp>
      <p:pic>
        <p:nvPicPr>
          <p:cNvPr id="21" name="Resim 20">
            <a:extLst>
              <a:ext uri="{FF2B5EF4-FFF2-40B4-BE49-F238E27FC236}">
                <a16:creationId xmlns:a16="http://schemas.microsoft.com/office/drawing/2014/main" id="{A120F3EC-B1F4-4FC5-995C-C6C935930BC2}"/>
              </a:ext>
            </a:extLst>
          </p:cNvPr>
          <p:cNvPicPr>
            <a:picLocks noChangeAspect="1"/>
          </p:cNvPicPr>
          <p:nvPr/>
        </p:nvPicPr>
        <p:blipFill rotWithShape="1">
          <a:blip r:embed="rId4"/>
          <a:srcRect l="64368" t="10101" r="14962" b="8001"/>
          <a:stretch/>
        </p:blipFill>
        <p:spPr>
          <a:xfrm>
            <a:off x="889619" y="2494527"/>
            <a:ext cx="2722308" cy="3028163"/>
          </a:xfrm>
          <a:prstGeom prst="rect">
            <a:avLst/>
          </a:prstGeom>
          <a:ln>
            <a:solidFill>
              <a:srgbClr val="373737"/>
            </a:solidFill>
          </a:ln>
        </p:spPr>
      </p:pic>
      <p:pic>
        <p:nvPicPr>
          <p:cNvPr id="7" name="Resim 6">
            <a:extLst>
              <a:ext uri="{FF2B5EF4-FFF2-40B4-BE49-F238E27FC236}">
                <a16:creationId xmlns:a16="http://schemas.microsoft.com/office/drawing/2014/main" id="{25F6787B-149D-4448-B8A5-4801FA2D5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0010" y="95663"/>
            <a:ext cx="540000" cy="540000"/>
          </a:xfrm>
          <a:prstGeom prst="rect">
            <a:avLst/>
          </a:prstGeom>
        </p:spPr>
      </p:pic>
      <p:pic>
        <p:nvPicPr>
          <p:cNvPr id="9" name="Resim 8">
            <a:extLst>
              <a:ext uri="{FF2B5EF4-FFF2-40B4-BE49-F238E27FC236}">
                <a16:creationId xmlns:a16="http://schemas.microsoft.com/office/drawing/2014/main" id="{04C5FBC0-CAF2-4754-9B7E-2A5D814E80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7" y="78891"/>
            <a:ext cx="1108862" cy="540000"/>
          </a:xfrm>
          <a:prstGeom prst="rect">
            <a:avLst/>
          </a:prstGeom>
        </p:spPr>
      </p:pic>
      <p:sp>
        <p:nvSpPr>
          <p:cNvPr id="10" name="Metin kutusu 9">
            <a:extLst>
              <a:ext uri="{FF2B5EF4-FFF2-40B4-BE49-F238E27FC236}">
                <a16:creationId xmlns:a16="http://schemas.microsoft.com/office/drawing/2014/main" id="{B4C2F9D9-BF39-42C1-ABD5-AB58866A1900}"/>
              </a:ext>
            </a:extLst>
          </p:cNvPr>
          <p:cNvSpPr txBox="1"/>
          <p:nvPr/>
        </p:nvSpPr>
        <p:spPr>
          <a:xfrm>
            <a:off x="11487462" y="6323138"/>
            <a:ext cx="704538"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170084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ikdörtgen 36">
            <a:extLst>
              <a:ext uri="{FF2B5EF4-FFF2-40B4-BE49-F238E27FC236}">
                <a16:creationId xmlns:a16="http://schemas.microsoft.com/office/drawing/2014/main" id="{001EC33D-15E5-44BE-B4D5-0082AC37822E}"/>
              </a:ext>
            </a:extLst>
          </p:cNvPr>
          <p:cNvSpPr/>
          <p:nvPr/>
        </p:nvSpPr>
        <p:spPr>
          <a:xfrm>
            <a:off x="-1" y="1"/>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Düz Bağlayıcı 21">
            <a:extLst>
              <a:ext uri="{FF2B5EF4-FFF2-40B4-BE49-F238E27FC236}">
                <a16:creationId xmlns:a16="http://schemas.microsoft.com/office/drawing/2014/main" id="{0BA0519F-AD64-4EEC-B1DF-302D0B69D6B3}"/>
              </a:ext>
            </a:extLst>
          </p:cNvPr>
          <p:cNvCxnSpPr/>
          <p:nvPr/>
        </p:nvCxnSpPr>
        <p:spPr>
          <a:xfrm flipV="1">
            <a:off x="2635442" y="4809796"/>
            <a:ext cx="504000"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F963BFCA-762F-4FD2-8A86-496645BEF91D}"/>
              </a:ext>
            </a:extLst>
          </p:cNvPr>
          <p:cNvCxnSpPr>
            <a:cxnSpLocks/>
          </p:cNvCxnSpPr>
          <p:nvPr/>
        </p:nvCxnSpPr>
        <p:spPr>
          <a:xfrm>
            <a:off x="2654569" y="2202440"/>
            <a:ext cx="485823" cy="0"/>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Düz Bağlayıcı 24">
            <a:extLst>
              <a:ext uri="{FF2B5EF4-FFF2-40B4-BE49-F238E27FC236}">
                <a16:creationId xmlns:a16="http://schemas.microsoft.com/office/drawing/2014/main" id="{3C2A9D7B-9B35-43B8-AD94-9D10BC10406E}"/>
              </a:ext>
            </a:extLst>
          </p:cNvPr>
          <p:cNvCxnSpPr>
            <a:cxnSpLocks/>
          </p:cNvCxnSpPr>
          <p:nvPr/>
        </p:nvCxnSpPr>
        <p:spPr>
          <a:xfrm flipV="1">
            <a:off x="3139442" y="2852517"/>
            <a:ext cx="720000" cy="1"/>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Dikdörtgen 9">
            <a:extLst>
              <a:ext uri="{FF2B5EF4-FFF2-40B4-BE49-F238E27FC236}">
                <a16:creationId xmlns:a16="http://schemas.microsoft.com/office/drawing/2014/main" id="{7678940A-5CAA-41DB-AF6A-C8D1FD7C73E9}"/>
              </a:ext>
            </a:extLst>
          </p:cNvPr>
          <p:cNvSpPr/>
          <p:nvPr/>
        </p:nvSpPr>
        <p:spPr>
          <a:xfrm>
            <a:off x="672418" y="1784984"/>
            <a:ext cx="1990725" cy="882015"/>
          </a:xfrm>
          <a:prstGeom prst="rect">
            <a:avLst/>
          </a:prstGeom>
          <a:gradFill flip="none" rotWithShape="1">
            <a:gsLst>
              <a:gs pos="13000">
                <a:srgbClr val="87D0F5"/>
              </a:gs>
              <a:gs pos="53000">
                <a:srgbClr val="5CC0F2"/>
              </a:gs>
              <a:gs pos="100000">
                <a:srgbClr val="87D0F5"/>
              </a:gs>
            </a:gsLst>
            <a:lin ang="135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400" b="1" dirty="0">
                <a:effectLst/>
                <a:latin typeface="Times New Roman" panose="02020603050405020304" pitchFamily="18" charset="0"/>
                <a:ea typeface="Times New Roman" panose="02020603050405020304" pitchFamily="18" charset="0"/>
              </a:rPr>
              <a:t>Accreditation Council</a:t>
            </a:r>
            <a:endParaRPr lang="en-US" sz="1000" dirty="0">
              <a:effectLst/>
              <a:latin typeface="Courier New" panose="02070309020205020404" pitchFamily="49" charset="0"/>
              <a:ea typeface="Times New Roman" panose="02020603050405020304" pitchFamily="18" charset="0"/>
            </a:endParaRPr>
          </a:p>
          <a:p>
            <a:pPr algn="ctr">
              <a:spcAft>
                <a:spcPts val="0"/>
              </a:spcAft>
            </a:pPr>
            <a:r>
              <a:rPr lang="en-GB" sz="1400" b="1" dirty="0">
                <a:effectLst/>
                <a:latin typeface="Times New Roman" panose="02020603050405020304" pitchFamily="18" charset="0"/>
                <a:ea typeface="Times New Roman" panose="02020603050405020304" pitchFamily="18" charset="0"/>
              </a:rPr>
              <a:t>(SMIIC AC)</a:t>
            </a:r>
            <a:endParaRPr lang="en-US" sz="1000" dirty="0">
              <a:effectLst/>
              <a:latin typeface="Courier New" panose="02070309020205020404" pitchFamily="49" charset="0"/>
              <a:ea typeface="Times New Roman" panose="02020603050405020304" pitchFamily="18" charset="0"/>
            </a:endParaRPr>
          </a:p>
          <a:p>
            <a:pPr algn="ctr">
              <a:spcAft>
                <a:spcPts val="0"/>
              </a:spcAft>
            </a:pPr>
            <a:r>
              <a:rPr lang="en-GB" sz="1050" b="1" i="1" dirty="0">
                <a:effectLst/>
                <a:latin typeface="Times New Roman" panose="02020603050405020304" pitchFamily="18" charset="0"/>
                <a:ea typeface="Times New Roman" panose="02020603050405020304" pitchFamily="18" charset="0"/>
              </a:rPr>
              <a:t>(12 Elected Bodies, AC MAC)</a:t>
            </a:r>
            <a:endParaRPr lang="en-US" sz="1050" i="1" dirty="0">
              <a:effectLst/>
              <a:latin typeface="Courier New" panose="02070309020205020404" pitchFamily="49" charset="0"/>
              <a:ea typeface="Times New Roman" panose="02020603050405020304" pitchFamily="18" charset="0"/>
            </a:endParaRPr>
          </a:p>
        </p:txBody>
      </p:sp>
      <p:sp>
        <p:nvSpPr>
          <p:cNvPr id="11" name="Dikdörtgen 10">
            <a:extLst>
              <a:ext uri="{FF2B5EF4-FFF2-40B4-BE49-F238E27FC236}">
                <a16:creationId xmlns:a16="http://schemas.microsoft.com/office/drawing/2014/main" id="{740584F4-15A7-4011-A6FA-2350ADF4E898}"/>
              </a:ext>
            </a:extLst>
          </p:cNvPr>
          <p:cNvSpPr/>
          <p:nvPr/>
        </p:nvSpPr>
        <p:spPr>
          <a:xfrm>
            <a:off x="672418" y="3102609"/>
            <a:ext cx="1990725" cy="882015"/>
          </a:xfrm>
          <a:prstGeom prst="rect">
            <a:avLst/>
          </a:prstGeom>
          <a:gradFill flip="none" rotWithShape="1">
            <a:gsLst>
              <a:gs pos="13000">
                <a:srgbClr val="87D0F5"/>
              </a:gs>
              <a:gs pos="54238">
                <a:srgbClr val="5CC0F2"/>
              </a:gs>
              <a:gs pos="100000">
                <a:srgbClr val="87D0F5"/>
              </a:gs>
            </a:gsLst>
            <a:lin ang="135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b="1" dirty="0">
                <a:latin typeface="Times New Roman" panose="02020603050405020304" pitchFamily="18" charset="0"/>
                <a:ea typeface="Times New Roman" panose="02020603050405020304" pitchFamily="18" charset="0"/>
              </a:rPr>
              <a:t>Standardization Management Council</a:t>
            </a:r>
          </a:p>
          <a:p>
            <a:pPr algn="ctr">
              <a:spcAft>
                <a:spcPts val="0"/>
              </a:spcAft>
            </a:pPr>
            <a:r>
              <a:rPr lang="en-US" sz="1400" b="1" dirty="0">
                <a:latin typeface="Times New Roman" panose="02020603050405020304" pitchFamily="18" charset="0"/>
                <a:ea typeface="Times New Roman" panose="02020603050405020304" pitchFamily="18" charset="0"/>
              </a:rPr>
              <a:t>(SMIIC SMC)</a:t>
            </a:r>
          </a:p>
          <a:p>
            <a:pPr algn="ctr">
              <a:spcAft>
                <a:spcPts val="0"/>
              </a:spcAft>
            </a:pPr>
            <a:r>
              <a:rPr lang="en-US" sz="1100" b="1" i="1" dirty="0">
                <a:latin typeface="Times New Roman" panose="02020603050405020304" pitchFamily="18" charset="0"/>
                <a:ea typeface="Times New Roman" panose="02020603050405020304" pitchFamily="18" charset="0"/>
              </a:rPr>
              <a:t>(9 Elected Bodies)</a:t>
            </a:r>
          </a:p>
        </p:txBody>
      </p:sp>
      <p:sp>
        <p:nvSpPr>
          <p:cNvPr id="12" name="Dikdörtgen 11">
            <a:extLst>
              <a:ext uri="{FF2B5EF4-FFF2-40B4-BE49-F238E27FC236}">
                <a16:creationId xmlns:a16="http://schemas.microsoft.com/office/drawing/2014/main" id="{B651C1A0-54E0-4EB1-AC97-59E8AB2E0228}"/>
              </a:ext>
            </a:extLst>
          </p:cNvPr>
          <p:cNvSpPr/>
          <p:nvPr/>
        </p:nvSpPr>
        <p:spPr>
          <a:xfrm>
            <a:off x="672417" y="4420234"/>
            <a:ext cx="1990725" cy="882015"/>
          </a:xfrm>
          <a:prstGeom prst="rect">
            <a:avLst/>
          </a:prstGeom>
          <a:gradFill flip="none" rotWithShape="1">
            <a:gsLst>
              <a:gs pos="13000">
                <a:srgbClr val="87D0F5"/>
              </a:gs>
              <a:gs pos="56000">
                <a:srgbClr val="5CC0F2"/>
              </a:gs>
              <a:gs pos="100000">
                <a:srgbClr val="87D0F5"/>
              </a:gs>
            </a:gsLst>
            <a:lin ang="135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b="1" dirty="0">
                <a:latin typeface="Times New Roman" panose="02020603050405020304" pitchFamily="18" charset="0"/>
                <a:ea typeface="Times New Roman" panose="02020603050405020304" pitchFamily="18" charset="0"/>
              </a:rPr>
              <a:t>Metrology Council</a:t>
            </a:r>
          </a:p>
          <a:p>
            <a:pPr algn="ctr">
              <a:spcAft>
                <a:spcPts val="0"/>
              </a:spcAft>
            </a:pPr>
            <a:r>
              <a:rPr lang="en-US" sz="1400" b="1" dirty="0">
                <a:latin typeface="Times New Roman" panose="02020603050405020304" pitchFamily="18" charset="0"/>
                <a:ea typeface="Times New Roman" panose="02020603050405020304" pitchFamily="18" charset="0"/>
              </a:rPr>
              <a:t>(SMIIC MC)</a:t>
            </a:r>
          </a:p>
          <a:p>
            <a:pPr algn="ctr">
              <a:spcAft>
                <a:spcPts val="0"/>
              </a:spcAft>
            </a:pPr>
            <a:r>
              <a:rPr lang="en-US" sz="1100" b="1" i="1" dirty="0">
                <a:latin typeface="Times New Roman" panose="02020603050405020304" pitchFamily="18" charset="0"/>
                <a:ea typeface="Times New Roman" panose="02020603050405020304" pitchFamily="18" charset="0"/>
              </a:rPr>
              <a:t>(All SMIIC Members’ National Bodies)</a:t>
            </a:r>
          </a:p>
        </p:txBody>
      </p:sp>
      <p:sp>
        <p:nvSpPr>
          <p:cNvPr id="13" name="Dikdörtgen 12">
            <a:extLst>
              <a:ext uri="{FF2B5EF4-FFF2-40B4-BE49-F238E27FC236}">
                <a16:creationId xmlns:a16="http://schemas.microsoft.com/office/drawing/2014/main" id="{DD0103C8-014A-42A8-B420-F495D4E4494B}"/>
              </a:ext>
            </a:extLst>
          </p:cNvPr>
          <p:cNvSpPr/>
          <p:nvPr/>
        </p:nvSpPr>
        <p:spPr>
          <a:xfrm>
            <a:off x="3851819" y="2369820"/>
            <a:ext cx="1358900" cy="882015"/>
          </a:xfrm>
          <a:prstGeom prst="rect">
            <a:avLst/>
          </a:prstGeom>
          <a:gradFill flip="none" rotWithShape="1">
            <a:gsLst>
              <a:gs pos="13000">
                <a:srgbClr val="87D0F5"/>
              </a:gs>
              <a:gs pos="50845">
                <a:srgbClr val="5CC0F2"/>
              </a:gs>
              <a:gs pos="100000">
                <a:srgbClr val="87D0F5"/>
              </a:gs>
            </a:gsLst>
            <a:lin ang="135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dirty="0">
                <a:latin typeface="Times New Roman" panose="02020603050405020304" pitchFamily="18" charset="0"/>
                <a:ea typeface="Times New Roman" panose="02020603050405020304" pitchFamily="18" charset="0"/>
              </a:rPr>
              <a:t>General </a:t>
            </a:r>
            <a:endParaRPr lang="tr-TR" sz="1600" b="1" dirty="0">
              <a:latin typeface="Times New Roman" panose="02020603050405020304" pitchFamily="18" charset="0"/>
              <a:ea typeface="Times New Roman" panose="02020603050405020304" pitchFamily="18" charset="0"/>
            </a:endParaRPr>
          </a:p>
          <a:p>
            <a:pPr algn="ctr">
              <a:spcAft>
                <a:spcPts val="0"/>
              </a:spcAft>
            </a:pPr>
            <a:r>
              <a:rPr lang="en-GB" sz="1600" b="1" dirty="0">
                <a:latin typeface="Times New Roman" panose="02020603050405020304" pitchFamily="18" charset="0"/>
                <a:ea typeface="Times New Roman" panose="02020603050405020304" pitchFamily="18" charset="0"/>
              </a:rPr>
              <a:t>Secretariat </a:t>
            </a:r>
            <a:endParaRPr lang="en-US" sz="1050" dirty="0">
              <a:effectLst/>
              <a:latin typeface="Courier New" panose="02070309020205020404" pitchFamily="49" charset="0"/>
              <a:ea typeface="Times New Roman" panose="02020603050405020304" pitchFamily="18" charset="0"/>
            </a:endParaRPr>
          </a:p>
        </p:txBody>
      </p:sp>
      <p:sp>
        <p:nvSpPr>
          <p:cNvPr id="14" name="Dikdörtgen 13">
            <a:extLst>
              <a:ext uri="{FF2B5EF4-FFF2-40B4-BE49-F238E27FC236}">
                <a16:creationId xmlns:a16="http://schemas.microsoft.com/office/drawing/2014/main" id="{DAE797E6-811F-4881-A303-5F5C0EF2B648}"/>
              </a:ext>
            </a:extLst>
          </p:cNvPr>
          <p:cNvSpPr/>
          <p:nvPr/>
        </p:nvSpPr>
        <p:spPr>
          <a:xfrm>
            <a:off x="6069637" y="2002472"/>
            <a:ext cx="2085293" cy="1454150"/>
          </a:xfrm>
          <a:prstGeom prst="rect">
            <a:avLst/>
          </a:prstGeom>
          <a:gradFill flip="none" rotWithShape="1">
            <a:gsLst>
              <a:gs pos="13000">
                <a:srgbClr val="87D0F5"/>
              </a:gs>
              <a:gs pos="59000">
                <a:srgbClr val="5CC0F2"/>
              </a:gs>
              <a:gs pos="100000">
                <a:srgbClr val="5CC0F2"/>
              </a:gs>
            </a:gsLst>
            <a:lin ang="135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600" b="1" dirty="0">
                <a:latin typeface="Times New Roman" panose="02020603050405020304" pitchFamily="18" charset="0"/>
                <a:ea typeface="Times New Roman" panose="02020603050405020304" pitchFamily="18" charset="0"/>
              </a:rPr>
              <a:t>Board of Directors</a:t>
            </a:r>
          </a:p>
          <a:p>
            <a:pPr algn="ctr">
              <a:spcAft>
                <a:spcPts val="0"/>
              </a:spcAft>
            </a:pPr>
            <a:r>
              <a:rPr lang="en-US" sz="1600" b="1" i="1" dirty="0">
                <a:latin typeface="Times New Roman" panose="02020603050405020304" pitchFamily="18" charset="0"/>
                <a:ea typeface="Times New Roman" panose="02020603050405020304" pitchFamily="18" charset="0"/>
              </a:rPr>
              <a:t>(13 Elected Member States)</a:t>
            </a:r>
          </a:p>
        </p:txBody>
      </p:sp>
      <p:sp>
        <p:nvSpPr>
          <p:cNvPr id="15" name="Dikdörtgen 14">
            <a:extLst>
              <a:ext uri="{FF2B5EF4-FFF2-40B4-BE49-F238E27FC236}">
                <a16:creationId xmlns:a16="http://schemas.microsoft.com/office/drawing/2014/main" id="{B2D47074-F398-4C34-9F23-1E6D3631EF85}"/>
              </a:ext>
            </a:extLst>
          </p:cNvPr>
          <p:cNvSpPr/>
          <p:nvPr/>
        </p:nvSpPr>
        <p:spPr>
          <a:xfrm>
            <a:off x="9085848" y="1907954"/>
            <a:ext cx="2726644" cy="1889126"/>
          </a:xfrm>
          <a:prstGeom prst="rect">
            <a:avLst/>
          </a:prstGeom>
          <a:gradFill flip="none" rotWithShape="1">
            <a:gsLst>
              <a:gs pos="57370">
                <a:srgbClr val="5CC0F2"/>
              </a:gs>
              <a:gs pos="13000">
                <a:srgbClr val="87D0F5"/>
              </a:gs>
              <a:gs pos="100000">
                <a:srgbClr val="87D0F5"/>
              </a:gs>
            </a:gsLst>
            <a:lin ang="135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600" b="1" dirty="0">
                <a:latin typeface="Times New Roman" panose="02020603050405020304" pitchFamily="18" charset="0"/>
                <a:ea typeface="Times New Roman" panose="02020603050405020304" pitchFamily="18" charset="0"/>
              </a:rPr>
              <a:t>General Assembly</a:t>
            </a:r>
          </a:p>
          <a:p>
            <a:pPr algn="ctr">
              <a:spcAft>
                <a:spcPts val="0"/>
              </a:spcAft>
            </a:pPr>
            <a:r>
              <a:rPr lang="en-US" sz="1600" b="1" i="1" dirty="0">
                <a:latin typeface="Times New Roman" panose="02020603050405020304" pitchFamily="18" charset="0"/>
                <a:ea typeface="Times New Roman" panose="02020603050405020304" pitchFamily="18" charset="0"/>
              </a:rPr>
              <a:t>(All Member States)</a:t>
            </a:r>
          </a:p>
        </p:txBody>
      </p:sp>
      <p:sp>
        <p:nvSpPr>
          <p:cNvPr id="16" name="Dikdörtgen 15">
            <a:extLst>
              <a:ext uri="{FF2B5EF4-FFF2-40B4-BE49-F238E27FC236}">
                <a16:creationId xmlns:a16="http://schemas.microsoft.com/office/drawing/2014/main" id="{4C0FC1B5-7C94-47CF-BD31-95F9525308C7}"/>
              </a:ext>
            </a:extLst>
          </p:cNvPr>
          <p:cNvSpPr/>
          <p:nvPr/>
        </p:nvSpPr>
        <p:spPr>
          <a:xfrm>
            <a:off x="6515819" y="4861241"/>
            <a:ext cx="1812162" cy="558892"/>
          </a:xfrm>
          <a:prstGeom prst="rect">
            <a:avLst/>
          </a:prstGeom>
          <a:gradFill flip="none" rotWithShape="1">
            <a:gsLst>
              <a:gs pos="49714">
                <a:srgbClr val="5CC0F2"/>
              </a:gs>
              <a:gs pos="13000">
                <a:srgbClr val="87D0F5"/>
              </a:gs>
              <a:gs pos="100000">
                <a:srgbClr val="87D0F5"/>
              </a:gs>
            </a:gsLst>
            <a:lin ang="135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dirty="0">
                <a:latin typeface="Times New Roman" panose="02020603050405020304" pitchFamily="18" charset="0"/>
                <a:ea typeface="Times New Roman" panose="02020603050405020304" pitchFamily="18" charset="0"/>
              </a:rPr>
              <a:t>Standing Advisory Committee</a:t>
            </a:r>
            <a:endParaRPr lang="en-US" sz="1050" dirty="0">
              <a:effectLst/>
              <a:latin typeface="Courier New" panose="02070309020205020404" pitchFamily="49" charset="0"/>
              <a:ea typeface="Times New Roman" panose="02020603050405020304" pitchFamily="18" charset="0"/>
            </a:endParaRPr>
          </a:p>
        </p:txBody>
      </p:sp>
      <p:sp>
        <p:nvSpPr>
          <p:cNvPr id="17" name="Metin Kutusu 2">
            <a:extLst>
              <a:ext uri="{FF2B5EF4-FFF2-40B4-BE49-F238E27FC236}">
                <a16:creationId xmlns:a16="http://schemas.microsoft.com/office/drawing/2014/main" id="{4F427992-BF8D-4FB3-9A45-96C74419ADE9}"/>
              </a:ext>
            </a:extLst>
          </p:cNvPr>
          <p:cNvSpPr txBox="1">
            <a:spLocks noChangeArrowheads="1"/>
          </p:cNvSpPr>
          <p:nvPr/>
        </p:nvSpPr>
        <p:spPr bwMode="auto">
          <a:xfrm>
            <a:off x="9409113" y="5651499"/>
            <a:ext cx="1514475"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spcAft>
                <a:spcPts val="0"/>
              </a:spcAft>
            </a:pPr>
            <a:r>
              <a:rPr lang="en-US" sz="1200">
                <a:effectLst/>
                <a:latin typeface="Times New Roman" panose="02020603050405020304" pitchFamily="18" charset="0"/>
                <a:ea typeface="Times New Roman" panose="02020603050405020304" pitchFamily="18" charset="0"/>
              </a:rPr>
              <a:t>Reports/Responsible</a:t>
            </a:r>
            <a:endParaRPr lang="en-US" sz="1000">
              <a:effectLst/>
              <a:latin typeface="Courier New" panose="02070309020205020404" pitchFamily="49" charset="0"/>
              <a:ea typeface="Times New Roman" panose="02020603050405020304" pitchFamily="18" charset="0"/>
            </a:endParaRPr>
          </a:p>
        </p:txBody>
      </p:sp>
      <p:sp>
        <p:nvSpPr>
          <p:cNvPr id="18" name="Metin Kutusu 2">
            <a:extLst>
              <a:ext uri="{FF2B5EF4-FFF2-40B4-BE49-F238E27FC236}">
                <a16:creationId xmlns:a16="http://schemas.microsoft.com/office/drawing/2014/main" id="{9D020B98-50FC-4F9E-9042-EE8E6756C46A}"/>
              </a:ext>
            </a:extLst>
          </p:cNvPr>
          <p:cNvSpPr txBox="1">
            <a:spLocks noChangeArrowheads="1"/>
          </p:cNvSpPr>
          <p:nvPr/>
        </p:nvSpPr>
        <p:spPr bwMode="auto">
          <a:xfrm>
            <a:off x="9418638" y="6021705"/>
            <a:ext cx="1504950"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spcAft>
                <a:spcPts val="0"/>
              </a:spcAft>
            </a:pPr>
            <a:r>
              <a:rPr lang="en-US" sz="1200">
                <a:effectLst/>
                <a:latin typeface="Times New Roman" panose="02020603050405020304" pitchFamily="18" charset="0"/>
                <a:ea typeface="Times New Roman" panose="02020603050405020304" pitchFamily="18" charset="0"/>
              </a:rPr>
              <a:t>Advising</a:t>
            </a:r>
            <a:endParaRPr lang="en-US" sz="1000">
              <a:effectLst/>
              <a:latin typeface="Courier New" panose="02070309020205020404" pitchFamily="49" charset="0"/>
              <a:ea typeface="Times New Roman" panose="02020603050405020304" pitchFamily="18" charset="0"/>
            </a:endParaRPr>
          </a:p>
        </p:txBody>
      </p:sp>
      <p:cxnSp>
        <p:nvCxnSpPr>
          <p:cNvPr id="21" name="Düz Bağlayıcı 20">
            <a:extLst>
              <a:ext uri="{FF2B5EF4-FFF2-40B4-BE49-F238E27FC236}">
                <a16:creationId xmlns:a16="http://schemas.microsoft.com/office/drawing/2014/main" id="{7704C49B-8E57-4E46-8590-2B73EBD6EB60}"/>
              </a:ext>
            </a:extLst>
          </p:cNvPr>
          <p:cNvCxnSpPr/>
          <p:nvPr/>
        </p:nvCxnSpPr>
        <p:spPr>
          <a:xfrm flipV="1">
            <a:off x="2663143" y="3513136"/>
            <a:ext cx="468677" cy="1"/>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168BA3FB-B744-4E27-8A44-DB143815F82D}"/>
              </a:ext>
            </a:extLst>
          </p:cNvPr>
          <p:cNvCxnSpPr>
            <a:cxnSpLocks/>
          </p:cNvCxnSpPr>
          <p:nvPr/>
        </p:nvCxnSpPr>
        <p:spPr>
          <a:xfrm>
            <a:off x="3139442" y="2195140"/>
            <a:ext cx="0" cy="2621964"/>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Düz Bağlayıcı 25">
            <a:extLst>
              <a:ext uri="{FF2B5EF4-FFF2-40B4-BE49-F238E27FC236}">
                <a16:creationId xmlns:a16="http://schemas.microsoft.com/office/drawing/2014/main" id="{8BF3E4BF-18D9-4441-BF3A-43F53D871A83}"/>
              </a:ext>
            </a:extLst>
          </p:cNvPr>
          <p:cNvCxnSpPr>
            <a:cxnSpLocks/>
          </p:cNvCxnSpPr>
          <p:nvPr/>
        </p:nvCxnSpPr>
        <p:spPr>
          <a:xfrm flipV="1">
            <a:off x="5205637" y="2852517"/>
            <a:ext cx="864000" cy="1"/>
          </a:xfrm>
          <a:prstGeom prst="line">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Düz Bağlayıcı 26">
            <a:extLst>
              <a:ext uri="{FF2B5EF4-FFF2-40B4-BE49-F238E27FC236}">
                <a16:creationId xmlns:a16="http://schemas.microsoft.com/office/drawing/2014/main" id="{897C75A7-0EC9-49C1-BD50-F267411987C5}"/>
              </a:ext>
            </a:extLst>
          </p:cNvPr>
          <p:cNvCxnSpPr>
            <a:cxnSpLocks/>
          </p:cNvCxnSpPr>
          <p:nvPr/>
        </p:nvCxnSpPr>
        <p:spPr>
          <a:xfrm flipV="1">
            <a:off x="8149848" y="2852517"/>
            <a:ext cx="936000" cy="1"/>
          </a:xfrm>
          <a:prstGeom prst="line">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Düz Bağlayıcı 28">
            <a:extLst>
              <a:ext uri="{FF2B5EF4-FFF2-40B4-BE49-F238E27FC236}">
                <a16:creationId xmlns:a16="http://schemas.microsoft.com/office/drawing/2014/main" id="{8E83AD56-F443-428B-80D2-DDADAE42872D}"/>
              </a:ext>
            </a:extLst>
          </p:cNvPr>
          <p:cNvCxnSpPr>
            <a:cxnSpLocks/>
          </p:cNvCxnSpPr>
          <p:nvPr/>
        </p:nvCxnSpPr>
        <p:spPr>
          <a:xfrm flipV="1">
            <a:off x="3144117" y="4392622"/>
            <a:ext cx="3384000" cy="1"/>
          </a:xfrm>
          <a:prstGeom prst="line">
            <a:avLst/>
          </a:prstGeom>
          <a:ln w="127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Düz Bağlayıcı 29">
            <a:extLst>
              <a:ext uri="{FF2B5EF4-FFF2-40B4-BE49-F238E27FC236}">
                <a16:creationId xmlns:a16="http://schemas.microsoft.com/office/drawing/2014/main" id="{D7697FA5-D20D-4B96-BB68-AE1C8D65B618}"/>
              </a:ext>
            </a:extLst>
          </p:cNvPr>
          <p:cNvCxnSpPr>
            <a:cxnSpLocks/>
          </p:cNvCxnSpPr>
          <p:nvPr/>
        </p:nvCxnSpPr>
        <p:spPr>
          <a:xfrm flipV="1">
            <a:off x="6515819" y="3456622"/>
            <a:ext cx="0" cy="936000"/>
          </a:xfrm>
          <a:prstGeom prst="line">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Düz Bağlayıcı 31">
            <a:extLst>
              <a:ext uri="{FF2B5EF4-FFF2-40B4-BE49-F238E27FC236}">
                <a16:creationId xmlns:a16="http://schemas.microsoft.com/office/drawing/2014/main" id="{19236DBC-81F8-4AFE-8F55-2539C637A3BD}"/>
              </a:ext>
            </a:extLst>
          </p:cNvPr>
          <p:cNvCxnSpPr>
            <a:cxnSpLocks/>
          </p:cNvCxnSpPr>
          <p:nvPr/>
        </p:nvCxnSpPr>
        <p:spPr>
          <a:xfrm flipV="1">
            <a:off x="7385849" y="3457241"/>
            <a:ext cx="0" cy="1404000"/>
          </a:xfrm>
          <a:prstGeom prst="line">
            <a:avLst/>
          </a:prstGeom>
          <a:ln w="12700">
            <a:solidFill>
              <a:srgbClr val="2879BC"/>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Düz Bağlayıcı 32">
            <a:extLst>
              <a:ext uri="{FF2B5EF4-FFF2-40B4-BE49-F238E27FC236}">
                <a16:creationId xmlns:a16="http://schemas.microsoft.com/office/drawing/2014/main" id="{4D521A87-C3E9-49DE-B508-2D868773519E}"/>
              </a:ext>
            </a:extLst>
          </p:cNvPr>
          <p:cNvCxnSpPr>
            <a:cxnSpLocks/>
          </p:cNvCxnSpPr>
          <p:nvPr/>
        </p:nvCxnSpPr>
        <p:spPr>
          <a:xfrm>
            <a:off x="8977113" y="6161648"/>
            <a:ext cx="432000" cy="0"/>
          </a:xfrm>
          <a:prstGeom prst="line">
            <a:avLst/>
          </a:prstGeom>
          <a:ln w="12700">
            <a:solidFill>
              <a:srgbClr val="2879BC"/>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Düz Bağlayıcı 34">
            <a:extLst>
              <a:ext uri="{FF2B5EF4-FFF2-40B4-BE49-F238E27FC236}">
                <a16:creationId xmlns:a16="http://schemas.microsoft.com/office/drawing/2014/main" id="{D2F7FBE5-F5DB-48DA-BF8F-4747A7C10D5D}"/>
              </a:ext>
            </a:extLst>
          </p:cNvPr>
          <p:cNvCxnSpPr>
            <a:cxnSpLocks/>
          </p:cNvCxnSpPr>
          <p:nvPr/>
        </p:nvCxnSpPr>
        <p:spPr>
          <a:xfrm flipV="1">
            <a:off x="8977113" y="5789294"/>
            <a:ext cx="432000" cy="1"/>
          </a:xfrm>
          <a:prstGeom prst="line">
            <a:avLst/>
          </a:prstGeom>
          <a:ln w="1270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EC0B29F8-E2C1-4288-8962-54CE6149634D}"/>
              </a:ext>
            </a:extLst>
          </p:cNvPr>
          <p:cNvSpPr txBox="1"/>
          <p:nvPr/>
        </p:nvSpPr>
        <p:spPr>
          <a:xfrm>
            <a:off x="11487462" y="6323138"/>
            <a:ext cx="704538" cy="369332"/>
          </a:xfrm>
          <a:prstGeom prst="rect">
            <a:avLst/>
          </a:prstGeom>
          <a:noFill/>
        </p:spPr>
        <p:txBody>
          <a:bodyPr wrap="square" rtlCol="0">
            <a:spAutoFit/>
          </a:bodyPr>
          <a:lstStyle/>
          <a:p>
            <a:r>
              <a:rPr lang="en-US" dirty="0"/>
              <a:t>12</a:t>
            </a:r>
          </a:p>
        </p:txBody>
      </p:sp>
      <p:sp>
        <p:nvSpPr>
          <p:cNvPr id="5" name="Dikdörtgen 4">
            <a:extLst>
              <a:ext uri="{FF2B5EF4-FFF2-40B4-BE49-F238E27FC236}">
                <a16:creationId xmlns:a16="http://schemas.microsoft.com/office/drawing/2014/main" id="{33A8D85D-A623-4985-BEF6-103531D0EF3B}"/>
              </a:ext>
            </a:extLst>
          </p:cNvPr>
          <p:cNvSpPr/>
          <p:nvPr/>
        </p:nvSpPr>
        <p:spPr>
          <a:xfrm>
            <a:off x="2993684" y="151800"/>
            <a:ext cx="6204631" cy="584775"/>
          </a:xfrm>
          <a:prstGeom prst="rect">
            <a:avLst/>
          </a:prstGeom>
        </p:spPr>
        <p:txBody>
          <a:bodyPr wrap="square">
            <a:spAutoFit/>
          </a:bodyPr>
          <a:lstStyle/>
          <a:p>
            <a:r>
              <a:rPr lang="en-GB" sz="3200" b="1" u="sng" dirty="0">
                <a:solidFill>
                  <a:schemeClr val="bg1"/>
                </a:solidFill>
              </a:rPr>
              <a:t>ORGANIZATIONAL CHART OF SMIIC</a:t>
            </a:r>
            <a:endParaRPr lang="en-US" sz="3200" dirty="0">
              <a:solidFill>
                <a:schemeClr val="bg1"/>
              </a:solidFill>
            </a:endParaRPr>
          </a:p>
        </p:txBody>
      </p:sp>
      <p:pic>
        <p:nvPicPr>
          <p:cNvPr id="34" name="Resim 33">
            <a:extLst>
              <a:ext uri="{FF2B5EF4-FFF2-40B4-BE49-F238E27FC236}">
                <a16:creationId xmlns:a16="http://schemas.microsoft.com/office/drawing/2014/main" id="{C48B90BC-AF5E-4954-8801-4B699700D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86" y="185636"/>
            <a:ext cx="1108862" cy="540000"/>
          </a:xfrm>
          <a:prstGeom prst="rect">
            <a:avLst/>
          </a:prstGeom>
        </p:spPr>
      </p:pic>
      <p:pic>
        <p:nvPicPr>
          <p:cNvPr id="36" name="Resim 35">
            <a:extLst>
              <a:ext uri="{FF2B5EF4-FFF2-40B4-BE49-F238E27FC236}">
                <a16:creationId xmlns:a16="http://schemas.microsoft.com/office/drawing/2014/main" id="{BFC6EFE8-FED0-4AD4-8E32-ABDBC7ECC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2492" y="154840"/>
            <a:ext cx="540000" cy="540000"/>
          </a:xfrm>
          <a:prstGeom prst="rect">
            <a:avLst/>
          </a:prstGeom>
        </p:spPr>
      </p:pic>
    </p:spTree>
    <p:extLst>
      <p:ext uri="{BB962C8B-B14F-4D97-AF65-F5344CB8AC3E}">
        <p14:creationId xmlns:p14="http://schemas.microsoft.com/office/powerpoint/2010/main" val="3674353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33">
            <a:extLst>
              <a:ext uri="{FF2B5EF4-FFF2-40B4-BE49-F238E27FC236}">
                <a16:creationId xmlns:a16="http://schemas.microsoft.com/office/drawing/2014/main" id="{706B088E-0378-45AD-953C-F3B95884232D}"/>
              </a:ext>
            </a:extLst>
          </p:cNvPr>
          <p:cNvSpPr/>
          <p:nvPr/>
        </p:nvSpPr>
        <p:spPr>
          <a:xfrm>
            <a:off x="-1" y="1"/>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kdörtgen 3">
            <a:extLst>
              <a:ext uri="{FF2B5EF4-FFF2-40B4-BE49-F238E27FC236}">
                <a16:creationId xmlns:a16="http://schemas.microsoft.com/office/drawing/2014/main" id="{504A3613-0484-4922-9346-A41ECE43C778}"/>
              </a:ext>
            </a:extLst>
          </p:cNvPr>
          <p:cNvSpPr/>
          <p:nvPr/>
        </p:nvSpPr>
        <p:spPr>
          <a:xfrm>
            <a:off x="3484547" y="163834"/>
            <a:ext cx="5222905" cy="461665"/>
          </a:xfrm>
          <a:prstGeom prst="rect">
            <a:avLst/>
          </a:prstGeom>
        </p:spPr>
        <p:txBody>
          <a:bodyPr wrap="none">
            <a:spAutoFit/>
          </a:bodyPr>
          <a:lstStyle/>
          <a:p>
            <a:r>
              <a:rPr lang="tr-TR" sz="2400" b="1" dirty="0">
                <a:solidFill>
                  <a:schemeClr val="bg1"/>
                </a:solidFill>
                <a:effectLst>
                  <a:outerShdw blurRad="38100" dist="38100" dir="2700000" algn="tl">
                    <a:srgbClr val="000000">
                      <a:alpha val="43137"/>
                    </a:srgbClr>
                  </a:outerShdw>
                </a:effectLst>
              </a:rPr>
              <a:t>STANDARDIZATION ACTIVITIES IN SMIIC</a:t>
            </a:r>
            <a:endParaRPr lang="en-US" sz="2400" dirty="0">
              <a:solidFill>
                <a:schemeClr val="bg1"/>
              </a:solidFill>
            </a:endParaRPr>
          </a:p>
        </p:txBody>
      </p:sp>
      <p:sp>
        <p:nvSpPr>
          <p:cNvPr id="5" name="Başlık 1">
            <a:extLst>
              <a:ext uri="{FF2B5EF4-FFF2-40B4-BE49-F238E27FC236}">
                <a16:creationId xmlns:a16="http://schemas.microsoft.com/office/drawing/2014/main" id="{EEFB2D80-9A63-4D87-96C1-0D9138AD22AA}"/>
              </a:ext>
            </a:extLst>
          </p:cNvPr>
          <p:cNvSpPr>
            <a:spLocks noGrp="1"/>
          </p:cNvSpPr>
          <p:nvPr>
            <p:ph type="title"/>
          </p:nvPr>
        </p:nvSpPr>
        <p:spPr>
          <a:xfrm>
            <a:off x="-2715489" y="1250008"/>
            <a:ext cx="10515600" cy="1325563"/>
          </a:xfrm>
        </p:spPr>
        <p:txBody>
          <a:bodyPr>
            <a:normAutofit/>
          </a:bodyPr>
          <a:lstStyle/>
          <a:p>
            <a:pPr algn="ctr"/>
            <a:r>
              <a:rPr lang="tr-TR" sz="3200" b="1" u="sng" dirty="0">
                <a:solidFill>
                  <a:schemeClr val="tx2"/>
                </a:solidFill>
              </a:rPr>
              <a:t>WHAT IS A STANDARD?</a:t>
            </a:r>
            <a:endParaRPr lang="en-US" sz="3200" b="1" u="sng" dirty="0">
              <a:solidFill>
                <a:schemeClr val="tx2"/>
              </a:solidFill>
            </a:endParaRPr>
          </a:p>
        </p:txBody>
      </p:sp>
      <p:sp>
        <p:nvSpPr>
          <p:cNvPr id="6" name="İçerik Yer Tutucusu 2">
            <a:extLst>
              <a:ext uri="{FF2B5EF4-FFF2-40B4-BE49-F238E27FC236}">
                <a16:creationId xmlns:a16="http://schemas.microsoft.com/office/drawing/2014/main" id="{9BD21059-C063-4FC7-B97D-D6982E15C92A}"/>
              </a:ext>
            </a:extLst>
          </p:cNvPr>
          <p:cNvSpPr>
            <a:spLocks noGrp="1"/>
          </p:cNvSpPr>
          <p:nvPr>
            <p:ph idx="1"/>
          </p:nvPr>
        </p:nvSpPr>
        <p:spPr>
          <a:xfrm>
            <a:off x="307571" y="2113906"/>
            <a:ext cx="7745021" cy="4351338"/>
          </a:xfrm>
        </p:spPr>
        <p:txBody>
          <a:bodyPr>
            <a:noAutofit/>
          </a:bodyPr>
          <a:lstStyle/>
          <a:p>
            <a:pPr marL="109728" indent="0">
              <a:buNone/>
            </a:pPr>
            <a:endParaRPr lang="tr-TR" sz="3200" dirty="0">
              <a:latin typeface="+mj-lt"/>
            </a:endParaRPr>
          </a:p>
          <a:p>
            <a:r>
              <a:rPr lang="en-US" b="1" u="sng" dirty="0">
                <a:solidFill>
                  <a:srgbClr val="FF0000"/>
                </a:solidFill>
                <a:latin typeface="+mj-lt"/>
              </a:rPr>
              <a:t>A DOCUMENT </a:t>
            </a:r>
            <a:r>
              <a:rPr lang="en-US" dirty="0">
                <a:latin typeface="+mj-lt"/>
              </a:rPr>
              <a:t>established by </a:t>
            </a:r>
            <a:r>
              <a:rPr lang="en-US" b="1" u="sng" dirty="0">
                <a:solidFill>
                  <a:srgbClr val="FF0000"/>
                </a:solidFill>
                <a:latin typeface="+mj-lt"/>
              </a:rPr>
              <a:t>CONSENSUS</a:t>
            </a:r>
            <a:r>
              <a:rPr lang="en-US" dirty="0">
                <a:solidFill>
                  <a:srgbClr val="FF0000"/>
                </a:solidFill>
                <a:latin typeface="+mj-lt"/>
              </a:rPr>
              <a:t>, </a:t>
            </a:r>
          </a:p>
          <a:p>
            <a:pPr lvl="0"/>
            <a:r>
              <a:rPr lang="tr-TR" dirty="0">
                <a:latin typeface="+mj-lt"/>
              </a:rPr>
              <a:t> </a:t>
            </a:r>
            <a:r>
              <a:rPr lang="en-US" dirty="0">
                <a:latin typeface="+mj-lt"/>
              </a:rPr>
              <a:t>Approved by a </a:t>
            </a:r>
            <a:r>
              <a:rPr lang="en-US" b="1" u="sng" dirty="0">
                <a:solidFill>
                  <a:srgbClr val="FF0000"/>
                </a:solidFill>
                <a:latin typeface="+mj-lt"/>
              </a:rPr>
              <a:t>RECOGNIZED BODY</a:t>
            </a:r>
            <a:r>
              <a:rPr lang="en-US" dirty="0">
                <a:solidFill>
                  <a:srgbClr val="A7824D"/>
                </a:solidFill>
                <a:latin typeface="+mj-lt"/>
              </a:rPr>
              <a:t>,</a:t>
            </a:r>
            <a:r>
              <a:rPr lang="en-US" dirty="0">
                <a:latin typeface="+mj-lt"/>
              </a:rPr>
              <a:t> </a:t>
            </a:r>
          </a:p>
          <a:p>
            <a:pPr lvl="0"/>
            <a:r>
              <a:rPr lang="tr-TR" dirty="0">
                <a:latin typeface="+mj-lt"/>
              </a:rPr>
              <a:t> </a:t>
            </a:r>
            <a:r>
              <a:rPr lang="en-US" dirty="0">
                <a:latin typeface="+mj-lt"/>
              </a:rPr>
              <a:t>Contributed by its </a:t>
            </a:r>
            <a:r>
              <a:rPr lang="en-US" b="1" u="sng" dirty="0">
                <a:solidFill>
                  <a:srgbClr val="FF0000"/>
                </a:solidFill>
                <a:latin typeface="+mj-lt"/>
              </a:rPr>
              <a:t>STAKEHOLDERS</a:t>
            </a:r>
            <a:r>
              <a:rPr lang="en-US" dirty="0">
                <a:solidFill>
                  <a:srgbClr val="FF0000"/>
                </a:solidFill>
                <a:latin typeface="+mj-lt"/>
              </a:rPr>
              <a:t>,</a:t>
            </a:r>
          </a:p>
          <a:p>
            <a:pPr lvl="0"/>
            <a:r>
              <a:rPr lang="tr-TR" dirty="0">
                <a:latin typeface="+mj-lt"/>
              </a:rPr>
              <a:t> </a:t>
            </a:r>
            <a:r>
              <a:rPr lang="en-US" dirty="0">
                <a:latin typeface="+mj-lt"/>
              </a:rPr>
              <a:t>For </a:t>
            </a:r>
            <a:r>
              <a:rPr lang="en-US" b="1" u="sng" dirty="0">
                <a:solidFill>
                  <a:srgbClr val="FF0000"/>
                </a:solidFill>
                <a:latin typeface="+mj-lt"/>
              </a:rPr>
              <a:t>COMMON</a:t>
            </a:r>
            <a:r>
              <a:rPr lang="en-US" b="1" dirty="0">
                <a:latin typeface="+mj-lt"/>
              </a:rPr>
              <a:t> </a:t>
            </a:r>
            <a:r>
              <a:rPr lang="en-US" dirty="0">
                <a:latin typeface="+mj-lt"/>
              </a:rPr>
              <a:t>and </a:t>
            </a:r>
            <a:r>
              <a:rPr lang="en-US" b="1" u="sng" dirty="0">
                <a:solidFill>
                  <a:srgbClr val="FF0000"/>
                </a:solidFill>
                <a:latin typeface="+mj-lt"/>
              </a:rPr>
              <a:t>REPEATED USE</a:t>
            </a:r>
            <a:r>
              <a:rPr lang="en-US" dirty="0">
                <a:solidFill>
                  <a:srgbClr val="A7824D"/>
                </a:solidFill>
                <a:latin typeface="+mj-lt"/>
              </a:rPr>
              <a:t>,</a:t>
            </a:r>
          </a:p>
          <a:p>
            <a:pPr lvl="0"/>
            <a:r>
              <a:rPr lang="tr-TR" dirty="0">
                <a:latin typeface="+mj-lt"/>
              </a:rPr>
              <a:t> </a:t>
            </a:r>
            <a:r>
              <a:rPr lang="en-US" b="1" u="sng" dirty="0">
                <a:solidFill>
                  <a:srgbClr val="FF0000"/>
                </a:solidFill>
                <a:latin typeface="+mj-lt"/>
              </a:rPr>
              <a:t>VOLUNTARY</a:t>
            </a:r>
            <a:r>
              <a:rPr lang="en-US" dirty="0">
                <a:solidFill>
                  <a:srgbClr val="FF0000"/>
                </a:solidFill>
                <a:latin typeface="+mj-lt"/>
              </a:rPr>
              <a:t>.</a:t>
            </a:r>
            <a:endParaRPr lang="tr-TR" dirty="0">
              <a:solidFill>
                <a:srgbClr val="FF0000"/>
              </a:solidFill>
              <a:latin typeface="+mj-lt"/>
            </a:endParaRPr>
          </a:p>
        </p:txBody>
      </p:sp>
      <p:sp>
        <p:nvSpPr>
          <p:cNvPr id="7" name="Dikdörtgen 6">
            <a:extLst>
              <a:ext uri="{FF2B5EF4-FFF2-40B4-BE49-F238E27FC236}">
                <a16:creationId xmlns:a16="http://schemas.microsoft.com/office/drawing/2014/main" id="{E42F258B-549D-44ED-92AD-C74E2A5A0B96}"/>
              </a:ext>
            </a:extLst>
          </p:cNvPr>
          <p:cNvSpPr/>
          <p:nvPr/>
        </p:nvSpPr>
        <p:spPr>
          <a:xfrm>
            <a:off x="6004799" y="5380150"/>
            <a:ext cx="6096000" cy="923330"/>
          </a:xfrm>
          <a:prstGeom prst="rect">
            <a:avLst/>
          </a:prstGeom>
        </p:spPr>
        <p:txBody>
          <a:bodyPr>
            <a:spAutoFit/>
          </a:bodyPr>
          <a:lstStyle/>
          <a:p>
            <a:pPr lvl="0"/>
            <a:endParaRPr lang="tr-TR" sz="1400" b="1" dirty="0">
              <a:solidFill>
                <a:schemeClr val="tx2"/>
              </a:solidFill>
            </a:endParaRPr>
          </a:p>
          <a:p>
            <a:pPr lvl="0" algn="ctr"/>
            <a:r>
              <a:rPr lang="tr-TR" sz="2000" b="1" dirty="0">
                <a:solidFill>
                  <a:schemeClr val="tx2"/>
                </a:solidFill>
              </a:rPr>
              <a:t>A DOCUMENT WHICH DEFINES THE MUSTS OF A </a:t>
            </a:r>
          </a:p>
          <a:p>
            <a:pPr lvl="0" algn="ctr"/>
            <a:r>
              <a:rPr lang="tr-TR" sz="2000" b="1" u="sng" dirty="0">
                <a:solidFill>
                  <a:srgbClr val="A7824D"/>
                </a:solidFill>
              </a:rPr>
              <a:t>PRODUCT OR SERVICE OR PROCESS</a:t>
            </a:r>
            <a:endParaRPr lang="en-US" sz="2000" b="1" u="sng" dirty="0">
              <a:solidFill>
                <a:srgbClr val="A7824D"/>
              </a:solidFill>
            </a:endParaRPr>
          </a:p>
        </p:txBody>
      </p:sp>
      <p:grpSp>
        <p:nvGrpSpPr>
          <p:cNvPr id="17" name="Grup 16">
            <a:extLst>
              <a:ext uri="{FF2B5EF4-FFF2-40B4-BE49-F238E27FC236}">
                <a16:creationId xmlns:a16="http://schemas.microsoft.com/office/drawing/2014/main" id="{3ECCA0A2-81AB-4D21-84C5-9B8D61485323}"/>
              </a:ext>
            </a:extLst>
          </p:cNvPr>
          <p:cNvGrpSpPr/>
          <p:nvPr/>
        </p:nvGrpSpPr>
        <p:grpSpPr>
          <a:xfrm>
            <a:off x="6438974" y="1018204"/>
            <a:ext cx="5552544" cy="4254752"/>
            <a:chOff x="5843049" y="5389124"/>
            <a:chExt cx="5939285" cy="1576689"/>
          </a:xfrm>
          <a:blipFill>
            <a:blip r:embed="rId3"/>
            <a:stretch>
              <a:fillRect/>
            </a:stretch>
          </a:blipFill>
        </p:grpSpPr>
        <p:sp>
          <p:nvSpPr>
            <p:cNvPr id="18" name="Dikdörtgen: Köşeleri Yuvarlatılmış 17">
              <a:extLst>
                <a:ext uri="{FF2B5EF4-FFF2-40B4-BE49-F238E27FC236}">
                  <a16:creationId xmlns:a16="http://schemas.microsoft.com/office/drawing/2014/main" id="{760878F5-BF2C-4ACF-9DEA-41CB50F1CDCF}"/>
                </a:ext>
              </a:extLst>
            </p:cNvPr>
            <p:cNvSpPr/>
            <p:nvPr/>
          </p:nvSpPr>
          <p:spPr>
            <a:xfrm>
              <a:off x="8262026" y="5389124"/>
              <a:ext cx="946826" cy="15766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kdörtgen: Köşeleri Yuvarlatılmış 18">
              <a:extLst>
                <a:ext uri="{FF2B5EF4-FFF2-40B4-BE49-F238E27FC236}">
                  <a16:creationId xmlns:a16="http://schemas.microsoft.com/office/drawing/2014/main" id="{A08D4FF2-6ED8-4552-ADC8-35AA3CE00B1A}"/>
                </a:ext>
              </a:extLst>
            </p:cNvPr>
            <p:cNvSpPr/>
            <p:nvPr/>
          </p:nvSpPr>
          <p:spPr>
            <a:xfrm>
              <a:off x="9280186" y="5544766"/>
              <a:ext cx="856035" cy="14210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kdörtgen: Köşeleri Yuvarlatılmış 19">
              <a:extLst>
                <a:ext uri="{FF2B5EF4-FFF2-40B4-BE49-F238E27FC236}">
                  <a16:creationId xmlns:a16="http://schemas.microsoft.com/office/drawing/2014/main" id="{61BF3192-98DC-4BEA-9356-64C7A1BFD34F}"/>
                </a:ext>
              </a:extLst>
            </p:cNvPr>
            <p:cNvSpPr/>
            <p:nvPr/>
          </p:nvSpPr>
          <p:spPr>
            <a:xfrm>
              <a:off x="7334657" y="5544766"/>
              <a:ext cx="856035" cy="137484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kdörtgen: Köşeleri Yuvarlatılmış 20">
              <a:extLst>
                <a:ext uri="{FF2B5EF4-FFF2-40B4-BE49-F238E27FC236}">
                  <a16:creationId xmlns:a16="http://schemas.microsoft.com/office/drawing/2014/main" id="{BF4A2A6A-234F-4D9E-BA5D-481D09B79F93}"/>
                </a:ext>
              </a:extLst>
            </p:cNvPr>
            <p:cNvSpPr/>
            <p:nvPr/>
          </p:nvSpPr>
          <p:spPr>
            <a:xfrm>
              <a:off x="10203498" y="5695498"/>
              <a:ext cx="946826" cy="12241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kdörtgen: Köşeleri Yuvarlatılmış 21">
              <a:extLst>
                <a:ext uri="{FF2B5EF4-FFF2-40B4-BE49-F238E27FC236}">
                  <a16:creationId xmlns:a16="http://schemas.microsoft.com/office/drawing/2014/main" id="{59BC8FDB-56E6-4363-978A-794C82E0E4D7}"/>
                </a:ext>
              </a:extLst>
            </p:cNvPr>
            <p:cNvSpPr/>
            <p:nvPr/>
          </p:nvSpPr>
          <p:spPr>
            <a:xfrm>
              <a:off x="6342436" y="5830016"/>
              <a:ext cx="946826" cy="10895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kdörtgen: Köşeleri Yuvarlatılmış 22">
              <a:extLst>
                <a:ext uri="{FF2B5EF4-FFF2-40B4-BE49-F238E27FC236}">
                  <a16:creationId xmlns:a16="http://schemas.microsoft.com/office/drawing/2014/main" id="{DD6D5A9F-BF51-403C-960D-1548CD85CC9B}"/>
                </a:ext>
              </a:extLst>
            </p:cNvPr>
            <p:cNvSpPr/>
            <p:nvPr/>
          </p:nvSpPr>
          <p:spPr>
            <a:xfrm>
              <a:off x="11220203" y="6176969"/>
              <a:ext cx="110067" cy="7426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kdörtgen: Köşeleri Yuvarlatılmış 23">
              <a:extLst>
                <a:ext uri="{FF2B5EF4-FFF2-40B4-BE49-F238E27FC236}">
                  <a16:creationId xmlns:a16="http://schemas.microsoft.com/office/drawing/2014/main" id="{B6F0E3CE-5865-495A-9950-3D1662DDDF57}"/>
                </a:ext>
              </a:extLst>
            </p:cNvPr>
            <p:cNvSpPr/>
            <p:nvPr/>
          </p:nvSpPr>
          <p:spPr>
            <a:xfrm>
              <a:off x="6186002" y="6176969"/>
              <a:ext cx="111040" cy="7426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kdörtgen: Köşeleri Yuvarlatılmış 24">
              <a:extLst>
                <a:ext uri="{FF2B5EF4-FFF2-40B4-BE49-F238E27FC236}">
                  <a16:creationId xmlns:a16="http://schemas.microsoft.com/office/drawing/2014/main" id="{5D774A1F-60D0-4EBD-A9ED-E0D6C6CD9A4D}"/>
                </a:ext>
              </a:extLst>
            </p:cNvPr>
            <p:cNvSpPr/>
            <p:nvPr/>
          </p:nvSpPr>
          <p:spPr>
            <a:xfrm>
              <a:off x="11394332" y="6293796"/>
              <a:ext cx="79176" cy="62581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kdörtgen: Köşeleri Yuvarlatılmış 25">
              <a:extLst>
                <a:ext uri="{FF2B5EF4-FFF2-40B4-BE49-F238E27FC236}">
                  <a16:creationId xmlns:a16="http://schemas.microsoft.com/office/drawing/2014/main" id="{70309045-3C66-4901-BA45-EB6828E29271}"/>
                </a:ext>
              </a:extLst>
            </p:cNvPr>
            <p:cNvSpPr/>
            <p:nvPr/>
          </p:nvSpPr>
          <p:spPr>
            <a:xfrm>
              <a:off x="11517291" y="6374860"/>
              <a:ext cx="70105" cy="54474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kdörtgen: Köşeleri Yuvarlatılmış 26">
              <a:extLst>
                <a:ext uri="{FF2B5EF4-FFF2-40B4-BE49-F238E27FC236}">
                  <a16:creationId xmlns:a16="http://schemas.microsoft.com/office/drawing/2014/main" id="{0DDD58D5-6ED9-41AA-B3ED-92357CE04841}"/>
                </a:ext>
              </a:extLst>
            </p:cNvPr>
            <p:cNvSpPr/>
            <p:nvPr/>
          </p:nvSpPr>
          <p:spPr>
            <a:xfrm>
              <a:off x="11639145" y="6570457"/>
              <a:ext cx="45719" cy="34533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kdörtgen: Köşeleri Yuvarlatılmış 27">
              <a:extLst>
                <a:ext uri="{FF2B5EF4-FFF2-40B4-BE49-F238E27FC236}">
                  <a16:creationId xmlns:a16="http://schemas.microsoft.com/office/drawing/2014/main" id="{D559FBDC-D1D4-4D70-8116-6BA9E5B6E368}"/>
                </a:ext>
              </a:extLst>
            </p:cNvPr>
            <p:cNvSpPr/>
            <p:nvPr/>
          </p:nvSpPr>
          <p:spPr>
            <a:xfrm>
              <a:off x="6086704" y="6243774"/>
              <a:ext cx="69138" cy="67201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kdörtgen: Köşeleri Yuvarlatılmış 28">
              <a:extLst>
                <a:ext uri="{FF2B5EF4-FFF2-40B4-BE49-F238E27FC236}">
                  <a16:creationId xmlns:a16="http://schemas.microsoft.com/office/drawing/2014/main" id="{8DBA30C8-9A49-4747-BAB9-53C667BB1FD0}"/>
                </a:ext>
              </a:extLst>
            </p:cNvPr>
            <p:cNvSpPr/>
            <p:nvPr/>
          </p:nvSpPr>
          <p:spPr>
            <a:xfrm>
              <a:off x="5957582" y="6512666"/>
              <a:ext cx="68494" cy="40694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kdörtgen: Köşeleri Yuvarlatılmış 29">
              <a:extLst>
                <a:ext uri="{FF2B5EF4-FFF2-40B4-BE49-F238E27FC236}">
                  <a16:creationId xmlns:a16="http://schemas.microsoft.com/office/drawing/2014/main" id="{03832C55-0039-4727-B369-93CF41D8BB2B}"/>
                </a:ext>
              </a:extLst>
            </p:cNvPr>
            <p:cNvSpPr/>
            <p:nvPr/>
          </p:nvSpPr>
          <p:spPr>
            <a:xfrm>
              <a:off x="11736615" y="6600170"/>
              <a:ext cx="45719" cy="319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kdörtgen: Köşeleri Yuvarlatılmış 30">
              <a:extLst>
                <a:ext uri="{FF2B5EF4-FFF2-40B4-BE49-F238E27FC236}">
                  <a16:creationId xmlns:a16="http://schemas.microsoft.com/office/drawing/2014/main" id="{A19D5AAA-8515-409C-99F0-F7832A32BD42}"/>
                </a:ext>
              </a:extLst>
            </p:cNvPr>
            <p:cNvSpPr/>
            <p:nvPr/>
          </p:nvSpPr>
          <p:spPr>
            <a:xfrm>
              <a:off x="5843049" y="6600170"/>
              <a:ext cx="61679" cy="319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Resim 32">
            <a:extLst>
              <a:ext uri="{FF2B5EF4-FFF2-40B4-BE49-F238E27FC236}">
                <a16:creationId xmlns:a16="http://schemas.microsoft.com/office/drawing/2014/main" id="{00B5B233-11C3-4E55-99D1-A2CCD6388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0395" y="64766"/>
            <a:ext cx="540000" cy="540000"/>
          </a:xfrm>
          <a:prstGeom prst="rect">
            <a:avLst/>
          </a:prstGeom>
        </p:spPr>
      </p:pic>
      <p:pic>
        <p:nvPicPr>
          <p:cNvPr id="35" name="Resim 34">
            <a:extLst>
              <a:ext uri="{FF2B5EF4-FFF2-40B4-BE49-F238E27FC236}">
                <a16:creationId xmlns:a16="http://schemas.microsoft.com/office/drawing/2014/main" id="{23B8B341-C511-47FE-83C4-BCD9B3C2C3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987" y="78891"/>
            <a:ext cx="1108862" cy="540000"/>
          </a:xfrm>
          <a:prstGeom prst="rect">
            <a:avLst/>
          </a:prstGeom>
        </p:spPr>
      </p:pic>
      <p:sp>
        <p:nvSpPr>
          <p:cNvPr id="32" name="Metin kutusu 31">
            <a:extLst>
              <a:ext uri="{FF2B5EF4-FFF2-40B4-BE49-F238E27FC236}">
                <a16:creationId xmlns:a16="http://schemas.microsoft.com/office/drawing/2014/main" id="{256466A2-DDB5-4754-B9F7-BED8C8D5413A}"/>
              </a:ext>
            </a:extLst>
          </p:cNvPr>
          <p:cNvSpPr txBox="1"/>
          <p:nvPr/>
        </p:nvSpPr>
        <p:spPr>
          <a:xfrm>
            <a:off x="11487462" y="6323138"/>
            <a:ext cx="704538"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353277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a:extLst>
              <a:ext uri="{FF2B5EF4-FFF2-40B4-BE49-F238E27FC236}">
                <a16:creationId xmlns:a16="http://schemas.microsoft.com/office/drawing/2014/main" id="{CBE5772F-7C79-4ADC-9B00-296AC6FC7988}"/>
              </a:ext>
            </a:extLst>
          </p:cNvPr>
          <p:cNvSpPr/>
          <p:nvPr/>
        </p:nvSpPr>
        <p:spPr>
          <a:xfrm>
            <a:off x="-1" y="1"/>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4">
            <a:extLst>
              <a:ext uri="{FF2B5EF4-FFF2-40B4-BE49-F238E27FC236}">
                <a16:creationId xmlns:a16="http://schemas.microsoft.com/office/drawing/2014/main" id="{9749332B-4FC7-48B8-B4FA-EB4430441E21}"/>
              </a:ext>
            </a:extLst>
          </p:cNvPr>
          <p:cNvSpPr/>
          <p:nvPr/>
        </p:nvSpPr>
        <p:spPr>
          <a:xfrm>
            <a:off x="580595" y="5875578"/>
            <a:ext cx="12208586" cy="430887"/>
          </a:xfrm>
          <a:prstGeom prst="rect">
            <a:avLst/>
          </a:prstGeom>
        </p:spPr>
        <p:txBody>
          <a:bodyPr wrap="square">
            <a:spAutoFit/>
          </a:bodyPr>
          <a:lstStyle/>
          <a:p>
            <a:r>
              <a:rPr lang="en-US" sz="2200" dirty="0">
                <a:latin typeface="+mj-lt"/>
              </a:rPr>
              <a:t>CONSENSUS ON STANDARD</a:t>
            </a:r>
            <a:r>
              <a:rPr lang="tr-TR" sz="2200" dirty="0">
                <a:latin typeface="+mj-lt"/>
              </a:rPr>
              <a:t>I</a:t>
            </a:r>
            <a:r>
              <a:rPr lang="en-US" sz="2200" dirty="0">
                <a:latin typeface="+mj-lt"/>
              </a:rPr>
              <a:t>ZAT</a:t>
            </a:r>
            <a:r>
              <a:rPr lang="tr-TR" sz="2200" dirty="0">
                <a:latin typeface="+mj-lt"/>
              </a:rPr>
              <a:t>I</a:t>
            </a:r>
            <a:r>
              <a:rPr lang="en-US" sz="2200" dirty="0">
                <a:latin typeface="+mj-lt"/>
              </a:rPr>
              <a:t>ON </a:t>
            </a:r>
            <a:r>
              <a:rPr lang="tr-TR" sz="2200" dirty="0">
                <a:latin typeface="+mj-lt"/>
              </a:rPr>
              <a:t>IS BEST</a:t>
            </a:r>
            <a:r>
              <a:rPr lang="en-US" sz="2200" dirty="0">
                <a:latin typeface="+mj-lt"/>
              </a:rPr>
              <a:t> ACH</a:t>
            </a:r>
            <a:r>
              <a:rPr lang="tr-TR" sz="2200" dirty="0">
                <a:latin typeface="+mj-lt"/>
              </a:rPr>
              <a:t>I</a:t>
            </a:r>
            <a:r>
              <a:rPr lang="en-US" sz="2200" dirty="0">
                <a:latin typeface="+mj-lt"/>
              </a:rPr>
              <a:t>EVED BY THE CONTR</a:t>
            </a:r>
            <a:r>
              <a:rPr lang="tr-TR" sz="2200" dirty="0">
                <a:latin typeface="+mj-lt"/>
              </a:rPr>
              <a:t>I</a:t>
            </a:r>
            <a:r>
              <a:rPr lang="en-US" sz="2200" dirty="0">
                <a:latin typeface="+mj-lt"/>
              </a:rPr>
              <a:t>BUT</a:t>
            </a:r>
            <a:r>
              <a:rPr lang="tr-TR" sz="2200" dirty="0">
                <a:latin typeface="+mj-lt"/>
              </a:rPr>
              <a:t>I</a:t>
            </a:r>
            <a:r>
              <a:rPr lang="en-US" sz="2200" dirty="0">
                <a:latin typeface="+mj-lt"/>
              </a:rPr>
              <a:t>ON OF </a:t>
            </a:r>
            <a:r>
              <a:rPr lang="en-US" sz="2200" b="1" u="sng" dirty="0">
                <a:solidFill>
                  <a:srgbClr val="FF0000"/>
                </a:solidFill>
                <a:latin typeface="+mj-lt"/>
              </a:rPr>
              <a:t>ALL STAKEHOLDERS</a:t>
            </a:r>
          </a:p>
        </p:txBody>
      </p:sp>
      <p:sp>
        <p:nvSpPr>
          <p:cNvPr id="6" name="Başlık 3">
            <a:extLst>
              <a:ext uri="{FF2B5EF4-FFF2-40B4-BE49-F238E27FC236}">
                <a16:creationId xmlns:a16="http://schemas.microsoft.com/office/drawing/2014/main" id="{ACA1F500-C65D-4A91-84EB-1F28A1D5F06E}"/>
              </a:ext>
            </a:extLst>
          </p:cNvPr>
          <p:cNvSpPr>
            <a:spLocks noGrp="1"/>
          </p:cNvSpPr>
          <p:nvPr>
            <p:ph type="title"/>
          </p:nvPr>
        </p:nvSpPr>
        <p:spPr>
          <a:xfrm>
            <a:off x="838200" y="-257247"/>
            <a:ext cx="10515600" cy="1325563"/>
          </a:xfrm>
        </p:spPr>
        <p:txBody>
          <a:bodyPr>
            <a:normAutofit/>
          </a:bodyPr>
          <a:lstStyle/>
          <a:p>
            <a:pPr algn="ctr"/>
            <a:r>
              <a:rPr lang="tr-TR" sz="3600" b="1" u="sng" dirty="0">
                <a:solidFill>
                  <a:schemeClr val="bg1"/>
                </a:solidFill>
              </a:rPr>
              <a:t>CONSENSUS IN STANDARDIZATION</a:t>
            </a:r>
          </a:p>
        </p:txBody>
      </p:sp>
      <p:pic>
        <p:nvPicPr>
          <p:cNvPr id="8" name="Resim 7">
            <a:extLst>
              <a:ext uri="{FF2B5EF4-FFF2-40B4-BE49-F238E27FC236}">
                <a16:creationId xmlns:a16="http://schemas.microsoft.com/office/drawing/2014/main" id="{9767B315-DF10-4E8C-8749-A0E2A58B8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800" y="78891"/>
            <a:ext cx="540000" cy="540000"/>
          </a:xfrm>
          <a:prstGeom prst="rect">
            <a:avLst/>
          </a:prstGeom>
        </p:spPr>
      </p:pic>
      <p:sp>
        <p:nvSpPr>
          <p:cNvPr id="2" name="Dikdörtgen 1">
            <a:extLst>
              <a:ext uri="{FF2B5EF4-FFF2-40B4-BE49-F238E27FC236}">
                <a16:creationId xmlns:a16="http://schemas.microsoft.com/office/drawing/2014/main" id="{9950E0B7-1ECA-4429-92BA-07ABB7D47761}"/>
              </a:ext>
            </a:extLst>
          </p:cNvPr>
          <p:cNvSpPr/>
          <p:nvPr/>
        </p:nvSpPr>
        <p:spPr>
          <a:xfrm>
            <a:off x="4854256" y="2831692"/>
            <a:ext cx="2821858" cy="803787"/>
          </a:xfrm>
          <a:prstGeom prst="rect">
            <a:avLst/>
          </a:prstGeom>
          <a:solidFill>
            <a:srgbClr val="ECD5AC"/>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b="1" dirty="0"/>
              <a:t>STANDARDIZATION</a:t>
            </a:r>
            <a:endParaRPr lang="en-US" sz="2400" b="1" dirty="0"/>
          </a:p>
        </p:txBody>
      </p:sp>
      <p:cxnSp>
        <p:nvCxnSpPr>
          <p:cNvPr id="9" name="Düz Ok Bağlayıcısı 8">
            <a:extLst>
              <a:ext uri="{FF2B5EF4-FFF2-40B4-BE49-F238E27FC236}">
                <a16:creationId xmlns:a16="http://schemas.microsoft.com/office/drawing/2014/main" id="{2523D0B5-EF94-47F6-9353-9A0DBD04A580}"/>
              </a:ext>
            </a:extLst>
          </p:cNvPr>
          <p:cNvCxnSpPr>
            <a:cxnSpLocks/>
          </p:cNvCxnSpPr>
          <p:nvPr/>
        </p:nvCxnSpPr>
        <p:spPr>
          <a:xfrm>
            <a:off x="4669034" y="2064163"/>
            <a:ext cx="646545" cy="650111"/>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11" name="Düz Ok Bağlayıcısı 10">
            <a:extLst>
              <a:ext uri="{FF2B5EF4-FFF2-40B4-BE49-F238E27FC236}">
                <a16:creationId xmlns:a16="http://schemas.microsoft.com/office/drawing/2014/main" id="{8FE8205C-8DBA-4970-B032-928BF6CE6FB7}"/>
              </a:ext>
            </a:extLst>
          </p:cNvPr>
          <p:cNvCxnSpPr>
            <a:cxnSpLocks/>
          </p:cNvCxnSpPr>
          <p:nvPr/>
        </p:nvCxnSpPr>
        <p:spPr>
          <a:xfrm>
            <a:off x="6153815" y="1912019"/>
            <a:ext cx="0" cy="783506"/>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14" name="Düz Ok Bağlayıcısı 13">
            <a:extLst>
              <a:ext uri="{FF2B5EF4-FFF2-40B4-BE49-F238E27FC236}">
                <a16:creationId xmlns:a16="http://schemas.microsoft.com/office/drawing/2014/main" id="{540D5E53-949E-4491-AE98-355BC3B412F4}"/>
              </a:ext>
            </a:extLst>
          </p:cNvPr>
          <p:cNvCxnSpPr>
            <a:cxnSpLocks/>
          </p:cNvCxnSpPr>
          <p:nvPr/>
        </p:nvCxnSpPr>
        <p:spPr>
          <a:xfrm flipH="1" flipV="1">
            <a:off x="7135721" y="3738877"/>
            <a:ext cx="627407" cy="576845"/>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19" name="Düz Ok Bağlayıcısı 18">
            <a:extLst>
              <a:ext uri="{FF2B5EF4-FFF2-40B4-BE49-F238E27FC236}">
                <a16:creationId xmlns:a16="http://schemas.microsoft.com/office/drawing/2014/main" id="{17E90668-35B0-444A-A8E3-DCEACFA9B209}"/>
              </a:ext>
            </a:extLst>
          </p:cNvPr>
          <p:cNvCxnSpPr>
            <a:cxnSpLocks/>
          </p:cNvCxnSpPr>
          <p:nvPr/>
        </p:nvCxnSpPr>
        <p:spPr>
          <a:xfrm flipH="1">
            <a:off x="7200586" y="2107128"/>
            <a:ext cx="580452" cy="572682"/>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68AA8616-84D4-407A-A253-45820C1A1F74}"/>
              </a:ext>
            </a:extLst>
          </p:cNvPr>
          <p:cNvSpPr/>
          <p:nvPr/>
        </p:nvSpPr>
        <p:spPr>
          <a:xfrm>
            <a:off x="3453713" y="1046454"/>
            <a:ext cx="1386349" cy="1039762"/>
          </a:xfrm>
          <a:prstGeom prst="ellipse">
            <a:avLst/>
          </a:prstGeom>
          <a:solidFill>
            <a:srgbClr val="A7B5CD"/>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err="1"/>
              <a:t>Industry</a:t>
            </a:r>
            <a:endParaRPr lang="en-US" b="1" dirty="0"/>
          </a:p>
        </p:txBody>
      </p:sp>
      <p:sp>
        <p:nvSpPr>
          <p:cNvPr id="23" name="Oval 22">
            <a:extLst>
              <a:ext uri="{FF2B5EF4-FFF2-40B4-BE49-F238E27FC236}">
                <a16:creationId xmlns:a16="http://schemas.microsoft.com/office/drawing/2014/main" id="{0817D562-9B62-4052-B961-08939FAB6288}"/>
              </a:ext>
            </a:extLst>
          </p:cNvPr>
          <p:cNvSpPr/>
          <p:nvPr/>
        </p:nvSpPr>
        <p:spPr>
          <a:xfrm>
            <a:off x="5469322" y="827443"/>
            <a:ext cx="1386349" cy="1039762"/>
          </a:xfrm>
          <a:prstGeom prst="ellipse">
            <a:avLst/>
          </a:prstGeom>
          <a:solidFill>
            <a:srgbClr val="A7B5CD"/>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err="1"/>
              <a:t>SMEs</a:t>
            </a:r>
            <a:endParaRPr lang="en-US" b="1" dirty="0"/>
          </a:p>
        </p:txBody>
      </p:sp>
      <p:sp>
        <p:nvSpPr>
          <p:cNvPr id="24" name="Oval 23">
            <a:extLst>
              <a:ext uri="{FF2B5EF4-FFF2-40B4-BE49-F238E27FC236}">
                <a16:creationId xmlns:a16="http://schemas.microsoft.com/office/drawing/2014/main" id="{9ABDE578-2074-4063-B7FF-192A9F508352}"/>
              </a:ext>
            </a:extLst>
          </p:cNvPr>
          <p:cNvSpPr/>
          <p:nvPr/>
        </p:nvSpPr>
        <p:spPr>
          <a:xfrm>
            <a:off x="7463760" y="1075278"/>
            <a:ext cx="1386349" cy="1039762"/>
          </a:xfrm>
          <a:prstGeom prst="ellipse">
            <a:avLst/>
          </a:prstGeom>
          <a:solidFill>
            <a:srgbClr val="A7B5CD"/>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err="1"/>
              <a:t>GOs</a:t>
            </a:r>
            <a:endParaRPr lang="en-US" b="1" dirty="0"/>
          </a:p>
        </p:txBody>
      </p:sp>
      <p:sp>
        <p:nvSpPr>
          <p:cNvPr id="25" name="Oval 24">
            <a:extLst>
              <a:ext uri="{FF2B5EF4-FFF2-40B4-BE49-F238E27FC236}">
                <a16:creationId xmlns:a16="http://schemas.microsoft.com/office/drawing/2014/main" id="{DD5FF1C2-F4F0-4E93-8A90-4BFD4B692625}"/>
              </a:ext>
            </a:extLst>
          </p:cNvPr>
          <p:cNvSpPr/>
          <p:nvPr/>
        </p:nvSpPr>
        <p:spPr>
          <a:xfrm>
            <a:off x="8759066" y="2595717"/>
            <a:ext cx="1704915" cy="1039762"/>
          </a:xfrm>
          <a:prstGeom prst="ellipse">
            <a:avLst/>
          </a:prstGeom>
          <a:solidFill>
            <a:srgbClr val="A7B5CD"/>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err="1"/>
              <a:t>Chamber</a:t>
            </a:r>
            <a:r>
              <a:rPr lang="tr-TR" b="1" dirty="0"/>
              <a:t> of Commerce</a:t>
            </a:r>
            <a:endParaRPr lang="en-US" b="1" dirty="0"/>
          </a:p>
        </p:txBody>
      </p:sp>
      <p:cxnSp>
        <p:nvCxnSpPr>
          <p:cNvPr id="28" name="Düz Ok Bağlayıcısı 27">
            <a:extLst>
              <a:ext uri="{FF2B5EF4-FFF2-40B4-BE49-F238E27FC236}">
                <a16:creationId xmlns:a16="http://schemas.microsoft.com/office/drawing/2014/main" id="{2BD12A76-A44F-426C-A2A4-C120097ED4D8}"/>
              </a:ext>
            </a:extLst>
          </p:cNvPr>
          <p:cNvCxnSpPr>
            <a:cxnSpLocks/>
          </p:cNvCxnSpPr>
          <p:nvPr/>
        </p:nvCxnSpPr>
        <p:spPr>
          <a:xfrm>
            <a:off x="3859548" y="3170906"/>
            <a:ext cx="893896"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30" name="Düz Ok Bağlayıcısı 29">
            <a:extLst>
              <a:ext uri="{FF2B5EF4-FFF2-40B4-BE49-F238E27FC236}">
                <a16:creationId xmlns:a16="http://schemas.microsoft.com/office/drawing/2014/main" id="{D2C9D93F-7985-4102-94EC-8F1DB2FD49A7}"/>
              </a:ext>
            </a:extLst>
          </p:cNvPr>
          <p:cNvCxnSpPr>
            <a:cxnSpLocks/>
          </p:cNvCxnSpPr>
          <p:nvPr/>
        </p:nvCxnSpPr>
        <p:spPr>
          <a:xfrm flipV="1">
            <a:off x="4887591" y="3752898"/>
            <a:ext cx="559100" cy="663243"/>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32" name="Düz Ok Bağlayıcısı 31">
            <a:extLst>
              <a:ext uri="{FF2B5EF4-FFF2-40B4-BE49-F238E27FC236}">
                <a16:creationId xmlns:a16="http://schemas.microsoft.com/office/drawing/2014/main" id="{6D0A9122-D71B-4CA2-AE1E-F674DD2EC028}"/>
              </a:ext>
            </a:extLst>
          </p:cNvPr>
          <p:cNvCxnSpPr>
            <a:cxnSpLocks/>
          </p:cNvCxnSpPr>
          <p:nvPr/>
        </p:nvCxnSpPr>
        <p:spPr>
          <a:xfrm flipH="1" flipV="1">
            <a:off x="6240605" y="3770719"/>
            <a:ext cx="24580" cy="61376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cxnSp>
        <p:nvCxnSpPr>
          <p:cNvPr id="40" name="Düz Ok Bağlayıcısı 39">
            <a:extLst>
              <a:ext uri="{FF2B5EF4-FFF2-40B4-BE49-F238E27FC236}">
                <a16:creationId xmlns:a16="http://schemas.microsoft.com/office/drawing/2014/main" id="{4F4ECAFE-36E8-4877-8FA4-F8F1CBAE8083}"/>
              </a:ext>
            </a:extLst>
          </p:cNvPr>
          <p:cNvCxnSpPr>
            <a:cxnSpLocks/>
          </p:cNvCxnSpPr>
          <p:nvPr/>
        </p:nvCxnSpPr>
        <p:spPr>
          <a:xfrm flipH="1">
            <a:off x="7781038" y="3170906"/>
            <a:ext cx="873104" cy="0"/>
          </a:xfrm>
          <a:prstGeom prst="straightConnector1">
            <a:avLst/>
          </a:prstGeom>
          <a:ln w="6350">
            <a:tailEnd type="triangle"/>
          </a:ln>
        </p:spPr>
        <p:style>
          <a:lnRef idx="1">
            <a:schemeClr val="dk1"/>
          </a:lnRef>
          <a:fillRef idx="0">
            <a:schemeClr val="dk1"/>
          </a:fillRef>
          <a:effectRef idx="0">
            <a:schemeClr val="dk1"/>
          </a:effectRef>
          <a:fontRef idx="minor">
            <a:schemeClr val="tx1"/>
          </a:fontRef>
        </p:style>
      </p:cxnSp>
      <p:sp>
        <p:nvSpPr>
          <p:cNvPr id="45" name="Oval 44">
            <a:extLst>
              <a:ext uri="{FF2B5EF4-FFF2-40B4-BE49-F238E27FC236}">
                <a16:creationId xmlns:a16="http://schemas.microsoft.com/office/drawing/2014/main" id="{35DCD56E-4370-45A8-8A91-F9A4A9C001AF}"/>
              </a:ext>
            </a:extLst>
          </p:cNvPr>
          <p:cNvSpPr/>
          <p:nvPr/>
        </p:nvSpPr>
        <p:spPr>
          <a:xfrm>
            <a:off x="7676114" y="4354032"/>
            <a:ext cx="1386349" cy="1039762"/>
          </a:xfrm>
          <a:prstGeom prst="ellipse">
            <a:avLst/>
          </a:prstGeom>
          <a:solidFill>
            <a:srgbClr val="A7B5CD"/>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err="1"/>
              <a:t>Private</a:t>
            </a:r>
            <a:r>
              <a:rPr lang="tr-TR" b="1" dirty="0"/>
              <a:t> </a:t>
            </a:r>
            <a:r>
              <a:rPr lang="tr-TR" b="1" dirty="0" err="1"/>
              <a:t>Sector</a:t>
            </a:r>
            <a:endParaRPr lang="en-US" b="1" dirty="0"/>
          </a:p>
        </p:txBody>
      </p:sp>
      <p:sp>
        <p:nvSpPr>
          <p:cNvPr id="48" name="Oval 47">
            <a:extLst>
              <a:ext uri="{FF2B5EF4-FFF2-40B4-BE49-F238E27FC236}">
                <a16:creationId xmlns:a16="http://schemas.microsoft.com/office/drawing/2014/main" id="{5B9CB99F-2BF3-4E4D-B8A7-B63FB7ABD19E}"/>
              </a:ext>
            </a:extLst>
          </p:cNvPr>
          <p:cNvSpPr/>
          <p:nvPr/>
        </p:nvSpPr>
        <p:spPr>
          <a:xfrm>
            <a:off x="5615705" y="4492222"/>
            <a:ext cx="1444374" cy="1039762"/>
          </a:xfrm>
          <a:prstGeom prst="ellipse">
            <a:avLst/>
          </a:prstGeom>
          <a:solidFill>
            <a:srgbClr val="A7B5CD"/>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err="1"/>
              <a:t>NGOs</a:t>
            </a:r>
            <a:endParaRPr lang="en-US" b="1" dirty="0"/>
          </a:p>
        </p:txBody>
      </p:sp>
      <p:sp>
        <p:nvSpPr>
          <p:cNvPr id="49" name="Oval 48">
            <a:extLst>
              <a:ext uri="{FF2B5EF4-FFF2-40B4-BE49-F238E27FC236}">
                <a16:creationId xmlns:a16="http://schemas.microsoft.com/office/drawing/2014/main" id="{9193D697-4823-49BA-A5B9-FBCD44FB1620}"/>
              </a:ext>
            </a:extLst>
          </p:cNvPr>
          <p:cNvSpPr/>
          <p:nvPr/>
        </p:nvSpPr>
        <p:spPr>
          <a:xfrm>
            <a:off x="2986094" y="4350004"/>
            <a:ext cx="2138971" cy="1181975"/>
          </a:xfrm>
          <a:prstGeom prst="ellipse">
            <a:avLst/>
          </a:prstGeom>
          <a:solidFill>
            <a:srgbClr val="A7B5CD"/>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a:t>R&amp;D </a:t>
            </a:r>
            <a:r>
              <a:rPr lang="tr-TR" b="1" dirty="0" err="1"/>
              <a:t>organizations</a:t>
            </a:r>
            <a:endParaRPr lang="en-US" b="1" dirty="0"/>
          </a:p>
          <a:p>
            <a:pPr algn="ctr"/>
            <a:endParaRPr lang="en-US" dirty="0"/>
          </a:p>
        </p:txBody>
      </p:sp>
      <p:sp>
        <p:nvSpPr>
          <p:cNvPr id="50" name="Oval 49">
            <a:extLst>
              <a:ext uri="{FF2B5EF4-FFF2-40B4-BE49-F238E27FC236}">
                <a16:creationId xmlns:a16="http://schemas.microsoft.com/office/drawing/2014/main" id="{A1DF60DE-D390-4F17-BE85-B6AD7DF080A7}"/>
              </a:ext>
            </a:extLst>
          </p:cNvPr>
          <p:cNvSpPr/>
          <p:nvPr/>
        </p:nvSpPr>
        <p:spPr>
          <a:xfrm>
            <a:off x="2063784" y="2687184"/>
            <a:ext cx="1670267" cy="1039762"/>
          </a:xfrm>
          <a:prstGeom prst="ellipse">
            <a:avLst/>
          </a:prstGeom>
          <a:solidFill>
            <a:srgbClr val="A7B5CD"/>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b="1" dirty="0"/>
              <a:t>Consumer</a:t>
            </a:r>
            <a:endParaRPr lang="en-US" b="1" dirty="0"/>
          </a:p>
        </p:txBody>
      </p:sp>
      <p:pic>
        <p:nvPicPr>
          <p:cNvPr id="27" name="Resim 26">
            <a:extLst>
              <a:ext uri="{FF2B5EF4-FFF2-40B4-BE49-F238E27FC236}">
                <a16:creationId xmlns:a16="http://schemas.microsoft.com/office/drawing/2014/main" id="{38C5158D-5C64-46A9-A10B-E9222E7FD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87" y="78891"/>
            <a:ext cx="1108862" cy="540000"/>
          </a:xfrm>
          <a:prstGeom prst="rect">
            <a:avLst/>
          </a:prstGeom>
        </p:spPr>
      </p:pic>
      <p:sp>
        <p:nvSpPr>
          <p:cNvPr id="29" name="Metin kutusu 28">
            <a:extLst>
              <a:ext uri="{FF2B5EF4-FFF2-40B4-BE49-F238E27FC236}">
                <a16:creationId xmlns:a16="http://schemas.microsoft.com/office/drawing/2014/main" id="{32AE1CF4-6490-46D6-8EB0-9706B3825262}"/>
              </a:ext>
            </a:extLst>
          </p:cNvPr>
          <p:cNvSpPr txBox="1"/>
          <p:nvPr/>
        </p:nvSpPr>
        <p:spPr>
          <a:xfrm>
            <a:off x="11541531" y="6409777"/>
            <a:ext cx="704538" cy="369332"/>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2122933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689A6983-6F96-43C1-8165-06005A68CC91}"/>
              </a:ext>
            </a:extLst>
          </p:cNvPr>
          <p:cNvSpPr/>
          <p:nvPr/>
        </p:nvSpPr>
        <p:spPr>
          <a:xfrm>
            <a:off x="-1" y="1"/>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rbest Form 16">
            <a:extLst>
              <a:ext uri="{FF2B5EF4-FFF2-40B4-BE49-F238E27FC236}">
                <a16:creationId xmlns:a16="http://schemas.microsoft.com/office/drawing/2014/main" id="{34E015C5-9A6C-484D-ADC0-B6E4137EDA09}"/>
              </a:ext>
            </a:extLst>
          </p:cNvPr>
          <p:cNvSpPr/>
          <p:nvPr/>
        </p:nvSpPr>
        <p:spPr>
          <a:xfrm>
            <a:off x="-106680" y="-1018239"/>
            <a:ext cx="5013960" cy="8318359"/>
          </a:xfrm>
          <a:custGeom>
            <a:avLst/>
            <a:gdLst>
              <a:gd name="connsiteX0" fmla="*/ 5285269 w 5845216"/>
              <a:gd name="connsiteY0" fmla="*/ 0 h 8318359"/>
              <a:gd name="connsiteX1" fmla="*/ 5845216 w 5845216"/>
              <a:gd name="connsiteY1" fmla="*/ 659424 h 8318359"/>
              <a:gd name="connsiteX2" fmla="*/ 1417639 w 5845216"/>
              <a:gd name="connsiteY2" fmla="*/ 4419077 h 8318359"/>
              <a:gd name="connsiteX3" fmla="*/ 4934330 w 5845216"/>
              <a:gd name="connsiteY3" fmla="*/ 8026729 h 8318359"/>
              <a:gd name="connsiteX4" fmla="*/ 4635157 w 5845216"/>
              <a:gd name="connsiteY4" fmla="*/ 8318359 h 8318359"/>
              <a:gd name="connsiteX5" fmla="*/ 4195823 w 5845216"/>
              <a:gd name="connsiteY5" fmla="*/ 7867661 h 8318359"/>
              <a:gd name="connsiteX6" fmla="*/ 4195823 w 5845216"/>
              <a:gd name="connsiteY6" fmla="*/ 7876239 h 8318359"/>
              <a:gd name="connsiteX7" fmla="*/ 0 w 5845216"/>
              <a:gd name="connsiteY7" fmla="*/ 7876239 h 8318359"/>
              <a:gd name="connsiteX8" fmla="*/ 0 w 5845216"/>
              <a:gd name="connsiteY8" fmla="*/ 1018239 h 8318359"/>
              <a:gd name="connsiteX9" fmla="*/ 4086134 w 5845216"/>
              <a:gd name="connsiteY9" fmla="*/ 1018239 h 831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5216" h="8318359">
                <a:moveTo>
                  <a:pt x="5285269" y="0"/>
                </a:moveTo>
                <a:lnTo>
                  <a:pt x="5845216" y="659424"/>
                </a:lnTo>
                <a:lnTo>
                  <a:pt x="1417639" y="4419077"/>
                </a:lnTo>
                <a:lnTo>
                  <a:pt x="4934330" y="8026729"/>
                </a:lnTo>
                <a:lnTo>
                  <a:pt x="4635157" y="8318359"/>
                </a:lnTo>
                <a:lnTo>
                  <a:pt x="4195823" y="7867661"/>
                </a:lnTo>
                <a:lnTo>
                  <a:pt x="4195823" y="7876239"/>
                </a:lnTo>
                <a:lnTo>
                  <a:pt x="0" y="7876239"/>
                </a:lnTo>
                <a:lnTo>
                  <a:pt x="0" y="1018239"/>
                </a:lnTo>
                <a:lnTo>
                  <a:pt x="4086134" y="1018239"/>
                </a:lnTo>
                <a:close/>
              </a:path>
            </a:pathLst>
          </a:custGeom>
          <a:blipFill>
            <a:blip r:embed="rId3">
              <a:alphaModFix amt="6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mas 4">
            <a:extLst>
              <a:ext uri="{FF2B5EF4-FFF2-40B4-BE49-F238E27FC236}">
                <a16:creationId xmlns:a16="http://schemas.microsoft.com/office/drawing/2014/main" id="{2D0F2556-4C93-49B4-BCE6-107BAF89478D}"/>
              </a:ext>
            </a:extLst>
          </p:cNvPr>
          <p:cNvSpPr/>
          <p:nvPr/>
        </p:nvSpPr>
        <p:spPr>
          <a:xfrm rot="172497">
            <a:off x="1393621" y="1883364"/>
            <a:ext cx="3148809" cy="3103942"/>
          </a:xfrm>
          <a:prstGeom prst="diamond">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nvan 3">
            <a:extLst>
              <a:ext uri="{FF2B5EF4-FFF2-40B4-BE49-F238E27FC236}">
                <a16:creationId xmlns:a16="http://schemas.microsoft.com/office/drawing/2014/main" id="{9A84D962-196C-4F9C-B509-E3C69DE46F70}"/>
              </a:ext>
            </a:extLst>
          </p:cNvPr>
          <p:cNvSpPr>
            <a:spLocks noGrp="1"/>
          </p:cNvSpPr>
          <p:nvPr>
            <p:ph type="title"/>
          </p:nvPr>
        </p:nvSpPr>
        <p:spPr>
          <a:xfrm>
            <a:off x="3121527" y="1045125"/>
            <a:ext cx="9793088" cy="1143000"/>
          </a:xfrm>
        </p:spPr>
        <p:txBody>
          <a:bodyPr>
            <a:noAutofit/>
          </a:bodyPr>
          <a:lstStyle/>
          <a:p>
            <a:pPr algn="ctr"/>
            <a:r>
              <a:rPr lang="tr-TR" sz="2800" b="1" u="sng" dirty="0">
                <a:solidFill>
                  <a:schemeClr val="tx2"/>
                </a:solidFill>
                <a:effectLst>
                  <a:outerShdw blurRad="38100" dist="38100" dir="2700000" algn="tl">
                    <a:srgbClr val="000000">
                      <a:alpha val="43137"/>
                    </a:srgbClr>
                  </a:outerShdw>
                </a:effectLst>
              </a:rPr>
              <a:t>STANDARDIZATION MANAGEMENT COUNCIL (SMC)</a:t>
            </a:r>
            <a:endParaRPr lang="en-US" sz="2800" b="1" u="sng" dirty="0">
              <a:solidFill>
                <a:schemeClr val="tx2"/>
              </a:solidFill>
              <a:effectLst>
                <a:outerShdw blurRad="38100" dist="38100" dir="2700000" algn="tl">
                  <a:srgbClr val="000000">
                    <a:alpha val="43137"/>
                  </a:srgbClr>
                </a:outerShdw>
              </a:effectLst>
            </a:endParaRPr>
          </a:p>
        </p:txBody>
      </p:sp>
      <p:sp>
        <p:nvSpPr>
          <p:cNvPr id="7" name="İçerik Yer Tutucusu 1">
            <a:extLst>
              <a:ext uri="{FF2B5EF4-FFF2-40B4-BE49-F238E27FC236}">
                <a16:creationId xmlns:a16="http://schemas.microsoft.com/office/drawing/2014/main" id="{E337B040-8E33-443E-A14D-E6E4F176D6FD}"/>
              </a:ext>
            </a:extLst>
          </p:cNvPr>
          <p:cNvSpPr>
            <a:spLocks noGrp="1"/>
          </p:cNvSpPr>
          <p:nvPr>
            <p:ph idx="1"/>
          </p:nvPr>
        </p:nvSpPr>
        <p:spPr>
          <a:xfrm>
            <a:off x="4367849" y="2552404"/>
            <a:ext cx="7471482" cy="4589653"/>
          </a:xfrm>
        </p:spPr>
        <p:txBody>
          <a:bodyPr>
            <a:normAutofit/>
          </a:bodyPr>
          <a:lstStyle/>
          <a:p>
            <a:pPr marL="822960" lvl="1" indent="-457200" algn="just"/>
            <a:r>
              <a:rPr lang="tr-TR" sz="2800" dirty="0"/>
              <a:t>SMIIC</a:t>
            </a:r>
            <a:r>
              <a:rPr lang="en-US" sz="2800" dirty="0"/>
              <a:t> </a:t>
            </a:r>
            <a:r>
              <a:rPr lang="tr-TR" sz="2800" dirty="0"/>
              <a:t>organ</a:t>
            </a:r>
            <a:r>
              <a:rPr lang="en-US" sz="2800" dirty="0"/>
              <a:t> assigned the task of </a:t>
            </a:r>
            <a:r>
              <a:rPr lang="en-GB" sz="2800" dirty="0">
                <a:latin typeface="+mj-lt"/>
              </a:rPr>
              <a:t>development of OIC/SMIIC standards in cooperation with Member States. </a:t>
            </a:r>
            <a:endParaRPr lang="tr-TR" sz="2800" dirty="0">
              <a:latin typeface="+mj-lt"/>
            </a:endParaRPr>
          </a:p>
          <a:p>
            <a:pPr marL="822960" lvl="1" indent="-457200" algn="just"/>
            <a:endParaRPr lang="tr-TR" sz="2800" dirty="0">
              <a:latin typeface="+mj-lt"/>
            </a:endParaRPr>
          </a:p>
          <a:p>
            <a:pPr marL="822960" lvl="1" indent="-457200" algn="just"/>
            <a:r>
              <a:rPr lang="tr-TR" sz="2800" dirty="0">
                <a:latin typeface="+mj-lt"/>
              </a:rPr>
              <a:t>SMC </a:t>
            </a:r>
            <a:r>
              <a:rPr lang="en-GB" sz="2800" dirty="0">
                <a:latin typeface="+mj-lt"/>
              </a:rPr>
              <a:t>coordinate</a:t>
            </a:r>
            <a:r>
              <a:rPr lang="tr-TR" sz="2800" dirty="0">
                <a:latin typeface="+mj-lt"/>
              </a:rPr>
              <a:t>s</a:t>
            </a:r>
            <a:r>
              <a:rPr lang="en-GB" sz="2800" dirty="0">
                <a:latin typeface="+mj-lt"/>
              </a:rPr>
              <a:t> and oversee</a:t>
            </a:r>
            <a:r>
              <a:rPr lang="tr-TR" sz="2800" dirty="0">
                <a:latin typeface="+mj-lt"/>
              </a:rPr>
              <a:t>s</a:t>
            </a:r>
            <a:r>
              <a:rPr lang="en-GB" sz="2800" dirty="0">
                <a:latin typeface="+mj-lt"/>
              </a:rPr>
              <a:t> the performance of the Technical Committees.</a:t>
            </a:r>
            <a:endParaRPr lang="tr-TR" sz="2800" dirty="0">
              <a:latin typeface="+mj-lt"/>
            </a:endParaRPr>
          </a:p>
          <a:p>
            <a:pPr marL="822960" lvl="1" indent="-457200" algn="just"/>
            <a:endParaRPr lang="tr-TR" sz="3200" dirty="0">
              <a:latin typeface="+mj-lt"/>
            </a:endParaRPr>
          </a:p>
          <a:p>
            <a:pPr marL="822960" lvl="1" indent="-457200" algn="just"/>
            <a:endParaRPr lang="tr-TR" sz="3200" dirty="0">
              <a:latin typeface="+mj-lt"/>
            </a:endParaRPr>
          </a:p>
          <a:p>
            <a:endParaRPr lang="tr-TR" dirty="0">
              <a:latin typeface="+mj-lt"/>
            </a:endParaRPr>
          </a:p>
          <a:p>
            <a:endParaRPr lang="tr-TR" dirty="0">
              <a:latin typeface="+mj-lt"/>
            </a:endParaRPr>
          </a:p>
        </p:txBody>
      </p:sp>
      <p:sp>
        <p:nvSpPr>
          <p:cNvPr id="9" name="Serbest Form 16">
            <a:extLst>
              <a:ext uri="{FF2B5EF4-FFF2-40B4-BE49-F238E27FC236}">
                <a16:creationId xmlns:a16="http://schemas.microsoft.com/office/drawing/2014/main" id="{6E0F8CD0-8C41-4ED3-9254-0F0F0C8A5016}"/>
              </a:ext>
            </a:extLst>
          </p:cNvPr>
          <p:cNvSpPr/>
          <p:nvPr/>
        </p:nvSpPr>
        <p:spPr>
          <a:xfrm>
            <a:off x="-106680" y="-998504"/>
            <a:ext cx="5013960" cy="8318359"/>
          </a:xfrm>
          <a:custGeom>
            <a:avLst/>
            <a:gdLst>
              <a:gd name="connsiteX0" fmla="*/ 5285269 w 5845216"/>
              <a:gd name="connsiteY0" fmla="*/ 0 h 8318359"/>
              <a:gd name="connsiteX1" fmla="*/ 5845216 w 5845216"/>
              <a:gd name="connsiteY1" fmla="*/ 659424 h 8318359"/>
              <a:gd name="connsiteX2" fmla="*/ 1417639 w 5845216"/>
              <a:gd name="connsiteY2" fmla="*/ 4419077 h 8318359"/>
              <a:gd name="connsiteX3" fmla="*/ 4934330 w 5845216"/>
              <a:gd name="connsiteY3" fmla="*/ 8026729 h 8318359"/>
              <a:gd name="connsiteX4" fmla="*/ 4635157 w 5845216"/>
              <a:gd name="connsiteY4" fmla="*/ 8318359 h 8318359"/>
              <a:gd name="connsiteX5" fmla="*/ 4195823 w 5845216"/>
              <a:gd name="connsiteY5" fmla="*/ 7867661 h 8318359"/>
              <a:gd name="connsiteX6" fmla="*/ 4195823 w 5845216"/>
              <a:gd name="connsiteY6" fmla="*/ 7876239 h 8318359"/>
              <a:gd name="connsiteX7" fmla="*/ 0 w 5845216"/>
              <a:gd name="connsiteY7" fmla="*/ 7876239 h 8318359"/>
              <a:gd name="connsiteX8" fmla="*/ 0 w 5845216"/>
              <a:gd name="connsiteY8" fmla="*/ 1018239 h 8318359"/>
              <a:gd name="connsiteX9" fmla="*/ 4086134 w 5845216"/>
              <a:gd name="connsiteY9" fmla="*/ 1018239 h 831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5216" h="8318359">
                <a:moveTo>
                  <a:pt x="5285269" y="0"/>
                </a:moveTo>
                <a:lnTo>
                  <a:pt x="5845216" y="659424"/>
                </a:lnTo>
                <a:lnTo>
                  <a:pt x="1417639" y="4419077"/>
                </a:lnTo>
                <a:lnTo>
                  <a:pt x="4934330" y="8026729"/>
                </a:lnTo>
                <a:lnTo>
                  <a:pt x="4635157" y="8318359"/>
                </a:lnTo>
                <a:lnTo>
                  <a:pt x="4195823" y="7867661"/>
                </a:lnTo>
                <a:lnTo>
                  <a:pt x="4195823" y="7876239"/>
                </a:lnTo>
                <a:lnTo>
                  <a:pt x="0" y="7876239"/>
                </a:lnTo>
                <a:lnTo>
                  <a:pt x="0" y="1018239"/>
                </a:lnTo>
                <a:lnTo>
                  <a:pt x="4086134" y="1018239"/>
                </a:lnTo>
                <a:close/>
              </a:path>
            </a:pathLst>
          </a:custGeom>
          <a:blipFill>
            <a:blip r:embed="rId3">
              <a:alphaModFix amt="6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a:extLst>
              <a:ext uri="{FF2B5EF4-FFF2-40B4-BE49-F238E27FC236}">
                <a16:creationId xmlns:a16="http://schemas.microsoft.com/office/drawing/2014/main" id="{30BA92D6-310C-4917-BFAD-F3BFD992D1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1440"/>
            <a:ext cx="1086385" cy="540000"/>
          </a:xfrm>
          <a:prstGeom prst="rect">
            <a:avLst/>
          </a:prstGeom>
        </p:spPr>
      </p:pic>
      <p:pic>
        <p:nvPicPr>
          <p:cNvPr id="10" name="Resim 9">
            <a:extLst>
              <a:ext uri="{FF2B5EF4-FFF2-40B4-BE49-F238E27FC236}">
                <a16:creationId xmlns:a16="http://schemas.microsoft.com/office/drawing/2014/main" id="{893DE373-AFCF-4680-9739-749FA4D08F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09656" y="52986"/>
            <a:ext cx="540000" cy="540000"/>
          </a:xfrm>
          <a:prstGeom prst="rect">
            <a:avLst/>
          </a:prstGeom>
        </p:spPr>
      </p:pic>
      <p:sp>
        <p:nvSpPr>
          <p:cNvPr id="12" name="Metin kutusu 11">
            <a:extLst>
              <a:ext uri="{FF2B5EF4-FFF2-40B4-BE49-F238E27FC236}">
                <a16:creationId xmlns:a16="http://schemas.microsoft.com/office/drawing/2014/main" id="{54F04DB3-A820-4966-B7A4-2C8BD0B6F651}"/>
              </a:ext>
            </a:extLst>
          </p:cNvPr>
          <p:cNvSpPr txBox="1"/>
          <p:nvPr/>
        </p:nvSpPr>
        <p:spPr>
          <a:xfrm>
            <a:off x="11487462" y="6323138"/>
            <a:ext cx="704538" cy="369332"/>
          </a:xfrm>
          <a:prstGeom prst="rect">
            <a:avLst/>
          </a:prstGeom>
          <a:noFill/>
        </p:spPr>
        <p:txBody>
          <a:bodyPr wrap="square" rtlCol="0">
            <a:spAutoFit/>
          </a:bodyPr>
          <a:lstStyle/>
          <a:p>
            <a:r>
              <a:rPr lang="tr-TR" dirty="0"/>
              <a:t>1</a:t>
            </a:r>
            <a:r>
              <a:rPr lang="en-US" dirty="0"/>
              <a:t>5</a:t>
            </a:r>
          </a:p>
        </p:txBody>
      </p:sp>
    </p:spTree>
    <p:extLst>
      <p:ext uri="{BB962C8B-B14F-4D97-AF65-F5344CB8AC3E}">
        <p14:creationId xmlns:p14="http://schemas.microsoft.com/office/powerpoint/2010/main" val="54448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6942F01C-338D-4037-BBE7-814AE588CC59}"/>
              </a:ext>
            </a:extLst>
          </p:cNvPr>
          <p:cNvSpPr>
            <a:spLocks noGrp="1"/>
          </p:cNvSpPr>
          <p:nvPr>
            <p:ph idx="1"/>
          </p:nvPr>
        </p:nvSpPr>
        <p:spPr>
          <a:xfrm>
            <a:off x="457200" y="1828134"/>
            <a:ext cx="5471261" cy="4409178"/>
          </a:xfrm>
        </p:spPr>
        <p:txBody>
          <a:bodyPr>
            <a:normAutofit/>
          </a:bodyPr>
          <a:lstStyle/>
          <a:p>
            <a:pPr lvl="0" algn="just"/>
            <a:r>
              <a:rPr lang="tr-TR" sz="2800" dirty="0">
                <a:latin typeface="+mj-lt"/>
              </a:rPr>
              <a:t>MC </a:t>
            </a:r>
            <a:r>
              <a:rPr lang="en-GB" sz="2800" dirty="0">
                <a:latin typeface="+mj-lt"/>
              </a:rPr>
              <a:t>members </a:t>
            </a:r>
            <a:r>
              <a:rPr lang="tr-TR" sz="2800" dirty="0" err="1">
                <a:latin typeface="+mj-lt"/>
              </a:rPr>
              <a:t>are</a:t>
            </a:r>
            <a:r>
              <a:rPr lang="tr-TR" sz="2800" dirty="0">
                <a:latin typeface="+mj-lt"/>
              </a:rPr>
              <a:t> </a:t>
            </a:r>
            <a:r>
              <a:rPr lang="en-GB" sz="2800" dirty="0">
                <a:latin typeface="+mj-lt"/>
              </a:rPr>
              <a:t>national metrology institutes of the Member States and Observers of SMIIC</a:t>
            </a:r>
            <a:r>
              <a:rPr lang="tr-TR" sz="2800" dirty="0">
                <a:latin typeface="+mj-lt"/>
              </a:rPr>
              <a:t>.</a:t>
            </a:r>
          </a:p>
          <a:p>
            <a:pPr lvl="0"/>
            <a:endParaRPr lang="tr-TR" sz="2800" dirty="0">
              <a:latin typeface="+mj-lt"/>
            </a:endParaRPr>
          </a:p>
          <a:p>
            <a:pPr lvl="0" algn="just"/>
            <a:r>
              <a:rPr lang="tr-TR" sz="2800" dirty="0">
                <a:latin typeface="+mj-lt"/>
              </a:rPr>
              <a:t>MC </a:t>
            </a:r>
            <a:r>
              <a:rPr lang="en-GB" sz="2800" dirty="0">
                <a:latin typeface="+mj-lt"/>
              </a:rPr>
              <a:t>shall make cooperation in all types of metrology activities and policies among SMIIC Member States</a:t>
            </a:r>
            <a:r>
              <a:rPr lang="tr-TR" sz="2800" dirty="0">
                <a:latin typeface="+mj-lt"/>
              </a:rPr>
              <a:t>.</a:t>
            </a:r>
          </a:p>
          <a:p>
            <a:pPr marL="0" lvl="0" indent="0">
              <a:buNone/>
            </a:pPr>
            <a:endParaRPr lang="tr-TR" sz="2800" dirty="0">
              <a:latin typeface="+mj-lt"/>
            </a:endParaRPr>
          </a:p>
          <a:p>
            <a:pPr lvl="0"/>
            <a:endParaRPr lang="tr-TR" sz="2800" dirty="0">
              <a:latin typeface="+mj-lt"/>
            </a:endParaRPr>
          </a:p>
          <a:p>
            <a:pPr lvl="0"/>
            <a:endParaRPr lang="tr-TR" dirty="0">
              <a:latin typeface="+mj-lt"/>
            </a:endParaRPr>
          </a:p>
          <a:p>
            <a:endParaRPr lang="tr-TR" dirty="0">
              <a:latin typeface="+mj-lt"/>
            </a:endParaRPr>
          </a:p>
        </p:txBody>
      </p:sp>
      <p:sp>
        <p:nvSpPr>
          <p:cNvPr id="6" name="Dikdörtgen 29">
            <a:extLst>
              <a:ext uri="{FF2B5EF4-FFF2-40B4-BE49-F238E27FC236}">
                <a16:creationId xmlns:a16="http://schemas.microsoft.com/office/drawing/2014/main" id="{1490E9D5-74E1-4E37-B3A1-72B3C50A9886}"/>
              </a:ext>
            </a:extLst>
          </p:cNvPr>
          <p:cNvSpPr/>
          <p:nvPr/>
        </p:nvSpPr>
        <p:spPr>
          <a:xfrm rot="2679756" flipH="1">
            <a:off x="8167272" y="-242527"/>
            <a:ext cx="124993" cy="3373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up 26">
            <a:extLst>
              <a:ext uri="{FF2B5EF4-FFF2-40B4-BE49-F238E27FC236}">
                <a16:creationId xmlns:a16="http://schemas.microsoft.com/office/drawing/2014/main" id="{A996F83D-2DC2-4470-A9E1-C1DAB3D63692}"/>
              </a:ext>
            </a:extLst>
          </p:cNvPr>
          <p:cNvGrpSpPr/>
          <p:nvPr/>
        </p:nvGrpSpPr>
        <p:grpSpPr>
          <a:xfrm>
            <a:off x="6456676" y="197866"/>
            <a:ext cx="5277306" cy="7486239"/>
            <a:chOff x="6999743" y="211957"/>
            <a:chExt cx="5060697" cy="6999280"/>
          </a:xfrm>
        </p:grpSpPr>
        <p:grpSp>
          <p:nvGrpSpPr>
            <p:cNvPr id="25" name="Grup 24">
              <a:extLst>
                <a:ext uri="{FF2B5EF4-FFF2-40B4-BE49-F238E27FC236}">
                  <a16:creationId xmlns:a16="http://schemas.microsoft.com/office/drawing/2014/main" id="{56760D49-E852-4D79-AB30-50885EB1272B}"/>
                </a:ext>
              </a:extLst>
            </p:cNvPr>
            <p:cNvGrpSpPr/>
            <p:nvPr/>
          </p:nvGrpSpPr>
          <p:grpSpPr>
            <a:xfrm>
              <a:off x="6999743" y="276817"/>
              <a:ext cx="5060697" cy="6934420"/>
              <a:chOff x="6999741" y="198094"/>
              <a:chExt cx="5060697" cy="6934420"/>
            </a:xfrm>
          </p:grpSpPr>
          <p:sp>
            <p:nvSpPr>
              <p:cNvPr id="2" name="Oval 1">
                <a:extLst>
                  <a:ext uri="{FF2B5EF4-FFF2-40B4-BE49-F238E27FC236}">
                    <a16:creationId xmlns:a16="http://schemas.microsoft.com/office/drawing/2014/main" id="{19B0C7C2-625B-4FF8-9CD1-6EAC41D00E56}"/>
                  </a:ext>
                </a:extLst>
              </p:cNvPr>
              <p:cNvSpPr/>
              <p:nvPr/>
            </p:nvSpPr>
            <p:spPr>
              <a:xfrm>
                <a:off x="6999741" y="1030270"/>
                <a:ext cx="5060697" cy="4725219"/>
              </a:xfrm>
              <a:prstGeom prst="ellipse">
                <a:avLst/>
              </a:prstGeom>
              <a:solidFill>
                <a:srgbClr val="7A9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kdörtgen 29">
                <a:extLst>
                  <a:ext uri="{FF2B5EF4-FFF2-40B4-BE49-F238E27FC236}">
                    <a16:creationId xmlns:a16="http://schemas.microsoft.com/office/drawing/2014/main" id="{5C936BF9-BD59-4E3C-ABA3-7D035E6C0FF8}"/>
                  </a:ext>
                </a:extLst>
              </p:cNvPr>
              <p:cNvSpPr/>
              <p:nvPr/>
            </p:nvSpPr>
            <p:spPr>
              <a:xfrm rot="2679756" flipH="1">
                <a:off x="8012286" y="338185"/>
                <a:ext cx="124993" cy="32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kdörtgen 29">
                <a:extLst>
                  <a:ext uri="{FF2B5EF4-FFF2-40B4-BE49-F238E27FC236}">
                    <a16:creationId xmlns:a16="http://schemas.microsoft.com/office/drawing/2014/main" id="{234D9286-D3ED-4A58-BC93-47B01004A940}"/>
                  </a:ext>
                </a:extLst>
              </p:cNvPr>
              <p:cNvSpPr/>
              <p:nvPr/>
            </p:nvSpPr>
            <p:spPr>
              <a:xfrm rot="2679756" flipH="1">
                <a:off x="8167271" y="243003"/>
                <a:ext cx="124993" cy="38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kdörtgen 29">
                <a:extLst>
                  <a:ext uri="{FF2B5EF4-FFF2-40B4-BE49-F238E27FC236}">
                    <a16:creationId xmlns:a16="http://schemas.microsoft.com/office/drawing/2014/main" id="{4FFF2933-7854-448B-93D3-FA5A3C83AFB2}"/>
                  </a:ext>
                </a:extLst>
              </p:cNvPr>
              <p:cNvSpPr/>
              <p:nvPr/>
            </p:nvSpPr>
            <p:spPr>
              <a:xfrm rot="2679756" flipH="1">
                <a:off x="8323543" y="198094"/>
                <a:ext cx="124993" cy="44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kdörtgen 29">
                <a:extLst>
                  <a:ext uri="{FF2B5EF4-FFF2-40B4-BE49-F238E27FC236}">
                    <a16:creationId xmlns:a16="http://schemas.microsoft.com/office/drawing/2014/main" id="{F609814D-F16F-41DD-ADA4-BA4FDE496DF1}"/>
                  </a:ext>
                </a:extLst>
              </p:cNvPr>
              <p:cNvSpPr/>
              <p:nvPr/>
            </p:nvSpPr>
            <p:spPr>
              <a:xfrm rot="2679756" flipH="1">
                <a:off x="8503164" y="377093"/>
                <a:ext cx="124993" cy="44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kdörtgen 29">
                <a:extLst>
                  <a:ext uri="{FF2B5EF4-FFF2-40B4-BE49-F238E27FC236}">
                    <a16:creationId xmlns:a16="http://schemas.microsoft.com/office/drawing/2014/main" id="{D3B603E1-5409-49B8-9621-9DB9660D3F7C}"/>
                  </a:ext>
                </a:extLst>
              </p:cNvPr>
              <p:cNvSpPr/>
              <p:nvPr/>
            </p:nvSpPr>
            <p:spPr>
              <a:xfrm rot="2679756" flipH="1">
                <a:off x="8738671" y="413181"/>
                <a:ext cx="124993"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kdörtgen 29">
                <a:extLst>
                  <a:ext uri="{FF2B5EF4-FFF2-40B4-BE49-F238E27FC236}">
                    <a16:creationId xmlns:a16="http://schemas.microsoft.com/office/drawing/2014/main" id="{4B94D750-942A-4C96-ACA6-B5E22D2E61A1}"/>
                  </a:ext>
                </a:extLst>
              </p:cNvPr>
              <p:cNvSpPr/>
              <p:nvPr/>
            </p:nvSpPr>
            <p:spPr>
              <a:xfrm rot="2679756" flipH="1">
                <a:off x="8928690" y="543884"/>
                <a:ext cx="124993" cy="47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kdörtgen 29">
                <a:extLst>
                  <a:ext uri="{FF2B5EF4-FFF2-40B4-BE49-F238E27FC236}">
                    <a16:creationId xmlns:a16="http://schemas.microsoft.com/office/drawing/2014/main" id="{B04470F0-8674-4882-94C0-853FD8F8A293}"/>
                  </a:ext>
                </a:extLst>
              </p:cNvPr>
              <p:cNvSpPr/>
              <p:nvPr/>
            </p:nvSpPr>
            <p:spPr>
              <a:xfrm rot="2679756" flipH="1">
                <a:off x="9119078" y="606297"/>
                <a:ext cx="124993" cy="49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kdörtgen 29">
                <a:extLst>
                  <a:ext uri="{FF2B5EF4-FFF2-40B4-BE49-F238E27FC236}">
                    <a16:creationId xmlns:a16="http://schemas.microsoft.com/office/drawing/2014/main" id="{2589376F-2643-473A-9655-5641F7C83DE0}"/>
                  </a:ext>
                </a:extLst>
              </p:cNvPr>
              <p:cNvSpPr/>
              <p:nvPr/>
            </p:nvSpPr>
            <p:spPr>
              <a:xfrm rot="2679756" flipH="1">
                <a:off x="9320738" y="735531"/>
                <a:ext cx="124993" cy="50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kdörtgen 29">
                <a:extLst>
                  <a:ext uri="{FF2B5EF4-FFF2-40B4-BE49-F238E27FC236}">
                    <a16:creationId xmlns:a16="http://schemas.microsoft.com/office/drawing/2014/main" id="{BB2D6D4E-5F6C-4E58-921A-87708A81223C}"/>
                  </a:ext>
                </a:extLst>
              </p:cNvPr>
              <p:cNvSpPr/>
              <p:nvPr/>
            </p:nvSpPr>
            <p:spPr>
              <a:xfrm rot="2679756" flipH="1">
                <a:off x="9531150" y="850954"/>
                <a:ext cx="124993" cy="51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kdörtgen 29">
                <a:extLst>
                  <a:ext uri="{FF2B5EF4-FFF2-40B4-BE49-F238E27FC236}">
                    <a16:creationId xmlns:a16="http://schemas.microsoft.com/office/drawing/2014/main" id="{2FB9342C-3D8A-44FD-BE16-1C854A27862C}"/>
                  </a:ext>
                </a:extLst>
              </p:cNvPr>
              <p:cNvSpPr/>
              <p:nvPr/>
            </p:nvSpPr>
            <p:spPr>
              <a:xfrm rot="2679756" flipH="1">
                <a:off x="9695751" y="1115090"/>
                <a:ext cx="124993" cy="50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kdörtgen 29">
                <a:extLst>
                  <a:ext uri="{FF2B5EF4-FFF2-40B4-BE49-F238E27FC236}">
                    <a16:creationId xmlns:a16="http://schemas.microsoft.com/office/drawing/2014/main" id="{689FDCC1-EE69-4B39-ABE2-9070C3792314}"/>
                  </a:ext>
                </a:extLst>
              </p:cNvPr>
              <p:cNvSpPr/>
              <p:nvPr/>
            </p:nvSpPr>
            <p:spPr>
              <a:xfrm rot="2679756" flipH="1">
                <a:off x="9928824" y="1233886"/>
                <a:ext cx="124993" cy="50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kdörtgen 29">
                <a:extLst>
                  <a:ext uri="{FF2B5EF4-FFF2-40B4-BE49-F238E27FC236}">
                    <a16:creationId xmlns:a16="http://schemas.microsoft.com/office/drawing/2014/main" id="{BFEED9DE-5EAB-419D-978A-868CF6D89613}"/>
                  </a:ext>
                </a:extLst>
              </p:cNvPr>
              <p:cNvSpPr/>
              <p:nvPr/>
            </p:nvSpPr>
            <p:spPr>
              <a:xfrm rot="2679756" flipH="1">
                <a:off x="10085152" y="1555360"/>
                <a:ext cx="124993" cy="47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kdörtgen 29">
                <a:extLst>
                  <a:ext uri="{FF2B5EF4-FFF2-40B4-BE49-F238E27FC236}">
                    <a16:creationId xmlns:a16="http://schemas.microsoft.com/office/drawing/2014/main" id="{36ABD76F-86F4-4145-8E18-320C39FE49A8}"/>
                  </a:ext>
                </a:extLst>
              </p:cNvPr>
              <p:cNvSpPr/>
              <p:nvPr/>
            </p:nvSpPr>
            <p:spPr>
              <a:xfrm rot="2679756" flipH="1">
                <a:off x="10263538" y="1727558"/>
                <a:ext cx="124993" cy="47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kdörtgen 29">
                <a:extLst>
                  <a:ext uri="{FF2B5EF4-FFF2-40B4-BE49-F238E27FC236}">
                    <a16:creationId xmlns:a16="http://schemas.microsoft.com/office/drawing/2014/main" id="{721C9B8A-A059-4B7D-A1BF-68DFC22633FC}"/>
                  </a:ext>
                </a:extLst>
              </p:cNvPr>
              <p:cNvSpPr/>
              <p:nvPr/>
            </p:nvSpPr>
            <p:spPr>
              <a:xfrm rot="2679756" flipH="1">
                <a:off x="10467221" y="1897581"/>
                <a:ext cx="124993"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kdörtgen 29">
                <a:extLst>
                  <a:ext uri="{FF2B5EF4-FFF2-40B4-BE49-F238E27FC236}">
                    <a16:creationId xmlns:a16="http://schemas.microsoft.com/office/drawing/2014/main" id="{3E5EA612-7A8F-46CF-AFCE-0497973B0097}"/>
                  </a:ext>
                </a:extLst>
              </p:cNvPr>
              <p:cNvSpPr/>
              <p:nvPr/>
            </p:nvSpPr>
            <p:spPr>
              <a:xfrm rot="2679756" flipH="1">
                <a:off x="10641431" y="2070551"/>
                <a:ext cx="124993"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kdörtgen 29">
                <a:extLst>
                  <a:ext uri="{FF2B5EF4-FFF2-40B4-BE49-F238E27FC236}">
                    <a16:creationId xmlns:a16="http://schemas.microsoft.com/office/drawing/2014/main" id="{6538B986-7C66-4E33-8C57-A0C71CCE4EF5}"/>
                  </a:ext>
                </a:extLst>
              </p:cNvPr>
              <p:cNvSpPr/>
              <p:nvPr/>
            </p:nvSpPr>
            <p:spPr>
              <a:xfrm rot="2679756" flipH="1">
                <a:off x="10841063" y="2207586"/>
                <a:ext cx="124993"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kdörtgen 29">
                <a:extLst>
                  <a:ext uri="{FF2B5EF4-FFF2-40B4-BE49-F238E27FC236}">
                    <a16:creationId xmlns:a16="http://schemas.microsoft.com/office/drawing/2014/main" id="{E5187263-E1E3-4D6F-B84F-48D8034FC6FD}"/>
                  </a:ext>
                </a:extLst>
              </p:cNvPr>
              <p:cNvSpPr/>
              <p:nvPr/>
            </p:nvSpPr>
            <p:spPr>
              <a:xfrm rot="2679756" flipH="1">
                <a:off x="10957557" y="2440829"/>
                <a:ext cx="124993"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kdörtgen 29">
                <a:extLst>
                  <a:ext uri="{FF2B5EF4-FFF2-40B4-BE49-F238E27FC236}">
                    <a16:creationId xmlns:a16="http://schemas.microsoft.com/office/drawing/2014/main" id="{DF375D49-A28C-4F33-98E3-CE1BAAAC962E}"/>
                  </a:ext>
                </a:extLst>
              </p:cNvPr>
              <p:cNvSpPr/>
              <p:nvPr/>
            </p:nvSpPr>
            <p:spPr>
              <a:xfrm rot="2679756" flipH="1">
                <a:off x="11253838" y="2452514"/>
                <a:ext cx="124993" cy="46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Dikdörtgen 29">
              <a:extLst>
                <a:ext uri="{FF2B5EF4-FFF2-40B4-BE49-F238E27FC236}">
                  <a16:creationId xmlns:a16="http://schemas.microsoft.com/office/drawing/2014/main" id="{A3AB630E-039C-4A69-8741-2335D4DB4BBA}"/>
                </a:ext>
              </a:extLst>
            </p:cNvPr>
            <p:cNvSpPr/>
            <p:nvPr/>
          </p:nvSpPr>
          <p:spPr>
            <a:xfrm rot="2679756" flipH="1">
              <a:off x="7862560" y="211957"/>
              <a:ext cx="124993" cy="32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Circle: Hollow 32">
            <a:extLst>
              <a:ext uri="{FF2B5EF4-FFF2-40B4-BE49-F238E27FC236}">
                <a16:creationId xmlns:a16="http://schemas.microsoft.com/office/drawing/2014/main" id="{BFCAA1F2-7E7B-4B75-9603-E39A892D9164}"/>
              </a:ext>
            </a:extLst>
          </p:cNvPr>
          <p:cNvSpPr/>
          <p:nvPr/>
        </p:nvSpPr>
        <p:spPr>
          <a:xfrm>
            <a:off x="6895585" y="1156382"/>
            <a:ext cx="4838397" cy="4821851"/>
          </a:xfrm>
          <a:prstGeom prst="donut">
            <a:avLst>
              <a:gd name="adj" fmla="val 298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kdörtgen 31">
            <a:extLst>
              <a:ext uri="{FF2B5EF4-FFF2-40B4-BE49-F238E27FC236}">
                <a16:creationId xmlns:a16="http://schemas.microsoft.com/office/drawing/2014/main" id="{BD839060-01D0-4B03-B30D-55B5011AA73E}"/>
              </a:ext>
            </a:extLst>
          </p:cNvPr>
          <p:cNvSpPr/>
          <p:nvPr/>
        </p:nvSpPr>
        <p:spPr>
          <a:xfrm>
            <a:off x="-57020" y="-7152"/>
            <a:ext cx="12249020" cy="94394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u="sng" dirty="0">
              <a:solidFill>
                <a:schemeClr val="bg1"/>
              </a:solidFill>
            </a:endParaRPr>
          </a:p>
        </p:txBody>
      </p:sp>
      <p:sp>
        <p:nvSpPr>
          <p:cNvPr id="4" name="Başlık 1">
            <a:extLst>
              <a:ext uri="{FF2B5EF4-FFF2-40B4-BE49-F238E27FC236}">
                <a16:creationId xmlns:a16="http://schemas.microsoft.com/office/drawing/2014/main" id="{E804125F-E3A2-4E34-A853-F5F3B80276AF}"/>
              </a:ext>
            </a:extLst>
          </p:cNvPr>
          <p:cNvSpPr>
            <a:spLocks noGrp="1"/>
          </p:cNvSpPr>
          <p:nvPr>
            <p:ph type="title"/>
          </p:nvPr>
        </p:nvSpPr>
        <p:spPr>
          <a:xfrm>
            <a:off x="-327289" y="-110247"/>
            <a:ext cx="8229600" cy="1143000"/>
          </a:xfrm>
        </p:spPr>
        <p:txBody>
          <a:bodyPr>
            <a:normAutofit/>
          </a:bodyPr>
          <a:lstStyle/>
          <a:p>
            <a:pPr algn="ctr"/>
            <a:r>
              <a:rPr lang="tr-TR" sz="3200" b="1" u="sng" dirty="0">
                <a:solidFill>
                  <a:schemeClr val="bg1"/>
                </a:solidFill>
                <a:latin typeface="+mn-lt"/>
              </a:rPr>
              <a:t>METROLOGY COUNCIL (MC)</a:t>
            </a:r>
          </a:p>
        </p:txBody>
      </p:sp>
      <p:sp>
        <p:nvSpPr>
          <p:cNvPr id="38" name="Oval 37">
            <a:extLst>
              <a:ext uri="{FF2B5EF4-FFF2-40B4-BE49-F238E27FC236}">
                <a16:creationId xmlns:a16="http://schemas.microsoft.com/office/drawing/2014/main" id="{22AD26C3-C3AA-40D1-9702-4BDE3CB9C336}"/>
              </a:ext>
            </a:extLst>
          </p:cNvPr>
          <p:cNvSpPr/>
          <p:nvPr/>
        </p:nvSpPr>
        <p:spPr>
          <a:xfrm>
            <a:off x="7128627" y="1226649"/>
            <a:ext cx="4443409" cy="4328547"/>
          </a:xfrm>
          <a:prstGeom prst="ellipse">
            <a:avLst/>
          </a:prstGeom>
          <a:blipFill>
            <a:blip r:embed="rId3">
              <a:alphaModFix amt="98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Resim 29">
            <a:extLst>
              <a:ext uri="{FF2B5EF4-FFF2-40B4-BE49-F238E27FC236}">
                <a16:creationId xmlns:a16="http://schemas.microsoft.com/office/drawing/2014/main" id="{5CDD9A54-2667-4FBD-ADBC-4DCBF006A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31" y="156339"/>
            <a:ext cx="1108862" cy="540000"/>
          </a:xfrm>
          <a:prstGeom prst="rect">
            <a:avLst/>
          </a:prstGeom>
        </p:spPr>
      </p:pic>
      <p:pic>
        <p:nvPicPr>
          <p:cNvPr id="31" name="Resim 30">
            <a:extLst>
              <a:ext uri="{FF2B5EF4-FFF2-40B4-BE49-F238E27FC236}">
                <a16:creationId xmlns:a16="http://schemas.microsoft.com/office/drawing/2014/main" id="{F20A7BD0-EC49-4BA8-8668-4F9CD1E923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3880" y="136315"/>
            <a:ext cx="540000" cy="540000"/>
          </a:xfrm>
          <a:prstGeom prst="rect">
            <a:avLst/>
          </a:prstGeom>
        </p:spPr>
      </p:pic>
      <p:sp>
        <p:nvSpPr>
          <p:cNvPr id="32" name="Metin kutusu 31">
            <a:extLst>
              <a:ext uri="{FF2B5EF4-FFF2-40B4-BE49-F238E27FC236}">
                <a16:creationId xmlns:a16="http://schemas.microsoft.com/office/drawing/2014/main" id="{2F003F68-9014-47E7-8DCB-E4156D35FDD5}"/>
              </a:ext>
            </a:extLst>
          </p:cNvPr>
          <p:cNvSpPr txBox="1"/>
          <p:nvPr/>
        </p:nvSpPr>
        <p:spPr>
          <a:xfrm>
            <a:off x="11487462" y="6323138"/>
            <a:ext cx="704538" cy="369332"/>
          </a:xfrm>
          <a:prstGeom prst="rect">
            <a:avLst/>
          </a:prstGeom>
          <a:noFill/>
        </p:spPr>
        <p:txBody>
          <a:bodyPr wrap="square" rtlCol="0">
            <a:spAutoFit/>
          </a:bodyPr>
          <a:lstStyle/>
          <a:p>
            <a:r>
              <a:rPr lang="en-US" dirty="0"/>
              <a:t>16</a:t>
            </a:r>
          </a:p>
        </p:txBody>
      </p:sp>
    </p:spTree>
    <p:extLst>
      <p:ext uri="{BB962C8B-B14F-4D97-AF65-F5344CB8AC3E}">
        <p14:creationId xmlns:p14="http://schemas.microsoft.com/office/powerpoint/2010/main" val="3221847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a:extLst>
              <a:ext uri="{FF2B5EF4-FFF2-40B4-BE49-F238E27FC236}">
                <a16:creationId xmlns:a16="http://schemas.microsoft.com/office/drawing/2014/main" id="{D5F9F856-BD2F-4C6D-A865-A8377C555511}"/>
              </a:ext>
            </a:extLst>
          </p:cNvPr>
          <p:cNvSpPr/>
          <p:nvPr/>
        </p:nvSpPr>
        <p:spPr>
          <a:xfrm>
            <a:off x="10471743" y="1324694"/>
            <a:ext cx="1666532" cy="2587601"/>
          </a:xfrm>
          <a:prstGeom prst="rect">
            <a:avLst/>
          </a:prstGeom>
          <a:blipFill>
            <a:blip r:embed="rId3">
              <a:alphaModFix amt="98000"/>
              <a:duotone>
                <a:prstClr val="black"/>
                <a:schemeClr val="tx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çerik Yer Tutucusu 1">
            <a:extLst>
              <a:ext uri="{FF2B5EF4-FFF2-40B4-BE49-F238E27FC236}">
                <a16:creationId xmlns:a16="http://schemas.microsoft.com/office/drawing/2014/main" id="{61DC4AA5-893E-4441-9C5B-73F144FB646C}"/>
              </a:ext>
            </a:extLst>
          </p:cNvPr>
          <p:cNvSpPr>
            <a:spLocks noGrp="1"/>
          </p:cNvSpPr>
          <p:nvPr>
            <p:ph idx="1"/>
          </p:nvPr>
        </p:nvSpPr>
        <p:spPr>
          <a:xfrm>
            <a:off x="125468" y="1324190"/>
            <a:ext cx="6926596" cy="4320480"/>
          </a:xfrm>
        </p:spPr>
        <p:txBody>
          <a:bodyPr>
            <a:noAutofit/>
          </a:bodyPr>
          <a:lstStyle/>
          <a:p>
            <a:pPr algn="just"/>
            <a:r>
              <a:rPr lang="en-GB" sz="2400" dirty="0">
                <a:latin typeface="+mj-lt"/>
              </a:rPr>
              <a:t>AC is responsible for supporting actions for establishing a sound accreditation system OIC-wide and raise awareness of accreditation concept within the Member States.</a:t>
            </a:r>
            <a:endParaRPr lang="tr-TR" sz="2400" dirty="0">
              <a:latin typeface="+mj-lt"/>
            </a:endParaRPr>
          </a:p>
          <a:p>
            <a:pPr lvl="0" algn="just"/>
            <a:endParaRPr lang="fr-FR" sz="800" dirty="0">
              <a:latin typeface="+mj-lt"/>
            </a:endParaRPr>
          </a:p>
          <a:p>
            <a:pPr lvl="0" algn="just"/>
            <a:r>
              <a:rPr lang="en-US" sz="2400" dirty="0">
                <a:latin typeface="+mj-lt"/>
              </a:rPr>
              <a:t>Membership </a:t>
            </a:r>
            <a:r>
              <a:rPr lang="tr-TR" sz="2400" dirty="0">
                <a:latin typeface="+mj-lt"/>
              </a:rPr>
              <a:t>is </a:t>
            </a:r>
            <a:r>
              <a:rPr lang="en-US" sz="2400" dirty="0">
                <a:latin typeface="+mj-lt"/>
              </a:rPr>
              <a:t>limited to the national</a:t>
            </a:r>
            <a:r>
              <a:rPr lang="tr-TR" sz="2400" dirty="0">
                <a:latin typeface="+mj-lt"/>
              </a:rPr>
              <a:t> </a:t>
            </a:r>
            <a:r>
              <a:rPr lang="en-US" sz="2400" dirty="0">
                <a:latin typeface="+mj-lt"/>
              </a:rPr>
              <a:t>accreditation bodies of SMIIC Member States.</a:t>
            </a:r>
            <a:endParaRPr lang="tr-TR" sz="2400" dirty="0">
              <a:latin typeface="+mj-lt"/>
            </a:endParaRPr>
          </a:p>
          <a:p>
            <a:pPr lvl="0" algn="just"/>
            <a:endParaRPr lang="fr-FR" sz="800" dirty="0">
              <a:latin typeface="+mj-lt"/>
            </a:endParaRPr>
          </a:p>
          <a:p>
            <a:pPr lvl="0" algn="just"/>
            <a:r>
              <a:rPr lang="en-US" sz="2400" dirty="0">
                <a:latin typeface="+mj-lt"/>
              </a:rPr>
              <a:t>12 (twelve) national accreditation bodies for the management of AC.</a:t>
            </a:r>
            <a:endParaRPr lang="tr-TR" sz="2400" dirty="0">
              <a:latin typeface="+mj-lt"/>
            </a:endParaRPr>
          </a:p>
          <a:p>
            <a:pPr lvl="0" algn="just"/>
            <a:endParaRPr lang="fr-FR" sz="800" dirty="0">
              <a:latin typeface="+mj-lt"/>
            </a:endParaRPr>
          </a:p>
          <a:p>
            <a:pPr algn="just"/>
            <a:r>
              <a:rPr lang="en-US" sz="2400" dirty="0">
                <a:latin typeface="+mj-lt"/>
              </a:rPr>
              <a:t>AC is the organ carrying out activities aimed at the establishment of an accreditation scheme in the OIC Member States. </a:t>
            </a:r>
            <a:endParaRPr lang="en-GB" sz="2400" dirty="0">
              <a:latin typeface="+mj-lt"/>
            </a:endParaRPr>
          </a:p>
          <a:p>
            <a:pPr algn="just"/>
            <a:endParaRPr lang="en-US" sz="2400" dirty="0">
              <a:latin typeface="+mj-lt"/>
            </a:endParaRPr>
          </a:p>
        </p:txBody>
      </p:sp>
      <p:sp>
        <p:nvSpPr>
          <p:cNvPr id="6" name="Dikdörtgen 31">
            <a:extLst>
              <a:ext uri="{FF2B5EF4-FFF2-40B4-BE49-F238E27FC236}">
                <a16:creationId xmlns:a16="http://schemas.microsoft.com/office/drawing/2014/main" id="{298A9789-0C55-404A-9609-437D941F8CE4}"/>
              </a:ext>
            </a:extLst>
          </p:cNvPr>
          <p:cNvSpPr/>
          <p:nvPr/>
        </p:nvSpPr>
        <p:spPr>
          <a:xfrm>
            <a:off x="-57020" y="-7152"/>
            <a:ext cx="12249020" cy="94394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u="sng" dirty="0">
              <a:solidFill>
                <a:schemeClr val="bg1"/>
              </a:solidFill>
            </a:endParaRPr>
          </a:p>
        </p:txBody>
      </p:sp>
      <p:sp>
        <p:nvSpPr>
          <p:cNvPr id="4" name="Unvan 3">
            <a:extLst>
              <a:ext uri="{FF2B5EF4-FFF2-40B4-BE49-F238E27FC236}">
                <a16:creationId xmlns:a16="http://schemas.microsoft.com/office/drawing/2014/main" id="{B908E749-8386-4F8B-B893-7C634451F8FD}"/>
              </a:ext>
            </a:extLst>
          </p:cNvPr>
          <p:cNvSpPr>
            <a:spLocks noGrp="1"/>
          </p:cNvSpPr>
          <p:nvPr>
            <p:ph type="title"/>
          </p:nvPr>
        </p:nvSpPr>
        <p:spPr>
          <a:xfrm>
            <a:off x="-57020" y="-308803"/>
            <a:ext cx="8229600" cy="1143000"/>
          </a:xfrm>
        </p:spPr>
        <p:txBody>
          <a:bodyPr>
            <a:noAutofit/>
          </a:bodyPr>
          <a:lstStyle/>
          <a:p>
            <a:pPr algn="ctr"/>
            <a:br>
              <a:rPr lang="en-US" sz="3600" u="sng" dirty="0">
                <a:solidFill>
                  <a:schemeClr val="bg1"/>
                </a:solidFill>
              </a:rPr>
            </a:br>
            <a:r>
              <a:rPr lang="en-US" sz="3200" b="1" u="sng" dirty="0">
                <a:solidFill>
                  <a:schemeClr val="bg1"/>
                </a:solidFill>
                <a:latin typeface="+mn-lt"/>
              </a:rPr>
              <a:t>ACCREDITATION </a:t>
            </a:r>
            <a:r>
              <a:rPr lang="tr-TR" sz="3200" b="1" u="sng" dirty="0">
                <a:solidFill>
                  <a:schemeClr val="bg1"/>
                </a:solidFill>
                <a:latin typeface="+mn-lt"/>
              </a:rPr>
              <a:t>COUNCIL (AC)</a:t>
            </a:r>
            <a:endParaRPr lang="en-US" sz="3200" b="1" u="sng" dirty="0">
              <a:solidFill>
                <a:schemeClr val="bg1"/>
              </a:solidFill>
              <a:latin typeface="+mn-lt"/>
            </a:endParaRPr>
          </a:p>
        </p:txBody>
      </p:sp>
      <p:sp>
        <p:nvSpPr>
          <p:cNvPr id="7" name="Dikdörtgen 6">
            <a:extLst>
              <a:ext uri="{FF2B5EF4-FFF2-40B4-BE49-F238E27FC236}">
                <a16:creationId xmlns:a16="http://schemas.microsoft.com/office/drawing/2014/main" id="{82B1393C-77DC-4214-9A76-6302EB022BE6}"/>
              </a:ext>
            </a:extLst>
          </p:cNvPr>
          <p:cNvSpPr/>
          <p:nvPr/>
        </p:nvSpPr>
        <p:spPr>
          <a:xfrm>
            <a:off x="7367829" y="1324190"/>
            <a:ext cx="1666532" cy="2587601"/>
          </a:xfrm>
          <a:prstGeom prst="rect">
            <a:avLst/>
          </a:prstGeom>
          <a:blipFill>
            <a:blip r:embed="rId3">
              <a:alphaModFix amt="98000"/>
              <a:duotone>
                <a:prstClr val="black"/>
                <a:schemeClr val="tx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ikdörtgen 9">
            <a:extLst>
              <a:ext uri="{FF2B5EF4-FFF2-40B4-BE49-F238E27FC236}">
                <a16:creationId xmlns:a16="http://schemas.microsoft.com/office/drawing/2014/main" id="{F1DC6AD0-9E36-4A40-AA69-98D010ECADD7}"/>
              </a:ext>
            </a:extLst>
          </p:cNvPr>
          <p:cNvSpPr/>
          <p:nvPr/>
        </p:nvSpPr>
        <p:spPr>
          <a:xfrm>
            <a:off x="8121057" y="1601044"/>
            <a:ext cx="1666531" cy="3372240"/>
          </a:xfrm>
          <a:prstGeom prst="rect">
            <a:avLst/>
          </a:prstGeom>
          <a:blipFill>
            <a:blip r:embed="rId3">
              <a:alphaModFix amt="98000"/>
              <a:duotone>
                <a:prstClr val="black"/>
                <a:schemeClr val="tx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ikdörtgen 15">
            <a:extLst>
              <a:ext uri="{FF2B5EF4-FFF2-40B4-BE49-F238E27FC236}">
                <a16:creationId xmlns:a16="http://schemas.microsoft.com/office/drawing/2014/main" id="{76C6A438-A884-4135-A697-E0F6A1871098}"/>
              </a:ext>
            </a:extLst>
          </p:cNvPr>
          <p:cNvSpPr/>
          <p:nvPr/>
        </p:nvSpPr>
        <p:spPr>
          <a:xfrm>
            <a:off x="10097871" y="1601044"/>
            <a:ext cx="1666531" cy="3372240"/>
          </a:xfrm>
          <a:prstGeom prst="rect">
            <a:avLst/>
          </a:prstGeom>
          <a:blipFill>
            <a:blip r:embed="rId3">
              <a:alphaModFix amt="98000"/>
              <a:duotone>
                <a:prstClr val="black"/>
                <a:schemeClr val="tx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ikdörtgen 10">
            <a:extLst>
              <a:ext uri="{FF2B5EF4-FFF2-40B4-BE49-F238E27FC236}">
                <a16:creationId xmlns:a16="http://schemas.microsoft.com/office/drawing/2014/main" id="{E4BAFDC0-AE7C-4965-ACB6-01A54987E894}"/>
              </a:ext>
            </a:extLst>
          </p:cNvPr>
          <p:cNvSpPr/>
          <p:nvPr/>
        </p:nvSpPr>
        <p:spPr>
          <a:xfrm>
            <a:off x="8925817" y="2009393"/>
            <a:ext cx="1873752" cy="3970704"/>
          </a:xfrm>
          <a:prstGeom prst="rect">
            <a:avLst/>
          </a:prstGeom>
          <a:blipFill>
            <a:blip r:embed="rId3">
              <a:alphaModFix amt="98000"/>
              <a:duotone>
                <a:prstClr val="black"/>
                <a:schemeClr val="tx2">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ikdörtgen 13">
            <a:extLst>
              <a:ext uri="{FF2B5EF4-FFF2-40B4-BE49-F238E27FC236}">
                <a16:creationId xmlns:a16="http://schemas.microsoft.com/office/drawing/2014/main" id="{12C52AE2-399B-4EB6-A1A0-85FD52B19E53}"/>
              </a:ext>
            </a:extLst>
          </p:cNvPr>
          <p:cNvSpPr/>
          <p:nvPr/>
        </p:nvSpPr>
        <p:spPr>
          <a:xfrm>
            <a:off x="8489445" y="2009393"/>
            <a:ext cx="3154353" cy="2352098"/>
          </a:xfrm>
          <a:prstGeom prst="rect">
            <a:avLst/>
          </a:prstGeom>
          <a:blipFill>
            <a:blip r:embed="rId4">
              <a:alphaModFix amt="98000"/>
              <a:extLst>
                <a:ext uri="{BEBA8EAE-BF5A-486C-A8C5-ECC9F3942E4B}">
                  <a14:imgProps xmlns:a14="http://schemas.microsoft.com/office/drawing/2010/main">
                    <a14:imgLayer r:embed="rId5">
                      <a14:imgEffect>
                        <a14:saturation sat="33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6">
            <a:extLst>
              <a:ext uri="{FF2B5EF4-FFF2-40B4-BE49-F238E27FC236}">
                <a16:creationId xmlns:a16="http://schemas.microsoft.com/office/drawing/2014/main" id="{00F99FF9-9F81-42B3-AD0B-CD2EA810449D}"/>
              </a:ext>
            </a:extLst>
          </p:cNvPr>
          <p:cNvSpPr/>
          <p:nvPr/>
        </p:nvSpPr>
        <p:spPr>
          <a:xfrm>
            <a:off x="8297578" y="1824475"/>
            <a:ext cx="3600586" cy="2751565"/>
          </a:xfrm>
          <a:prstGeom prst="frame">
            <a:avLst>
              <a:gd name="adj1" fmla="val 1018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3" name="Resim 12">
            <a:extLst>
              <a:ext uri="{FF2B5EF4-FFF2-40B4-BE49-F238E27FC236}">
                <a16:creationId xmlns:a16="http://schemas.microsoft.com/office/drawing/2014/main" id="{65473AC7-EC9B-43D9-8803-BDB464FA7E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473" y="202377"/>
            <a:ext cx="1108862" cy="540000"/>
          </a:xfrm>
          <a:prstGeom prst="rect">
            <a:avLst/>
          </a:prstGeom>
        </p:spPr>
      </p:pic>
      <p:pic>
        <p:nvPicPr>
          <p:cNvPr id="15" name="Resim 14">
            <a:extLst>
              <a:ext uri="{FF2B5EF4-FFF2-40B4-BE49-F238E27FC236}">
                <a16:creationId xmlns:a16="http://schemas.microsoft.com/office/drawing/2014/main" id="{E7E34D25-3C26-45B0-974F-FEA03F1FC0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03798" y="162615"/>
            <a:ext cx="540000" cy="540000"/>
          </a:xfrm>
          <a:prstGeom prst="rect">
            <a:avLst/>
          </a:prstGeom>
        </p:spPr>
      </p:pic>
      <p:sp>
        <p:nvSpPr>
          <p:cNvPr id="18" name="Metin kutusu 17">
            <a:extLst>
              <a:ext uri="{FF2B5EF4-FFF2-40B4-BE49-F238E27FC236}">
                <a16:creationId xmlns:a16="http://schemas.microsoft.com/office/drawing/2014/main" id="{0ABA3A15-F752-48BA-BBE1-8C810F083D86}"/>
              </a:ext>
            </a:extLst>
          </p:cNvPr>
          <p:cNvSpPr txBox="1"/>
          <p:nvPr/>
        </p:nvSpPr>
        <p:spPr>
          <a:xfrm>
            <a:off x="11487462" y="6323138"/>
            <a:ext cx="704538"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469835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kdörtgen 24">
            <a:extLst>
              <a:ext uri="{FF2B5EF4-FFF2-40B4-BE49-F238E27FC236}">
                <a16:creationId xmlns:a16="http://schemas.microsoft.com/office/drawing/2014/main" id="{B1FED8D7-129C-4B59-ACDA-E8DF79F2F644}"/>
              </a:ext>
            </a:extLst>
          </p:cNvPr>
          <p:cNvSpPr/>
          <p:nvPr/>
        </p:nvSpPr>
        <p:spPr>
          <a:xfrm>
            <a:off x="-1" y="1"/>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Resim 70">
            <a:extLst>
              <a:ext uri="{FF2B5EF4-FFF2-40B4-BE49-F238E27FC236}">
                <a16:creationId xmlns:a16="http://schemas.microsoft.com/office/drawing/2014/main" id="{8326FDA7-9E07-4491-BFC5-55A548BBB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114" y="3849770"/>
            <a:ext cx="4608000" cy="2880000"/>
          </a:xfrm>
          <a:prstGeom prst="rect">
            <a:avLst/>
          </a:prstGeom>
        </p:spPr>
      </p:pic>
      <p:grpSp>
        <p:nvGrpSpPr>
          <p:cNvPr id="4" name="Grup 3">
            <a:extLst>
              <a:ext uri="{FF2B5EF4-FFF2-40B4-BE49-F238E27FC236}">
                <a16:creationId xmlns:a16="http://schemas.microsoft.com/office/drawing/2014/main" id="{82C269AD-0044-4C5B-A440-8D44263A0C06}"/>
              </a:ext>
            </a:extLst>
          </p:cNvPr>
          <p:cNvGrpSpPr/>
          <p:nvPr/>
        </p:nvGrpSpPr>
        <p:grpSpPr>
          <a:xfrm>
            <a:off x="-2785034" y="-1633782"/>
            <a:ext cx="7311912" cy="9544839"/>
            <a:chOff x="-2785034" y="-1633782"/>
            <a:chExt cx="7311912" cy="9544839"/>
          </a:xfrm>
          <a:blipFill>
            <a:blip r:embed="rId4"/>
            <a:stretch>
              <a:fillRect/>
            </a:stretch>
          </a:blipFill>
        </p:grpSpPr>
        <p:sp>
          <p:nvSpPr>
            <p:cNvPr id="5" name="Elmas 4">
              <a:extLst>
                <a:ext uri="{FF2B5EF4-FFF2-40B4-BE49-F238E27FC236}">
                  <a16:creationId xmlns:a16="http://schemas.microsoft.com/office/drawing/2014/main" id="{6DACE4C4-AEAB-4D5A-A424-E772BF734297}"/>
                </a:ext>
              </a:extLst>
            </p:cNvPr>
            <p:cNvSpPr/>
            <p:nvPr/>
          </p:nvSpPr>
          <p:spPr>
            <a:xfrm>
              <a:off x="383141" y="1052333"/>
              <a:ext cx="4143737" cy="414952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mas 5">
              <a:extLst>
                <a:ext uri="{FF2B5EF4-FFF2-40B4-BE49-F238E27FC236}">
                  <a16:creationId xmlns:a16="http://schemas.microsoft.com/office/drawing/2014/main" id="{06ECEC00-CF2B-4515-8F0B-9B5F8F72FD6E}"/>
                </a:ext>
              </a:extLst>
            </p:cNvPr>
            <p:cNvSpPr/>
            <p:nvPr/>
          </p:nvSpPr>
          <p:spPr>
            <a:xfrm>
              <a:off x="-2785034" y="-1633782"/>
              <a:ext cx="5147178" cy="5188961"/>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mas 6">
              <a:extLst>
                <a:ext uri="{FF2B5EF4-FFF2-40B4-BE49-F238E27FC236}">
                  <a16:creationId xmlns:a16="http://schemas.microsoft.com/office/drawing/2014/main" id="{09E23CBF-42F0-4FFA-BAD2-15160FD93CBA}"/>
                </a:ext>
              </a:extLst>
            </p:cNvPr>
            <p:cNvSpPr/>
            <p:nvPr/>
          </p:nvSpPr>
          <p:spPr>
            <a:xfrm>
              <a:off x="-2785034" y="2722096"/>
              <a:ext cx="5147178" cy="5188961"/>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Elmas 7">
            <a:extLst>
              <a:ext uri="{FF2B5EF4-FFF2-40B4-BE49-F238E27FC236}">
                <a16:creationId xmlns:a16="http://schemas.microsoft.com/office/drawing/2014/main" id="{058B9F0E-65D9-42D9-8074-4914EDA04362}"/>
              </a:ext>
            </a:extLst>
          </p:cNvPr>
          <p:cNvSpPr/>
          <p:nvPr/>
        </p:nvSpPr>
        <p:spPr>
          <a:xfrm>
            <a:off x="-2785034" y="-1310361"/>
            <a:ext cx="4557057" cy="4542117"/>
          </a:xfrm>
          <a:prstGeom prst="diamond">
            <a:avLst/>
          </a:pr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mas 8">
            <a:extLst>
              <a:ext uri="{FF2B5EF4-FFF2-40B4-BE49-F238E27FC236}">
                <a16:creationId xmlns:a16="http://schemas.microsoft.com/office/drawing/2014/main" id="{C82C40DB-80F7-46C9-A929-105E7AE57C75}"/>
              </a:ext>
            </a:extLst>
          </p:cNvPr>
          <p:cNvSpPr/>
          <p:nvPr/>
        </p:nvSpPr>
        <p:spPr>
          <a:xfrm>
            <a:off x="-2090932" y="3433576"/>
            <a:ext cx="3892231" cy="3765999"/>
          </a:xfrm>
          <a:prstGeom prst="diamond">
            <a:avLst/>
          </a:prstGeom>
          <a:solidFill>
            <a:srgbClr val="C0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aşlık 3">
            <a:extLst>
              <a:ext uri="{FF2B5EF4-FFF2-40B4-BE49-F238E27FC236}">
                <a16:creationId xmlns:a16="http://schemas.microsoft.com/office/drawing/2014/main" id="{E3773838-C551-4F99-ABF2-752E70FA0998}"/>
              </a:ext>
            </a:extLst>
          </p:cNvPr>
          <p:cNvSpPr>
            <a:spLocks noGrp="1"/>
          </p:cNvSpPr>
          <p:nvPr>
            <p:ph type="title"/>
          </p:nvPr>
        </p:nvSpPr>
        <p:spPr>
          <a:xfrm>
            <a:off x="3807859" y="-10394"/>
            <a:ext cx="8001000" cy="864111"/>
          </a:xfrm>
        </p:spPr>
        <p:txBody>
          <a:bodyPr>
            <a:normAutofit/>
          </a:bodyPr>
          <a:lstStyle/>
          <a:p>
            <a:pPr algn="ctr"/>
            <a:r>
              <a:rPr lang="tr-TR" sz="3600" b="1" u="sng" dirty="0">
                <a:solidFill>
                  <a:schemeClr val="bg1"/>
                </a:solidFill>
                <a:effectLst>
                  <a:outerShdw blurRad="38100" dist="38100" dir="2700000" algn="tl">
                    <a:srgbClr val="000000">
                      <a:alpha val="43137"/>
                    </a:srgbClr>
                  </a:outerShdw>
                </a:effectLst>
              </a:rPr>
              <a:t>TECHNICAL COMMITTEES - 1 </a:t>
            </a:r>
            <a:endParaRPr lang="en-US" sz="3600" b="1" u="sng" dirty="0">
              <a:solidFill>
                <a:schemeClr val="bg1"/>
              </a:solidFill>
              <a:effectLst>
                <a:outerShdw blurRad="38100" dist="38100" dir="2700000" algn="tl">
                  <a:srgbClr val="000000">
                    <a:alpha val="43137"/>
                  </a:srgbClr>
                </a:outerShdw>
              </a:effectLst>
            </a:endParaRPr>
          </a:p>
        </p:txBody>
      </p:sp>
      <p:sp>
        <p:nvSpPr>
          <p:cNvPr id="11" name="İçerik Yer Tutucusu 1">
            <a:extLst>
              <a:ext uri="{FF2B5EF4-FFF2-40B4-BE49-F238E27FC236}">
                <a16:creationId xmlns:a16="http://schemas.microsoft.com/office/drawing/2014/main" id="{79F06D89-BBCF-4062-BDAE-CC2D7872C8DC}"/>
              </a:ext>
            </a:extLst>
          </p:cNvPr>
          <p:cNvSpPr>
            <a:spLocks noGrp="1"/>
          </p:cNvSpPr>
          <p:nvPr>
            <p:ph idx="1"/>
          </p:nvPr>
        </p:nvSpPr>
        <p:spPr>
          <a:xfrm>
            <a:off x="4716627" y="1128560"/>
            <a:ext cx="7092232" cy="4351338"/>
          </a:xfrm>
        </p:spPr>
        <p:txBody>
          <a:bodyPr>
            <a:normAutofit/>
          </a:bodyPr>
          <a:lstStyle/>
          <a:p>
            <a:pPr algn="just"/>
            <a:r>
              <a:rPr lang="en-GB" dirty="0">
                <a:latin typeface="+mj-lt"/>
              </a:rPr>
              <a:t>Standards are not developed by the standardization organization itself. </a:t>
            </a:r>
          </a:p>
          <a:p>
            <a:endParaRPr lang="en-GB" dirty="0">
              <a:latin typeface="+mj-lt"/>
            </a:endParaRPr>
          </a:p>
          <a:p>
            <a:pPr algn="just"/>
            <a:r>
              <a:rPr lang="en-GB" dirty="0">
                <a:latin typeface="+mj-lt"/>
              </a:rPr>
              <a:t>Standardization is handled by various </a:t>
            </a:r>
            <a:r>
              <a:rPr lang="en-GB" b="1" dirty="0">
                <a:latin typeface="+mj-lt"/>
              </a:rPr>
              <a:t>Technical Committees </a:t>
            </a:r>
            <a:r>
              <a:rPr lang="en-GB" dirty="0">
                <a:latin typeface="+mj-lt"/>
              </a:rPr>
              <a:t>composed of member states.</a:t>
            </a:r>
          </a:p>
        </p:txBody>
      </p:sp>
      <p:pic>
        <p:nvPicPr>
          <p:cNvPr id="3" name="Grafik 2" descr="Çizgi ok: Saat yönünde eğri">
            <a:extLst>
              <a:ext uri="{FF2B5EF4-FFF2-40B4-BE49-F238E27FC236}">
                <a16:creationId xmlns:a16="http://schemas.microsoft.com/office/drawing/2014/main" id="{A8A1A27F-2A98-4243-B104-81E2349FC9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5320" y="5062799"/>
            <a:ext cx="914400" cy="914400"/>
          </a:xfrm>
          <a:prstGeom prst="rect">
            <a:avLst/>
          </a:prstGeom>
        </p:spPr>
      </p:pic>
      <p:pic>
        <p:nvPicPr>
          <p:cNvPr id="18" name="Grafik 17" descr="Çizgi ok: Saat yönünde eğri">
            <a:extLst>
              <a:ext uri="{FF2B5EF4-FFF2-40B4-BE49-F238E27FC236}">
                <a16:creationId xmlns:a16="http://schemas.microsoft.com/office/drawing/2014/main" id="{DDFDFACE-C9F4-4CA8-9623-9E0540637A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745605">
            <a:off x="8172796" y="3511254"/>
            <a:ext cx="914400" cy="914400"/>
          </a:xfrm>
          <a:prstGeom prst="rect">
            <a:avLst/>
          </a:prstGeom>
        </p:spPr>
      </p:pic>
      <p:pic>
        <p:nvPicPr>
          <p:cNvPr id="19" name="Grafik 18" descr="Çizgi ok: Hafif eğri">
            <a:extLst>
              <a:ext uri="{FF2B5EF4-FFF2-40B4-BE49-F238E27FC236}">
                <a16:creationId xmlns:a16="http://schemas.microsoft.com/office/drawing/2014/main" id="{1402FDFF-F730-49F4-898E-F8BBE8BEFC5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77874" y="5593728"/>
            <a:ext cx="914400" cy="914400"/>
          </a:xfrm>
          <a:prstGeom prst="rect">
            <a:avLst/>
          </a:prstGeom>
        </p:spPr>
      </p:pic>
      <p:sp>
        <p:nvSpPr>
          <p:cNvPr id="20" name="Metin kutusu 19">
            <a:extLst>
              <a:ext uri="{FF2B5EF4-FFF2-40B4-BE49-F238E27FC236}">
                <a16:creationId xmlns:a16="http://schemas.microsoft.com/office/drawing/2014/main" id="{6DF6BBF6-6D75-483A-83BD-5D4D1216A79F}"/>
              </a:ext>
            </a:extLst>
          </p:cNvPr>
          <p:cNvSpPr txBox="1"/>
          <p:nvPr/>
        </p:nvSpPr>
        <p:spPr>
          <a:xfrm>
            <a:off x="4690011" y="4565498"/>
            <a:ext cx="2062480" cy="369332"/>
          </a:xfrm>
          <a:prstGeom prst="rect">
            <a:avLst/>
          </a:prstGeom>
          <a:noFill/>
        </p:spPr>
        <p:txBody>
          <a:bodyPr wrap="square" rtlCol="0">
            <a:spAutoFit/>
          </a:bodyPr>
          <a:lstStyle/>
          <a:p>
            <a:r>
              <a:rPr lang="tr-TR" dirty="0">
                <a:solidFill>
                  <a:srgbClr val="FE0000"/>
                </a:solidFill>
              </a:rPr>
              <a:t>P-</a:t>
            </a:r>
            <a:r>
              <a:rPr lang="tr-TR" dirty="0" err="1">
                <a:solidFill>
                  <a:srgbClr val="FE0000"/>
                </a:solidFill>
              </a:rPr>
              <a:t>members</a:t>
            </a:r>
            <a:endParaRPr lang="en-US" dirty="0">
              <a:solidFill>
                <a:srgbClr val="FE0000"/>
              </a:solidFill>
            </a:endParaRPr>
          </a:p>
        </p:txBody>
      </p:sp>
      <p:sp>
        <p:nvSpPr>
          <p:cNvPr id="22" name="Metin kutusu 21">
            <a:extLst>
              <a:ext uri="{FF2B5EF4-FFF2-40B4-BE49-F238E27FC236}">
                <a16:creationId xmlns:a16="http://schemas.microsoft.com/office/drawing/2014/main" id="{E8BFE39C-32E6-4A03-9DA0-991F6867577B}"/>
              </a:ext>
            </a:extLst>
          </p:cNvPr>
          <p:cNvSpPr txBox="1"/>
          <p:nvPr/>
        </p:nvSpPr>
        <p:spPr>
          <a:xfrm>
            <a:off x="9078543" y="3849770"/>
            <a:ext cx="2062480" cy="369332"/>
          </a:xfrm>
          <a:prstGeom prst="rect">
            <a:avLst/>
          </a:prstGeom>
          <a:noFill/>
        </p:spPr>
        <p:txBody>
          <a:bodyPr wrap="square" rtlCol="0">
            <a:spAutoFit/>
          </a:bodyPr>
          <a:lstStyle/>
          <a:p>
            <a:r>
              <a:rPr lang="tr-TR" dirty="0">
                <a:solidFill>
                  <a:srgbClr val="FE0000"/>
                </a:solidFill>
              </a:rPr>
              <a:t>O-</a:t>
            </a:r>
            <a:r>
              <a:rPr lang="tr-TR" dirty="0" err="1">
                <a:solidFill>
                  <a:srgbClr val="FE0000"/>
                </a:solidFill>
              </a:rPr>
              <a:t>members</a:t>
            </a:r>
            <a:endParaRPr lang="en-US" dirty="0">
              <a:solidFill>
                <a:srgbClr val="FE0000"/>
              </a:solidFill>
            </a:endParaRPr>
          </a:p>
        </p:txBody>
      </p:sp>
      <p:sp>
        <p:nvSpPr>
          <p:cNvPr id="23" name="Metin kutusu 22">
            <a:extLst>
              <a:ext uri="{FF2B5EF4-FFF2-40B4-BE49-F238E27FC236}">
                <a16:creationId xmlns:a16="http://schemas.microsoft.com/office/drawing/2014/main" id="{1222BBD5-4323-48D3-BB8A-5F686116CA2D}"/>
              </a:ext>
            </a:extLst>
          </p:cNvPr>
          <p:cNvSpPr txBox="1"/>
          <p:nvPr/>
        </p:nvSpPr>
        <p:spPr>
          <a:xfrm>
            <a:off x="9635327" y="5844309"/>
            <a:ext cx="2062480" cy="369332"/>
          </a:xfrm>
          <a:prstGeom prst="rect">
            <a:avLst/>
          </a:prstGeom>
          <a:noFill/>
        </p:spPr>
        <p:txBody>
          <a:bodyPr wrap="square" rtlCol="0">
            <a:spAutoFit/>
          </a:bodyPr>
          <a:lstStyle/>
          <a:p>
            <a:r>
              <a:rPr lang="tr-TR" dirty="0" err="1">
                <a:solidFill>
                  <a:srgbClr val="FE0000"/>
                </a:solidFill>
              </a:rPr>
              <a:t>Liaisons</a:t>
            </a:r>
            <a:endParaRPr lang="en-US" dirty="0">
              <a:solidFill>
                <a:srgbClr val="FE0000"/>
              </a:solidFill>
            </a:endParaRPr>
          </a:p>
        </p:txBody>
      </p:sp>
      <p:pic>
        <p:nvPicPr>
          <p:cNvPr id="21" name="Resim 20">
            <a:extLst>
              <a:ext uri="{FF2B5EF4-FFF2-40B4-BE49-F238E27FC236}">
                <a16:creationId xmlns:a16="http://schemas.microsoft.com/office/drawing/2014/main" id="{A962456A-C4D6-4FA5-AD6D-77EEC0AB1F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7223"/>
            <a:ext cx="1108862" cy="540000"/>
          </a:xfrm>
          <a:prstGeom prst="rect">
            <a:avLst/>
          </a:prstGeom>
        </p:spPr>
      </p:pic>
      <p:pic>
        <p:nvPicPr>
          <p:cNvPr id="24" name="Resim 23">
            <a:extLst>
              <a:ext uri="{FF2B5EF4-FFF2-40B4-BE49-F238E27FC236}">
                <a16:creationId xmlns:a16="http://schemas.microsoft.com/office/drawing/2014/main" id="{92985072-ED7B-40BD-AB21-00E13EC287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27807" y="81831"/>
            <a:ext cx="540000" cy="540000"/>
          </a:xfrm>
          <a:prstGeom prst="rect">
            <a:avLst/>
          </a:prstGeom>
        </p:spPr>
      </p:pic>
      <p:sp>
        <p:nvSpPr>
          <p:cNvPr id="26" name="Metin kutusu 25">
            <a:extLst>
              <a:ext uri="{FF2B5EF4-FFF2-40B4-BE49-F238E27FC236}">
                <a16:creationId xmlns:a16="http://schemas.microsoft.com/office/drawing/2014/main" id="{120769C4-8D31-4894-85FF-DC00B743440C}"/>
              </a:ext>
            </a:extLst>
          </p:cNvPr>
          <p:cNvSpPr txBox="1"/>
          <p:nvPr/>
        </p:nvSpPr>
        <p:spPr>
          <a:xfrm>
            <a:off x="11487462" y="6323138"/>
            <a:ext cx="704538"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234229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kış Çizelgesi: Bağlayıcı 28">
            <a:extLst>
              <a:ext uri="{FF2B5EF4-FFF2-40B4-BE49-F238E27FC236}">
                <a16:creationId xmlns:a16="http://schemas.microsoft.com/office/drawing/2014/main" id="{4B0861CC-B88A-4DD1-9BF6-8B973486717C}"/>
              </a:ext>
            </a:extLst>
          </p:cNvPr>
          <p:cNvSpPr/>
          <p:nvPr/>
        </p:nvSpPr>
        <p:spPr>
          <a:xfrm>
            <a:off x="4536390" y="6099385"/>
            <a:ext cx="400021" cy="368689"/>
          </a:xfrm>
          <a:prstGeom prst="flowChartConnector">
            <a:avLst/>
          </a:prstGeom>
          <a:solidFill>
            <a:srgbClr val="3E5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kış Çizelgesi: Bağlayıcı 27">
            <a:extLst>
              <a:ext uri="{FF2B5EF4-FFF2-40B4-BE49-F238E27FC236}">
                <a16:creationId xmlns:a16="http://schemas.microsoft.com/office/drawing/2014/main" id="{E6089969-671F-46F5-A8B7-F0E19DACF41B}"/>
              </a:ext>
            </a:extLst>
          </p:cNvPr>
          <p:cNvSpPr/>
          <p:nvPr/>
        </p:nvSpPr>
        <p:spPr>
          <a:xfrm>
            <a:off x="4575482" y="5361605"/>
            <a:ext cx="400021" cy="368689"/>
          </a:xfrm>
          <a:prstGeom prst="flowChartConnector">
            <a:avLst/>
          </a:prstGeom>
          <a:solidFill>
            <a:srgbClr val="3E5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kış Çizelgesi: Bağlayıcı 26">
            <a:extLst>
              <a:ext uri="{FF2B5EF4-FFF2-40B4-BE49-F238E27FC236}">
                <a16:creationId xmlns:a16="http://schemas.microsoft.com/office/drawing/2014/main" id="{9620DE23-9643-4753-A80B-828DEB0A05BD}"/>
              </a:ext>
            </a:extLst>
          </p:cNvPr>
          <p:cNvSpPr/>
          <p:nvPr/>
        </p:nvSpPr>
        <p:spPr>
          <a:xfrm>
            <a:off x="4718987" y="3909557"/>
            <a:ext cx="400021" cy="368689"/>
          </a:xfrm>
          <a:prstGeom prst="flowChartConnector">
            <a:avLst/>
          </a:prstGeom>
          <a:solidFill>
            <a:srgbClr val="3E5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kış Çizelgesi: Bağlayıcı 24">
            <a:extLst>
              <a:ext uri="{FF2B5EF4-FFF2-40B4-BE49-F238E27FC236}">
                <a16:creationId xmlns:a16="http://schemas.microsoft.com/office/drawing/2014/main" id="{EA1A75EE-64B9-4920-9E23-CFB1DCB7F3D8}"/>
              </a:ext>
            </a:extLst>
          </p:cNvPr>
          <p:cNvSpPr/>
          <p:nvPr/>
        </p:nvSpPr>
        <p:spPr>
          <a:xfrm>
            <a:off x="4815988" y="3087731"/>
            <a:ext cx="400021" cy="368689"/>
          </a:xfrm>
          <a:prstGeom prst="flowChartConnector">
            <a:avLst/>
          </a:prstGeom>
          <a:solidFill>
            <a:srgbClr val="3E5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kış Çizelgesi: Bağlayıcı 23">
            <a:extLst>
              <a:ext uri="{FF2B5EF4-FFF2-40B4-BE49-F238E27FC236}">
                <a16:creationId xmlns:a16="http://schemas.microsoft.com/office/drawing/2014/main" id="{B1F7E503-E4B5-4B31-9964-2F87A3132F95}"/>
              </a:ext>
            </a:extLst>
          </p:cNvPr>
          <p:cNvSpPr/>
          <p:nvPr/>
        </p:nvSpPr>
        <p:spPr>
          <a:xfrm>
            <a:off x="4999776" y="1984675"/>
            <a:ext cx="400021" cy="368689"/>
          </a:xfrm>
          <a:prstGeom prst="flowChartConnector">
            <a:avLst/>
          </a:prstGeom>
          <a:solidFill>
            <a:srgbClr val="3E5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kış Çizelgesi: Bağlayıcı 7">
            <a:extLst>
              <a:ext uri="{FF2B5EF4-FFF2-40B4-BE49-F238E27FC236}">
                <a16:creationId xmlns:a16="http://schemas.microsoft.com/office/drawing/2014/main" id="{5B821A85-E5A0-40E2-9024-5478A689DEB5}"/>
              </a:ext>
            </a:extLst>
          </p:cNvPr>
          <p:cNvSpPr/>
          <p:nvPr/>
        </p:nvSpPr>
        <p:spPr>
          <a:xfrm>
            <a:off x="5121857" y="1283586"/>
            <a:ext cx="400021" cy="368689"/>
          </a:xfrm>
          <a:prstGeom prst="flowChartConnector">
            <a:avLst/>
          </a:prstGeom>
          <a:solidFill>
            <a:srgbClr val="3E5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erbest Form: Şekil 10">
            <a:extLst>
              <a:ext uri="{FF2B5EF4-FFF2-40B4-BE49-F238E27FC236}">
                <a16:creationId xmlns:a16="http://schemas.microsoft.com/office/drawing/2014/main" id="{41A8E5CC-66E5-45D8-90AB-5A58A09502DC}"/>
              </a:ext>
            </a:extLst>
          </p:cNvPr>
          <p:cNvSpPr/>
          <p:nvPr/>
        </p:nvSpPr>
        <p:spPr>
          <a:xfrm>
            <a:off x="-127169" y="-15739"/>
            <a:ext cx="12807655" cy="1004369"/>
          </a:xfrm>
          <a:custGeom>
            <a:avLst/>
            <a:gdLst>
              <a:gd name="connsiteX0" fmla="*/ 139905 w 12807655"/>
              <a:gd name="connsiteY0" fmla="*/ 0 h 800598"/>
              <a:gd name="connsiteX1" fmla="*/ 12667750 w 12807655"/>
              <a:gd name="connsiteY1" fmla="*/ 0 h 800598"/>
              <a:gd name="connsiteX2" fmla="*/ 12807655 w 12807655"/>
              <a:gd name="connsiteY2" fmla="*/ 139905 h 800598"/>
              <a:gd name="connsiteX3" fmla="*/ 12807655 w 12807655"/>
              <a:gd name="connsiteY3" fmla="*/ 660693 h 800598"/>
              <a:gd name="connsiteX4" fmla="*/ 12667750 w 12807655"/>
              <a:gd name="connsiteY4" fmla="*/ 800598 h 800598"/>
              <a:gd name="connsiteX5" fmla="*/ 12291780 w 12807655"/>
              <a:gd name="connsiteY5" fmla="*/ 800598 h 800598"/>
              <a:gd name="connsiteX6" fmla="*/ 12438263 w 12807655"/>
              <a:gd name="connsiteY6" fmla="*/ 654115 h 800598"/>
              <a:gd name="connsiteX7" fmla="*/ 12291780 w 12807655"/>
              <a:gd name="connsiteY7" fmla="*/ 507632 h 800598"/>
              <a:gd name="connsiteX8" fmla="*/ 5150452 w 12807655"/>
              <a:gd name="connsiteY8" fmla="*/ 507632 h 800598"/>
              <a:gd name="connsiteX9" fmla="*/ 5015481 w 12807655"/>
              <a:gd name="connsiteY9" fmla="*/ 597097 h 800598"/>
              <a:gd name="connsiteX10" fmla="*/ 5012743 w 12807655"/>
              <a:gd name="connsiteY10" fmla="*/ 610658 h 800598"/>
              <a:gd name="connsiteX11" fmla="*/ 4998268 w 12807655"/>
              <a:gd name="connsiteY11" fmla="*/ 646751 h 800598"/>
              <a:gd name="connsiteX12" fmla="*/ 4969924 w 12807655"/>
              <a:gd name="connsiteY12" fmla="*/ 800598 h 800598"/>
              <a:gd name="connsiteX13" fmla="*/ 139905 w 12807655"/>
              <a:gd name="connsiteY13" fmla="*/ 800598 h 800598"/>
              <a:gd name="connsiteX14" fmla="*/ 0 w 12807655"/>
              <a:gd name="connsiteY14" fmla="*/ 660693 h 800598"/>
              <a:gd name="connsiteX15" fmla="*/ 0 w 12807655"/>
              <a:gd name="connsiteY15" fmla="*/ 139905 h 800598"/>
              <a:gd name="connsiteX16" fmla="*/ 139905 w 12807655"/>
              <a:gd name="connsiteY16" fmla="*/ 0 h 80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7655" h="800598">
                <a:moveTo>
                  <a:pt x="139905" y="0"/>
                </a:moveTo>
                <a:lnTo>
                  <a:pt x="12667750" y="0"/>
                </a:lnTo>
                <a:cubicBezTo>
                  <a:pt x="12745017" y="0"/>
                  <a:pt x="12807655" y="62638"/>
                  <a:pt x="12807655" y="139905"/>
                </a:cubicBezTo>
                <a:lnTo>
                  <a:pt x="12807655" y="660693"/>
                </a:lnTo>
                <a:cubicBezTo>
                  <a:pt x="12807655" y="737960"/>
                  <a:pt x="12745017" y="800598"/>
                  <a:pt x="12667750" y="800598"/>
                </a:cubicBezTo>
                <a:lnTo>
                  <a:pt x="12291780" y="800598"/>
                </a:lnTo>
                <a:cubicBezTo>
                  <a:pt x="12372680" y="800598"/>
                  <a:pt x="12438263" y="735015"/>
                  <a:pt x="12438263" y="654115"/>
                </a:cubicBezTo>
                <a:cubicBezTo>
                  <a:pt x="12438263" y="573215"/>
                  <a:pt x="12372680" y="507632"/>
                  <a:pt x="12291780" y="507632"/>
                </a:cubicBezTo>
                <a:lnTo>
                  <a:pt x="5150452" y="507632"/>
                </a:lnTo>
                <a:cubicBezTo>
                  <a:pt x="5089777" y="507632"/>
                  <a:pt x="5037718" y="544523"/>
                  <a:pt x="5015481" y="597097"/>
                </a:cubicBezTo>
                <a:lnTo>
                  <a:pt x="5012743" y="610658"/>
                </a:lnTo>
                <a:lnTo>
                  <a:pt x="4998268" y="646751"/>
                </a:lnTo>
                <a:lnTo>
                  <a:pt x="4969924" y="800598"/>
                </a:lnTo>
                <a:lnTo>
                  <a:pt x="139905" y="800598"/>
                </a:lnTo>
                <a:cubicBezTo>
                  <a:pt x="62638" y="800598"/>
                  <a:pt x="0" y="737960"/>
                  <a:pt x="0" y="660693"/>
                </a:cubicBezTo>
                <a:lnTo>
                  <a:pt x="0" y="139905"/>
                </a:lnTo>
                <a:cubicBezTo>
                  <a:pt x="0" y="62638"/>
                  <a:pt x="62638" y="0"/>
                  <a:pt x="139905" y="0"/>
                </a:cubicBezTo>
                <a:close/>
              </a:path>
            </a:pathLst>
          </a:custGeom>
          <a:solidFill>
            <a:srgbClr val="00206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rbest Form: Şekil 3">
            <a:extLst>
              <a:ext uri="{FF2B5EF4-FFF2-40B4-BE49-F238E27FC236}">
                <a16:creationId xmlns:a16="http://schemas.microsoft.com/office/drawing/2014/main" id="{34A893C1-1395-425A-86A3-A3F87D46CF6F}"/>
              </a:ext>
            </a:extLst>
          </p:cNvPr>
          <p:cNvSpPr/>
          <p:nvPr/>
        </p:nvSpPr>
        <p:spPr>
          <a:xfrm>
            <a:off x="-24018" y="784859"/>
            <a:ext cx="4892040" cy="6194438"/>
          </a:xfrm>
          <a:custGeom>
            <a:avLst/>
            <a:gdLst>
              <a:gd name="connsiteX0" fmla="*/ 15240 w 4892040"/>
              <a:gd name="connsiteY0" fmla="*/ 5440680 h 5524500"/>
              <a:gd name="connsiteX1" fmla="*/ 3878580 w 4892040"/>
              <a:gd name="connsiteY1" fmla="*/ 5425440 h 5524500"/>
              <a:gd name="connsiteX2" fmla="*/ 4892040 w 4892040"/>
              <a:gd name="connsiteY2" fmla="*/ 0 h 5524500"/>
              <a:gd name="connsiteX3" fmla="*/ 7620 w 4892040"/>
              <a:gd name="connsiteY3" fmla="*/ 0 h 5524500"/>
              <a:gd name="connsiteX4" fmla="*/ 0 w 4892040"/>
              <a:gd name="connsiteY4" fmla="*/ 5524500 h 5524500"/>
              <a:gd name="connsiteX5" fmla="*/ 3886200 w 4892040"/>
              <a:gd name="connsiteY5" fmla="*/ 5417820 h 552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2040" h="5524500">
                <a:moveTo>
                  <a:pt x="15240" y="5440680"/>
                </a:moveTo>
                <a:lnTo>
                  <a:pt x="3878580" y="5425440"/>
                </a:lnTo>
                <a:lnTo>
                  <a:pt x="4892040" y="0"/>
                </a:lnTo>
                <a:lnTo>
                  <a:pt x="7620" y="0"/>
                </a:lnTo>
                <a:lnTo>
                  <a:pt x="0" y="5524500"/>
                </a:lnTo>
                <a:lnTo>
                  <a:pt x="3886200" y="5417820"/>
                </a:lnTo>
              </a:path>
            </a:pathLst>
          </a:custGeom>
          <a:blipFill dpi="0" rotWithShape="1">
            <a:blip r:embed="rId3">
              <a:alphaModFix amt="7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çerik Yer Tutucusu 2">
            <a:extLst>
              <a:ext uri="{FF2B5EF4-FFF2-40B4-BE49-F238E27FC236}">
                <a16:creationId xmlns:a16="http://schemas.microsoft.com/office/drawing/2014/main" id="{1AF82930-2763-4078-99A8-44F1F35A0814}"/>
              </a:ext>
            </a:extLst>
          </p:cNvPr>
          <p:cNvSpPr txBox="1">
            <a:spLocks/>
          </p:cNvSpPr>
          <p:nvPr/>
        </p:nvSpPr>
        <p:spPr>
          <a:xfrm>
            <a:off x="5008844" y="5831538"/>
            <a:ext cx="7272808" cy="5356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600"/>
              </a:spcBef>
            </a:pPr>
            <a:r>
              <a:rPr lang="en-GB" sz="2800" i="1" dirty="0">
                <a:solidFill>
                  <a:schemeClr val="accent1">
                    <a:lumMod val="50000"/>
                  </a:schemeClr>
                </a:solidFill>
              </a:rPr>
              <a:t>Conclusion</a:t>
            </a:r>
            <a:endParaRPr lang="en-GB" sz="3200" i="1" dirty="0">
              <a:solidFill>
                <a:schemeClr val="accent1">
                  <a:lumMod val="50000"/>
                </a:schemeClr>
              </a:solidFill>
            </a:endParaRPr>
          </a:p>
        </p:txBody>
      </p:sp>
      <p:sp>
        <p:nvSpPr>
          <p:cNvPr id="12" name="Yamuk 11">
            <a:extLst>
              <a:ext uri="{FF2B5EF4-FFF2-40B4-BE49-F238E27FC236}">
                <a16:creationId xmlns:a16="http://schemas.microsoft.com/office/drawing/2014/main" id="{F5B661F9-0477-4433-9A99-D397679758F3}"/>
              </a:ext>
            </a:extLst>
          </p:cNvPr>
          <p:cNvSpPr/>
          <p:nvPr/>
        </p:nvSpPr>
        <p:spPr>
          <a:xfrm rot="10800000">
            <a:off x="-180561" y="784859"/>
            <a:ext cx="5054362" cy="360915"/>
          </a:xfrm>
          <a:prstGeom prst="trapezoid">
            <a:avLst>
              <a:gd name="adj" fmla="val 15887"/>
            </a:avLst>
          </a:prstGeom>
          <a:solidFill>
            <a:srgbClr val="FCE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etin kutusu 12">
            <a:extLst>
              <a:ext uri="{FF2B5EF4-FFF2-40B4-BE49-F238E27FC236}">
                <a16:creationId xmlns:a16="http://schemas.microsoft.com/office/drawing/2014/main" id="{BF9ED9FD-194F-49CC-85E7-9CF3910B8B38}"/>
              </a:ext>
            </a:extLst>
          </p:cNvPr>
          <p:cNvSpPr txBox="1"/>
          <p:nvPr/>
        </p:nvSpPr>
        <p:spPr>
          <a:xfrm>
            <a:off x="7652016" y="-4468"/>
            <a:ext cx="3322101" cy="646331"/>
          </a:xfrm>
          <a:prstGeom prst="rect">
            <a:avLst/>
          </a:prstGeom>
          <a:noFill/>
        </p:spPr>
        <p:txBody>
          <a:bodyPr wrap="square" rtlCol="0">
            <a:spAutoFit/>
          </a:bodyPr>
          <a:lstStyle/>
          <a:p>
            <a:r>
              <a:rPr lang="tr-TR" sz="3600" dirty="0">
                <a:solidFill>
                  <a:srgbClr val="FCE1AC"/>
                </a:solidFill>
              </a:rPr>
              <a:t>OUTLINE</a:t>
            </a:r>
            <a:endParaRPr lang="en-US" sz="2800" dirty="0">
              <a:solidFill>
                <a:srgbClr val="FCE1AC"/>
              </a:solidFill>
            </a:endParaRPr>
          </a:p>
        </p:txBody>
      </p:sp>
      <p:sp>
        <p:nvSpPr>
          <p:cNvPr id="14" name="Metin kutusu 13">
            <a:extLst>
              <a:ext uri="{FF2B5EF4-FFF2-40B4-BE49-F238E27FC236}">
                <a16:creationId xmlns:a16="http://schemas.microsoft.com/office/drawing/2014/main" id="{BA5AAA0E-5A98-45B0-BBF7-B6D83209AC6C}"/>
              </a:ext>
            </a:extLst>
          </p:cNvPr>
          <p:cNvSpPr txBox="1"/>
          <p:nvPr/>
        </p:nvSpPr>
        <p:spPr>
          <a:xfrm>
            <a:off x="5528007" y="1021741"/>
            <a:ext cx="6396414" cy="671851"/>
          </a:xfrm>
          <a:prstGeom prst="rect">
            <a:avLst/>
          </a:prstGeom>
          <a:noFill/>
        </p:spPr>
        <p:txBody>
          <a:bodyPr wrap="square" rtlCol="0">
            <a:spAutoFit/>
          </a:bodyPr>
          <a:lstStyle/>
          <a:p>
            <a:pPr>
              <a:lnSpc>
                <a:spcPct val="150000"/>
              </a:lnSpc>
              <a:spcBef>
                <a:spcPts val="600"/>
              </a:spcBef>
            </a:pPr>
            <a:r>
              <a:rPr lang="en-GB" sz="2800" i="1" dirty="0">
                <a:solidFill>
                  <a:schemeClr val="accent1">
                    <a:lumMod val="50000"/>
                  </a:schemeClr>
                </a:solidFill>
              </a:rPr>
              <a:t>Organization of Islamic Cooperation (OIC)</a:t>
            </a:r>
          </a:p>
        </p:txBody>
      </p:sp>
      <p:sp>
        <p:nvSpPr>
          <p:cNvPr id="15" name="Metin kutusu 14">
            <a:extLst>
              <a:ext uri="{FF2B5EF4-FFF2-40B4-BE49-F238E27FC236}">
                <a16:creationId xmlns:a16="http://schemas.microsoft.com/office/drawing/2014/main" id="{B5D67F19-D324-4981-AAEE-5B98D84956B9}"/>
              </a:ext>
            </a:extLst>
          </p:cNvPr>
          <p:cNvSpPr txBox="1"/>
          <p:nvPr/>
        </p:nvSpPr>
        <p:spPr>
          <a:xfrm>
            <a:off x="5408865" y="1869158"/>
            <a:ext cx="6872787" cy="1231106"/>
          </a:xfrm>
          <a:prstGeom prst="rect">
            <a:avLst/>
          </a:prstGeom>
          <a:noFill/>
        </p:spPr>
        <p:txBody>
          <a:bodyPr wrap="square" rtlCol="0">
            <a:spAutoFit/>
          </a:bodyPr>
          <a:lstStyle/>
          <a:p>
            <a:r>
              <a:rPr lang="en-GB" sz="2800" i="1" dirty="0">
                <a:solidFill>
                  <a:schemeClr val="accent1">
                    <a:lumMod val="50000"/>
                  </a:schemeClr>
                </a:solidFill>
              </a:rPr>
              <a:t>Standards and Metrology Institute for Islamic Countries (SMIIC)</a:t>
            </a:r>
          </a:p>
          <a:p>
            <a:endParaRPr lang="en-US" dirty="0">
              <a:solidFill>
                <a:schemeClr val="accent1">
                  <a:lumMod val="50000"/>
                </a:schemeClr>
              </a:solidFill>
            </a:endParaRPr>
          </a:p>
        </p:txBody>
      </p:sp>
      <p:sp>
        <p:nvSpPr>
          <p:cNvPr id="16" name="Metin kutusu 15">
            <a:extLst>
              <a:ext uri="{FF2B5EF4-FFF2-40B4-BE49-F238E27FC236}">
                <a16:creationId xmlns:a16="http://schemas.microsoft.com/office/drawing/2014/main" id="{D579914F-4018-4477-BC51-8D7987B4EB5C}"/>
              </a:ext>
            </a:extLst>
          </p:cNvPr>
          <p:cNvSpPr txBox="1"/>
          <p:nvPr/>
        </p:nvSpPr>
        <p:spPr>
          <a:xfrm>
            <a:off x="5290482" y="3012336"/>
            <a:ext cx="5196013" cy="800219"/>
          </a:xfrm>
          <a:prstGeom prst="rect">
            <a:avLst/>
          </a:prstGeom>
          <a:noFill/>
        </p:spPr>
        <p:txBody>
          <a:bodyPr wrap="square" rtlCol="0">
            <a:spAutoFit/>
          </a:bodyPr>
          <a:lstStyle/>
          <a:p>
            <a:r>
              <a:rPr lang="en-GB" sz="2800" i="1" dirty="0">
                <a:solidFill>
                  <a:schemeClr val="accent1">
                    <a:lumMod val="50000"/>
                  </a:schemeClr>
                </a:solidFill>
              </a:rPr>
              <a:t>Standardization Activities in SMIIC</a:t>
            </a:r>
          </a:p>
          <a:p>
            <a:endParaRPr lang="en-US" dirty="0">
              <a:solidFill>
                <a:schemeClr val="accent1">
                  <a:lumMod val="50000"/>
                </a:schemeClr>
              </a:solidFill>
            </a:endParaRPr>
          </a:p>
        </p:txBody>
      </p:sp>
      <p:sp>
        <p:nvSpPr>
          <p:cNvPr id="17" name="Metin kutusu 16">
            <a:extLst>
              <a:ext uri="{FF2B5EF4-FFF2-40B4-BE49-F238E27FC236}">
                <a16:creationId xmlns:a16="http://schemas.microsoft.com/office/drawing/2014/main" id="{F42809D9-DE68-4CE5-B98F-C2D3BF478169}"/>
              </a:ext>
            </a:extLst>
          </p:cNvPr>
          <p:cNvSpPr txBox="1"/>
          <p:nvPr/>
        </p:nvSpPr>
        <p:spPr>
          <a:xfrm>
            <a:off x="5136422" y="3685836"/>
            <a:ext cx="6252955" cy="1318181"/>
          </a:xfrm>
          <a:prstGeom prst="rect">
            <a:avLst/>
          </a:prstGeom>
          <a:noFill/>
        </p:spPr>
        <p:txBody>
          <a:bodyPr wrap="square" rtlCol="0">
            <a:spAutoFit/>
          </a:bodyPr>
          <a:lstStyle/>
          <a:p>
            <a:pPr>
              <a:lnSpc>
                <a:spcPct val="150000"/>
              </a:lnSpc>
              <a:spcBef>
                <a:spcPts val="600"/>
              </a:spcBef>
            </a:pPr>
            <a:r>
              <a:rPr lang="en-GB" sz="2800" i="1" dirty="0">
                <a:solidFill>
                  <a:schemeClr val="accent1">
                    <a:lumMod val="50000"/>
                  </a:schemeClr>
                </a:solidFill>
              </a:rPr>
              <a:t>SMIIC Global Standards on Halal Issues and Islamic</a:t>
            </a:r>
            <a:r>
              <a:rPr lang="tr-TR" sz="2800" i="1" dirty="0">
                <a:solidFill>
                  <a:schemeClr val="accent1">
                    <a:lumMod val="50000"/>
                  </a:schemeClr>
                </a:solidFill>
              </a:rPr>
              <a:t> </a:t>
            </a:r>
            <a:r>
              <a:rPr lang="en-GB" sz="2800" i="1" dirty="0">
                <a:solidFill>
                  <a:schemeClr val="accent1">
                    <a:lumMod val="50000"/>
                  </a:schemeClr>
                </a:solidFill>
              </a:rPr>
              <a:t>Rules in OIC/SMIIC Standards</a:t>
            </a:r>
          </a:p>
        </p:txBody>
      </p:sp>
      <p:sp>
        <p:nvSpPr>
          <p:cNvPr id="18" name="Metin kutusu 17">
            <a:extLst>
              <a:ext uri="{FF2B5EF4-FFF2-40B4-BE49-F238E27FC236}">
                <a16:creationId xmlns:a16="http://schemas.microsoft.com/office/drawing/2014/main" id="{6DD2695D-A19C-4F24-923A-0293E7CFC779}"/>
              </a:ext>
            </a:extLst>
          </p:cNvPr>
          <p:cNvSpPr txBox="1"/>
          <p:nvPr/>
        </p:nvSpPr>
        <p:spPr>
          <a:xfrm>
            <a:off x="5070104" y="5230307"/>
            <a:ext cx="5416391" cy="800219"/>
          </a:xfrm>
          <a:prstGeom prst="rect">
            <a:avLst/>
          </a:prstGeom>
          <a:noFill/>
        </p:spPr>
        <p:txBody>
          <a:bodyPr wrap="square" rtlCol="0">
            <a:spAutoFit/>
          </a:bodyPr>
          <a:lstStyle/>
          <a:p>
            <a:r>
              <a:rPr lang="en-GB" sz="2800" i="1" dirty="0">
                <a:solidFill>
                  <a:schemeClr val="accent1">
                    <a:lumMod val="50000"/>
                  </a:schemeClr>
                </a:solidFill>
              </a:rPr>
              <a:t>Halal Quality Infrastructure</a:t>
            </a:r>
            <a:endParaRPr lang="tr-TR" sz="2800" i="1" dirty="0">
              <a:solidFill>
                <a:schemeClr val="accent1">
                  <a:lumMod val="50000"/>
                </a:schemeClr>
              </a:solidFill>
            </a:endParaRPr>
          </a:p>
          <a:p>
            <a:endParaRPr lang="en-US" dirty="0">
              <a:solidFill>
                <a:schemeClr val="accent1">
                  <a:lumMod val="50000"/>
                </a:schemeClr>
              </a:solidFill>
            </a:endParaRPr>
          </a:p>
        </p:txBody>
      </p:sp>
      <p:pic>
        <p:nvPicPr>
          <p:cNvPr id="6" name="Grafik 5" descr="Büyüteç">
            <a:extLst>
              <a:ext uri="{FF2B5EF4-FFF2-40B4-BE49-F238E27FC236}">
                <a16:creationId xmlns:a16="http://schemas.microsoft.com/office/drawing/2014/main" id="{405AC367-4E22-487A-9BBC-58AE075600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008844" y="1355711"/>
            <a:ext cx="400021" cy="400021"/>
          </a:xfrm>
          <a:prstGeom prst="rect">
            <a:avLst/>
          </a:prstGeom>
        </p:spPr>
      </p:pic>
      <p:pic>
        <p:nvPicPr>
          <p:cNvPr id="19" name="Grafik 18" descr="Büyüteç">
            <a:extLst>
              <a:ext uri="{FF2B5EF4-FFF2-40B4-BE49-F238E27FC236}">
                <a16:creationId xmlns:a16="http://schemas.microsoft.com/office/drawing/2014/main" id="{37E3A410-A28E-418B-91DB-7E0790FB67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894280" y="2062735"/>
            <a:ext cx="400021" cy="400021"/>
          </a:xfrm>
          <a:prstGeom prst="rect">
            <a:avLst/>
          </a:prstGeom>
        </p:spPr>
      </p:pic>
      <p:pic>
        <p:nvPicPr>
          <p:cNvPr id="20" name="Grafik 19" descr="Büyüteç">
            <a:extLst>
              <a:ext uri="{FF2B5EF4-FFF2-40B4-BE49-F238E27FC236}">
                <a16:creationId xmlns:a16="http://schemas.microsoft.com/office/drawing/2014/main" id="{999A79B1-9A82-45A1-8993-11AA63C6CA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736401" y="3138019"/>
            <a:ext cx="400021" cy="400021"/>
          </a:xfrm>
          <a:prstGeom prst="rect">
            <a:avLst/>
          </a:prstGeom>
        </p:spPr>
      </p:pic>
      <p:pic>
        <p:nvPicPr>
          <p:cNvPr id="21" name="Grafik 20" descr="Büyüteç">
            <a:extLst>
              <a:ext uri="{FF2B5EF4-FFF2-40B4-BE49-F238E27FC236}">
                <a16:creationId xmlns:a16="http://schemas.microsoft.com/office/drawing/2014/main" id="{96AC2AC1-4E5E-4FF6-B8CF-94A96821FF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607276" y="3965540"/>
            <a:ext cx="400021" cy="400021"/>
          </a:xfrm>
          <a:prstGeom prst="rect">
            <a:avLst/>
          </a:prstGeom>
        </p:spPr>
      </p:pic>
      <p:pic>
        <p:nvPicPr>
          <p:cNvPr id="22" name="Grafik 21" descr="Büyüteç">
            <a:extLst>
              <a:ext uri="{FF2B5EF4-FFF2-40B4-BE49-F238E27FC236}">
                <a16:creationId xmlns:a16="http://schemas.microsoft.com/office/drawing/2014/main" id="{08030706-243D-44DD-B008-4332DE36D09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480881" y="5431517"/>
            <a:ext cx="400021" cy="400021"/>
          </a:xfrm>
          <a:prstGeom prst="rect">
            <a:avLst/>
          </a:prstGeom>
        </p:spPr>
      </p:pic>
      <p:pic>
        <p:nvPicPr>
          <p:cNvPr id="23" name="Grafik 22" descr="Büyüteç">
            <a:extLst>
              <a:ext uri="{FF2B5EF4-FFF2-40B4-BE49-F238E27FC236}">
                <a16:creationId xmlns:a16="http://schemas.microsoft.com/office/drawing/2014/main" id="{BA042BDE-29C0-4EF9-AEB9-61F020A654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424653" y="6157794"/>
            <a:ext cx="400021" cy="400021"/>
          </a:xfrm>
          <a:prstGeom prst="rect">
            <a:avLst/>
          </a:prstGeom>
        </p:spPr>
      </p:pic>
      <p:pic>
        <p:nvPicPr>
          <p:cNvPr id="3" name="Resim 2">
            <a:extLst>
              <a:ext uri="{FF2B5EF4-FFF2-40B4-BE49-F238E27FC236}">
                <a16:creationId xmlns:a16="http://schemas.microsoft.com/office/drawing/2014/main" id="{75FA3065-F0F8-4576-B24C-A539B7D17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859"/>
            <a:ext cx="1108862" cy="540000"/>
          </a:xfrm>
          <a:prstGeom prst="rect">
            <a:avLst/>
          </a:prstGeom>
        </p:spPr>
      </p:pic>
      <p:pic>
        <p:nvPicPr>
          <p:cNvPr id="9" name="Resim 8">
            <a:extLst>
              <a:ext uri="{FF2B5EF4-FFF2-40B4-BE49-F238E27FC236}">
                <a16:creationId xmlns:a16="http://schemas.microsoft.com/office/drawing/2014/main" id="{04B7C8D1-9191-4BB1-909C-5D7E2B7CCD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6527" y="32058"/>
            <a:ext cx="540000" cy="540000"/>
          </a:xfrm>
          <a:prstGeom prst="rect">
            <a:avLst/>
          </a:prstGeom>
        </p:spPr>
      </p:pic>
      <p:sp>
        <p:nvSpPr>
          <p:cNvPr id="26" name="Metin kutusu 25">
            <a:extLst>
              <a:ext uri="{FF2B5EF4-FFF2-40B4-BE49-F238E27FC236}">
                <a16:creationId xmlns:a16="http://schemas.microsoft.com/office/drawing/2014/main" id="{C003110C-4272-4228-A5BA-90F5F5B0A408}"/>
              </a:ext>
            </a:extLst>
          </p:cNvPr>
          <p:cNvSpPr txBox="1"/>
          <p:nvPr/>
        </p:nvSpPr>
        <p:spPr>
          <a:xfrm>
            <a:off x="11487462" y="6323138"/>
            <a:ext cx="704538" cy="369332"/>
          </a:xfrm>
          <a:prstGeom prst="rect">
            <a:avLst/>
          </a:prstGeom>
          <a:noFill/>
        </p:spPr>
        <p:txBody>
          <a:bodyPr wrap="square" rtlCol="0">
            <a:spAutoFit/>
          </a:bodyPr>
          <a:lstStyle/>
          <a:p>
            <a:r>
              <a:rPr lang="tr-TR" dirty="0"/>
              <a:t>1</a:t>
            </a:r>
            <a:endParaRPr lang="en-US" dirty="0"/>
          </a:p>
        </p:txBody>
      </p:sp>
    </p:spTree>
    <p:extLst>
      <p:ext uri="{BB962C8B-B14F-4D97-AF65-F5344CB8AC3E}">
        <p14:creationId xmlns:p14="http://schemas.microsoft.com/office/powerpoint/2010/main" val="145188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1">
            <a:extLst>
              <a:ext uri="{FF2B5EF4-FFF2-40B4-BE49-F238E27FC236}">
                <a16:creationId xmlns:a16="http://schemas.microsoft.com/office/drawing/2014/main" id="{C6423BD1-5D60-4E25-9410-315795F9522C}"/>
              </a:ext>
            </a:extLst>
          </p:cNvPr>
          <p:cNvSpPr/>
          <p:nvPr/>
        </p:nvSpPr>
        <p:spPr>
          <a:xfrm>
            <a:off x="-1" y="1"/>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kdörtgen 24">
            <a:extLst>
              <a:ext uri="{FF2B5EF4-FFF2-40B4-BE49-F238E27FC236}">
                <a16:creationId xmlns:a16="http://schemas.microsoft.com/office/drawing/2014/main" id="{9F6943A0-AD00-4683-8827-752A1F29A38E}"/>
              </a:ext>
            </a:extLst>
          </p:cNvPr>
          <p:cNvSpPr/>
          <p:nvPr/>
        </p:nvSpPr>
        <p:spPr>
          <a:xfrm rot="10800000">
            <a:off x="12029918" y="3163661"/>
            <a:ext cx="298180" cy="602081"/>
          </a:xfrm>
          <a:prstGeom prst="rect">
            <a:avLst/>
          </a:prstGeom>
          <a:gradFill>
            <a:gsLst>
              <a:gs pos="0">
                <a:srgbClr val="1A1C2A"/>
              </a:gs>
              <a:gs pos="19000">
                <a:srgbClr val="0066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kdörtgen 22">
            <a:extLst>
              <a:ext uri="{FF2B5EF4-FFF2-40B4-BE49-F238E27FC236}">
                <a16:creationId xmlns:a16="http://schemas.microsoft.com/office/drawing/2014/main" id="{1533DC72-5CBE-402A-9F14-CCB504029D52}"/>
              </a:ext>
            </a:extLst>
          </p:cNvPr>
          <p:cNvSpPr/>
          <p:nvPr/>
        </p:nvSpPr>
        <p:spPr>
          <a:xfrm rot="13057154">
            <a:off x="10726849" y="3197606"/>
            <a:ext cx="288000" cy="4500000"/>
          </a:xfrm>
          <a:prstGeom prst="rect">
            <a:avLst/>
          </a:prstGeom>
          <a:gradFill flip="none" rotWithShape="1">
            <a:gsLst>
              <a:gs pos="25000">
                <a:srgbClr val="1A1C2A"/>
              </a:gs>
              <a:gs pos="49000">
                <a:srgbClr val="2E7D60"/>
              </a:gs>
              <a:gs pos="100000">
                <a:srgbClr val="00665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Köşeleri Yuvarlatılmış 4">
            <a:extLst>
              <a:ext uri="{FF2B5EF4-FFF2-40B4-BE49-F238E27FC236}">
                <a16:creationId xmlns:a16="http://schemas.microsoft.com/office/drawing/2014/main" id="{A16BBAC5-2499-4F33-92F3-0709AA6BB722}"/>
              </a:ext>
            </a:extLst>
          </p:cNvPr>
          <p:cNvSpPr/>
          <p:nvPr/>
        </p:nvSpPr>
        <p:spPr>
          <a:xfrm>
            <a:off x="6909547" y="1472016"/>
            <a:ext cx="5010150" cy="3985373"/>
          </a:xfrm>
          <a:prstGeom prst="roundRect">
            <a:avLst>
              <a:gd name="adj" fmla="val 1034"/>
            </a:avLst>
          </a:prstGeom>
          <a:solidFill>
            <a:srgbClr val="424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kdörtgen: Köşeleri Yuvarlatılmış 3">
            <a:extLst>
              <a:ext uri="{FF2B5EF4-FFF2-40B4-BE49-F238E27FC236}">
                <a16:creationId xmlns:a16="http://schemas.microsoft.com/office/drawing/2014/main" id="{5CC5FF67-14AE-4113-B9B0-5CE854E9E53A}"/>
              </a:ext>
            </a:extLst>
          </p:cNvPr>
          <p:cNvSpPr/>
          <p:nvPr/>
        </p:nvSpPr>
        <p:spPr>
          <a:xfrm>
            <a:off x="7209584" y="1697813"/>
            <a:ext cx="4410075" cy="3533775"/>
          </a:xfrm>
          <a:prstGeom prst="roundRect">
            <a:avLst>
              <a:gd name="adj" fmla="val 1034"/>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12" name="Dikdörtgen 11">
            <a:extLst>
              <a:ext uri="{FF2B5EF4-FFF2-40B4-BE49-F238E27FC236}">
                <a16:creationId xmlns:a16="http://schemas.microsoft.com/office/drawing/2014/main" id="{6EAB9BCD-2D36-4A51-BA4D-BC46142BD089}"/>
              </a:ext>
            </a:extLst>
          </p:cNvPr>
          <p:cNvSpPr/>
          <p:nvPr/>
        </p:nvSpPr>
        <p:spPr>
          <a:xfrm rot="10800000">
            <a:off x="6673998" y="3268537"/>
            <a:ext cx="298179" cy="468619"/>
          </a:xfrm>
          <a:prstGeom prst="rect">
            <a:avLst/>
          </a:prstGeom>
          <a:gradFill>
            <a:gsLst>
              <a:gs pos="0">
                <a:srgbClr val="1A1C2A"/>
              </a:gs>
              <a:gs pos="19000">
                <a:srgbClr val="0066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up 20">
            <a:extLst>
              <a:ext uri="{FF2B5EF4-FFF2-40B4-BE49-F238E27FC236}">
                <a16:creationId xmlns:a16="http://schemas.microsoft.com/office/drawing/2014/main" id="{13AB451F-263E-4260-B290-44AB33EFD54D}"/>
              </a:ext>
            </a:extLst>
          </p:cNvPr>
          <p:cNvGrpSpPr/>
          <p:nvPr/>
        </p:nvGrpSpPr>
        <p:grpSpPr>
          <a:xfrm>
            <a:off x="-91112" y="-805260"/>
            <a:ext cx="8856000" cy="6846815"/>
            <a:chOff x="-343263" y="-1222177"/>
            <a:chExt cx="8856000" cy="6846815"/>
          </a:xfrm>
        </p:grpSpPr>
        <p:sp>
          <p:nvSpPr>
            <p:cNvPr id="6" name="Dikdörtgen 5">
              <a:extLst>
                <a:ext uri="{FF2B5EF4-FFF2-40B4-BE49-F238E27FC236}">
                  <a16:creationId xmlns:a16="http://schemas.microsoft.com/office/drawing/2014/main" id="{51BC5408-C040-480C-9C00-76A39AE28674}"/>
                </a:ext>
              </a:extLst>
            </p:cNvPr>
            <p:cNvSpPr/>
            <p:nvPr/>
          </p:nvSpPr>
          <p:spPr>
            <a:xfrm rot="2125352">
              <a:off x="7728238" y="-1222177"/>
              <a:ext cx="288000" cy="4581633"/>
            </a:xfrm>
            <a:prstGeom prst="rect">
              <a:avLst/>
            </a:prstGeom>
            <a:gradFill flip="none" rotWithShape="1">
              <a:gsLst>
                <a:gs pos="25000">
                  <a:srgbClr val="1A1C2A"/>
                </a:gs>
                <a:gs pos="49000">
                  <a:srgbClr val="2E7D60"/>
                </a:gs>
                <a:gs pos="100000">
                  <a:srgbClr val="00665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up 13">
              <a:extLst>
                <a:ext uri="{FF2B5EF4-FFF2-40B4-BE49-F238E27FC236}">
                  <a16:creationId xmlns:a16="http://schemas.microsoft.com/office/drawing/2014/main" id="{A55DB48D-E41A-4160-82FF-B4F1D2B389A9}"/>
                </a:ext>
              </a:extLst>
            </p:cNvPr>
            <p:cNvGrpSpPr/>
            <p:nvPr/>
          </p:nvGrpSpPr>
          <p:grpSpPr>
            <a:xfrm>
              <a:off x="6439308" y="2845873"/>
              <a:ext cx="1166754" cy="2778765"/>
              <a:chOff x="7929663" y="3207357"/>
              <a:chExt cx="1166754" cy="2778765"/>
            </a:xfrm>
          </p:grpSpPr>
          <p:sp>
            <p:nvSpPr>
              <p:cNvPr id="7" name="Dikdörtgen 6">
                <a:extLst>
                  <a:ext uri="{FF2B5EF4-FFF2-40B4-BE49-F238E27FC236}">
                    <a16:creationId xmlns:a16="http://schemas.microsoft.com/office/drawing/2014/main" id="{604CDCFF-8087-4861-B955-5572AE31AE5C}"/>
                  </a:ext>
                </a:extLst>
              </p:cNvPr>
              <p:cNvSpPr/>
              <p:nvPr/>
            </p:nvSpPr>
            <p:spPr>
              <a:xfrm rot="8183178">
                <a:off x="8828574" y="3250122"/>
                <a:ext cx="267843" cy="2736000"/>
              </a:xfrm>
              <a:prstGeom prst="rect">
                <a:avLst/>
              </a:prstGeom>
              <a:gradFill>
                <a:gsLst>
                  <a:gs pos="25000">
                    <a:srgbClr val="2E7D60"/>
                  </a:gs>
                  <a:gs pos="100000">
                    <a:srgbClr val="0066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kizkenar Üçgen 12">
                <a:extLst>
                  <a:ext uri="{FF2B5EF4-FFF2-40B4-BE49-F238E27FC236}">
                    <a16:creationId xmlns:a16="http://schemas.microsoft.com/office/drawing/2014/main" id="{73BE9C74-7566-4558-9AB0-D61C7FF83BC9}"/>
                  </a:ext>
                </a:extLst>
              </p:cNvPr>
              <p:cNvSpPr/>
              <p:nvPr/>
            </p:nvSpPr>
            <p:spPr>
              <a:xfrm rot="5563317">
                <a:off x="7848292" y="3288728"/>
                <a:ext cx="521302" cy="358560"/>
              </a:xfrm>
              <a:prstGeom prst="triangle">
                <a:avLst>
                  <a:gd name="adj" fmla="val 96232"/>
                </a:avLst>
              </a:prstGeom>
              <a:gradFill>
                <a:gsLst>
                  <a:gs pos="25000">
                    <a:srgbClr val="006650"/>
                  </a:gs>
                  <a:gs pos="100000">
                    <a:srgbClr val="0066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Dikdörtgen 7">
              <a:extLst>
                <a:ext uri="{FF2B5EF4-FFF2-40B4-BE49-F238E27FC236}">
                  <a16:creationId xmlns:a16="http://schemas.microsoft.com/office/drawing/2014/main" id="{DD8AB95B-9107-4572-ACE7-AF5F4DB3CCB6}"/>
                </a:ext>
              </a:extLst>
            </p:cNvPr>
            <p:cNvSpPr/>
            <p:nvPr/>
          </p:nvSpPr>
          <p:spPr>
            <a:xfrm rot="5400000">
              <a:off x="3950815" y="866218"/>
              <a:ext cx="267843" cy="8856000"/>
            </a:xfrm>
            <a:prstGeom prst="rect">
              <a:avLst/>
            </a:prstGeom>
            <a:gradFill>
              <a:gsLst>
                <a:gs pos="12000">
                  <a:srgbClr val="2E7D60"/>
                </a:gs>
                <a:gs pos="46000">
                  <a:srgbClr val="2B535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ikdörtgen 19">
            <a:extLst>
              <a:ext uri="{FF2B5EF4-FFF2-40B4-BE49-F238E27FC236}">
                <a16:creationId xmlns:a16="http://schemas.microsoft.com/office/drawing/2014/main" id="{2F77EE60-8585-45EA-BB71-7E44330D04C3}"/>
              </a:ext>
            </a:extLst>
          </p:cNvPr>
          <p:cNvSpPr/>
          <p:nvPr/>
        </p:nvSpPr>
        <p:spPr>
          <a:xfrm rot="19380134">
            <a:off x="10600597" y="-1141111"/>
            <a:ext cx="288000" cy="4986605"/>
          </a:xfrm>
          <a:prstGeom prst="rect">
            <a:avLst/>
          </a:prstGeom>
          <a:gradFill flip="none" rotWithShape="1">
            <a:gsLst>
              <a:gs pos="25000">
                <a:srgbClr val="1A1C2A"/>
              </a:gs>
              <a:gs pos="49000">
                <a:srgbClr val="2E7D60"/>
              </a:gs>
              <a:gs pos="100000">
                <a:srgbClr val="00665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kdörtgen 18">
            <a:extLst>
              <a:ext uri="{FF2B5EF4-FFF2-40B4-BE49-F238E27FC236}">
                <a16:creationId xmlns:a16="http://schemas.microsoft.com/office/drawing/2014/main" id="{0438B0E2-B46F-4DCB-99CD-CFB3680BE261}"/>
              </a:ext>
            </a:extLst>
          </p:cNvPr>
          <p:cNvSpPr/>
          <p:nvPr/>
        </p:nvSpPr>
        <p:spPr>
          <a:xfrm>
            <a:off x="-1" y="5964881"/>
            <a:ext cx="9569497" cy="707886"/>
          </a:xfrm>
          <a:prstGeom prst="rect">
            <a:avLst/>
          </a:prstGeom>
        </p:spPr>
        <p:txBody>
          <a:bodyPr wrap="square">
            <a:spAutoFit/>
          </a:bodyPr>
          <a:lstStyle/>
          <a:p>
            <a:pPr marL="109728" indent="0">
              <a:buNone/>
            </a:pPr>
            <a:r>
              <a:rPr lang="tr-TR" sz="2000" b="1" dirty="0">
                <a:solidFill>
                  <a:srgbClr val="006650"/>
                </a:solidFill>
              </a:rPr>
              <a:t>T</a:t>
            </a:r>
            <a:r>
              <a:rPr lang="en-US" sz="2000" b="1" dirty="0">
                <a:solidFill>
                  <a:srgbClr val="006650"/>
                </a:solidFill>
              </a:rPr>
              <a:t>HE DEVELOPMENT AND SYSTEMAT</a:t>
            </a:r>
            <a:r>
              <a:rPr lang="tr-TR" sz="2000" b="1" dirty="0">
                <a:solidFill>
                  <a:srgbClr val="006650"/>
                </a:solidFill>
              </a:rPr>
              <a:t>I</a:t>
            </a:r>
            <a:r>
              <a:rPr lang="en-US" sz="2000" b="1" dirty="0">
                <a:solidFill>
                  <a:srgbClr val="006650"/>
                </a:solidFill>
              </a:rPr>
              <a:t>C MA</a:t>
            </a:r>
            <a:r>
              <a:rPr lang="tr-TR" sz="2000" b="1" dirty="0">
                <a:solidFill>
                  <a:srgbClr val="006650"/>
                </a:solidFill>
              </a:rPr>
              <a:t>I</a:t>
            </a:r>
            <a:r>
              <a:rPr lang="en-US" sz="2000" b="1" dirty="0">
                <a:solidFill>
                  <a:srgbClr val="006650"/>
                </a:solidFill>
              </a:rPr>
              <a:t>NTENANCE OF THE OIC/SMIIC STANDARDS W</a:t>
            </a:r>
            <a:r>
              <a:rPr lang="tr-TR" sz="2000" b="1" dirty="0">
                <a:solidFill>
                  <a:srgbClr val="006650"/>
                </a:solidFill>
              </a:rPr>
              <a:t>I</a:t>
            </a:r>
            <a:r>
              <a:rPr lang="en-US" sz="2000" b="1" dirty="0">
                <a:solidFill>
                  <a:srgbClr val="006650"/>
                </a:solidFill>
              </a:rPr>
              <a:t>TH</a:t>
            </a:r>
            <a:r>
              <a:rPr lang="tr-TR" sz="2000" b="1" dirty="0">
                <a:solidFill>
                  <a:srgbClr val="006650"/>
                </a:solidFill>
              </a:rPr>
              <a:t>I</a:t>
            </a:r>
            <a:r>
              <a:rPr lang="en-US" sz="2000" b="1" dirty="0">
                <a:solidFill>
                  <a:srgbClr val="006650"/>
                </a:solidFill>
              </a:rPr>
              <a:t>N A PART</a:t>
            </a:r>
            <a:r>
              <a:rPr lang="tr-TR" sz="2000" b="1" dirty="0">
                <a:solidFill>
                  <a:srgbClr val="006650"/>
                </a:solidFill>
              </a:rPr>
              <a:t>I</a:t>
            </a:r>
            <a:r>
              <a:rPr lang="en-US" sz="2000" b="1" dirty="0">
                <a:solidFill>
                  <a:srgbClr val="006650"/>
                </a:solidFill>
              </a:rPr>
              <a:t>CULAR SCOPE OF WORK</a:t>
            </a:r>
            <a:endParaRPr lang="tr-TR" sz="2000" b="1" dirty="0">
              <a:solidFill>
                <a:srgbClr val="006650"/>
              </a:solidFill>
            </a:endParaRPr>
          </a:p>
        </p:txBody>
      </p:sp>
      <p:sp>
        <p:nvSpPr>
          <p:cNvPr id="24" name="Başlık 3">
            <a:extLst>
              <a:ext uri="{FF2B5EF4-FFF2-40B4-BE49-F238E27FC236}">
                <a16:creationId xmlns:a16="http://schemas.microsoft.com/office/drawing/2014/main" id="{40E5842E-EDF1-448C-B2B7-FE5D7E6DE4E7}"/>
              </a:ext>
            </a:extLst>
          </p:cNvPr>
          <p:cNvSpPr>
            <a:spLocks noGrp="1"/>
          </p:cNvSpPr>
          <p:nvPr>
            <p:ph type="title"/>
          </p:nvPr>
        </p:nvSpPr>
        <p:spPr>
          <a:xfrm>
            <a:off x="358535" y="-18517"/>
            <a:ext cx="8001000" cy="864111"/>
          </a:xfrm>
        </p:spPr>
        <p:txBody>
          <a:bodyPr>
            <a:normAutofit/>
          </a:bodyPr>
          <a:lstStyle/>
          <a:p>
            <a:pPr algn="ctr"/>
            <a:r>
              <a:rPr lang="tr-TR" sz="3200" b="1" u="sng" dirty="0">
                <a:solidFill>
                  <a:schemeClr val="bg1"/>
                </a:solidFill>
              </a:rPr>
              <a:t>TECHNICAL COMMITTEES - 2 </a:t>
            </a:r>
            <a:endParaRPr lang="en-US" sz="3200" b="1" u="sng" dirty="0">
              <a:solidFill>
                <a:schemeClr val="bg1"/>
              </a:solidFill>
            </a:endParaRPr>
          </a:p>
        </p:txBody>
      </p:sp>
      <p:sp>
        <p:nvSpPr>
          <p:cNvPr id="26" name="İçerik Yer Tutucusu 1">
            <a:extLst>
              <a:ext uri="{FF2B5EF4-FFF2-40B4-BE49-F238E27FC236}">
                <a16:creationId xmlns:a16="http://schemas.microsoft.com/office/drawing/2014/main" id="{6DC7B7AE-FA33-4105-BA60-35D0BE04084E}"/>
              </a:ext>
            </a:extLst>
          </p:cNvPr>
          <p:cNvSpPr>
            <a:spLocks noGrp="1"/>
          </p:cNvSpPr>
          <p:nvPr>
            <p:ph idx="1"/>
          </p:nvPr>
        </p:nvSpPr>
        <p:spPr>
          <a:xfrm>
            <a:off x="153604" y="1326208"/>
            <a:ext cx="6836777" cy="3459007"/>
          </a:xfrm>
        </p:spPr>
        <p:txBody>
          <a:bodyPr>
            <a:noAutofit/>
          </a:bodyPr>
          <a:lstStyle/>
          <a:p>
            <a:r>
              <a:rPr lang="tr-TR" dirty="0">
                <a:latin typeface="+mj-lt"/>
              </a:rPr>
              <a:t>T</a:t>
            </a:r>
            <a:r>
              <a:rPr lang="en-US" sz="3200" dirty="0" err="1">
                <a:latin typeface="+mj-lt"/>
              </a:rPr>
              <a:t>echnical</a:t>
            </a:r>
            <a:r>
              <a:rPr lang="en-US" sz="3200" dirty="0">
                <a:latin typeface="+mj-lt"/>
              </a:rPr>
              <a:t> decision making body with </a:t>
            </a:r>
          </a:p>
          <a:p>
            <a:pPr lvl="1">
              <a:buFont typeface="Calibri Light" panose="020F0302020204030204" pitchFamily="34" charset="0"/>
              <a:buChar char="—"/>
            </a:pPr>
            <a:r>
              <a:rPr lang="en-US" sz="2800" dirty="0">
                <a:latin typeface="+mj-lt"/>
              </a:rPr>
              <a:t>a precise </a:t>
            </a:r>
            <a:r>
              <a:rPr lang="en-US" sz="2800" b="1" dirty="0">
                <a:latin typeface="+mj-lt"/>
              </a:rPr>
              <a:t>title</a:t>
            </a:r>
            <a:r>
              <a:rPr lang="en-US" sz="2800" dirty="0">
                <a:latin typeface="+mj-lt"/>
              </a:rPr>
              <a:t>, </a:t>
            </a:r>
            <a:endParaRPr lang="tr-TR" sz="2800" dirty="0">
              <a:latin typeface="+mj-lt"/>
            </a:endParaRPr>
          </a:p>
          <a:p>
            <a:pPr lvl="1">
              <a:buFont typeface="Calibri Light" panose="020F0302020204030204" pitchFamily="34" charset="0"/>
              <a:buChar char="—"/>
            </a:pPr>
            <a:r>
              <a:rPr lang="tr-TR" sz="2800" dirty="0">
                <a:latin typeface="+mj-lt"/>
              </a:rPr>
              <a:t>a </a:t>
            </a:r>
            <a:r>
              <a:rPr lang="en-US" sz="2800" b="1" dirty="0">
                <a:latin typeface="+mj-lt"/>
              </a:rPr>
              <a:t>scope</a:t>
            </a:r>
            <a:r>
              <a:rPr lang="tr-TR" sz="2800" dirty="0">
                <a:latin typeface="+mj-lt"/>
              </a:rPr>
              <a:t>,</a:t>
            </a:r>
          </a:p>
          <a:p>
            <a:pPr lvl="1">
              <a:buFont typeface="Calibri Light" panose="020F0302020204030204" pitchFamily="34" charset="0"/>
              <a:buChar char="—"/>
            </a:pPr>
            <a:r>
              <a:rPr lang="en-US" sz="2800" dirty="0">
                <a:latin typeface="+mj-lt"/>
              </a:rPr>
              <a:t>and </a:t>
            </a:r>
            <a:r>
              <a:rPr lang="tr-TR" sz="2800" dirty="0">
                <a:latin typeface="+mj-lt"/>
              </a:rPr>
              <a:t>a </a:t>
            </a:r>
            <a:r>
              <a:rPr lang="en-US" sz="2800" b="1" dirty="0">
                <a:latin typeface="+mj-lt"/>
              </a:rPr>
              <a:t>work </a:t>
            </a:r>
            <a:r>
              <a:rPr lang="en-US" sz="2800" b="1" dirty="0" err="1">
                <a:latin typeface="+mj-lt"/>
              </a:rPr>
              <a:t>programme</a:t>
            </a:r>
            <a:r>
              <a:rPr lang="tr-TR" sz="2800" dirty="0">
                <a:latin typeface="+mj-lt"/>
              </a:rPr>
              <a:t>.</a:t>
            </a:r>
          </a:p>
          <a:p>
            <a:pPr marL="342900" lvl="1" indent="0">
              <a:buNone/>
            </a:pPr>
            <a:endParaRPr lang="en-US" sz="2800" dirty="0">
              <a:latin typeface="+mj-lt"/>
            </a:endParaRPr>
          </a:p>
          <a:p>
            <a:r>
              <a:rPr lang="tr-TR" dirty="0" err="1">
                <a:latin typeface="+mj-lt"/>
              </a:rPr>
              <a:t>Acts</a:t>
            </a:r>
            <a:r>
              <a:rPr lang="tr-TR" dirty="0">
                <a:latin typeface="+mj-lt"/>
              </a:rPr>
              <a:t>  </a:t>
            </a:r>
            <a:r>
              <a:rPr lang="en-US" dirty="0">
                <a:latin typeface="+mj-lt"/>
              </a:rPr>
              <a:t>in accordance with an agreed </a:t>
            </a:r>
            <a:r>
              <a:rPr lang="tr-TR" dirty="0">
                <a:latin typeface="+mj-lt"/>
              </a:rPr>
              <a:t>                  </a:t>
            </a:r>
            <a:r>
              <a:rPr lang="en-US" b="1" dirty="0">
                <a:latin typeface="+mj-lt"/>
              </a:rPr>
              <a:t>business </a:t>
            </a:r>
            <a:r>
              <a:rPr lang="en-US" b="1" dirty="0" err="1">
                <a:latin typeface="+mj-lt"/>
              </a:rPr>
              <a:t>pla</a:t>
            </a:r>
            <a:r>
              <a:rPr lang="tr-TR" b="1" dirty="0">
                <a:latin typeface="+mj-lt"/>
              </a:rPr>
              <a:t>n</a:t>
            </a:r>
          </a:p>
          <a:p>
            <a:pPr marL="109728" indent="0" algn="ctr">
              <a:buNone/>
            </a:pPr>
            <a:endParaRPr lang="tr-TR" dirty="0">
              <a:solidFill>
                <a:srgbClr val="C00000"/>
              </a:solidFill>
            </a:endParaRPr>
          </a:p>
        </p:txBody>
      </p:sp>
      <p:pic>
        <p:nvPicPr>
          <p:cNvPr id="18" name="Resim 17">
            <a:extLst>
              <a:ext uri="{FF2B5EF4-FFF2-40B4-BE49-F238E27FC236}">
                <a16:creationId xmlns:a16="http://schemas.microsoft.com/office/drawing/2014/main" id="{26D04595-FFA5-4D34-B811-4566BD14A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9697" y="70821"/>
            <a:ext cx="540000" cy="540000"/>
          </a:xfrm>
          <a:prstGeom prst="rect">
            <a:avLst/>
          </a:prstGeom>
        </p:spPr>
      </p:pic>
      <p:pic>
        <p:nvPicPr>
          <p:cNvPr id="27" name="Resim 26">
            <a:extLst>
              <a:ext uri="{FF2B5EF4-FFF2-40B4-BE49-F238E27FC236}">
                <a16:creationId xmlns:a16="http://schemas.microsoft.com/office/drawing/2014/main" id="{637418B8-67CA-4D9B-A212-1972E15B61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604" y="95664"/>
            <a:ext cx="1108862" cy="540000"/>
          </a:xfrm>
          <a:prstGeom prst="rect">
            <a:avLst/>
          </a:prstGeom>
        </p:spPr>
      </p:pic>
      <p:sp>
        <p:nvSpPr>
          <p:cNvPr id="28" name="Metin kutusu 27">
            <a:extLst>
              <a:ext uri="{FF2B5EF4-FFF2-40B4-BE49-F238E27FC236}">
                <a16:creationId xmlns:a16="http://schemas.microsoft.com/office/drawing/2014/main" id="{C2AD11E7-429B-46B7-9B1C-9B7F457E1857}"/>
              </a:ext>
            </a:extLst>
          </p:cNvPr>
          <p:cNvSpPr txBox="1"/>
          <p:nvPr/>
        </p:nvSpPr>
        <p:spPr>
          <a:xfrm>
            <a:off x="11487462" y="6323138"/>
            <a:ext cx="704538"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919002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kış Çizelgesi: Karar 2">
            <a:extLst>
              <a:ext uri="{FF2B5EF4-FFF2-40B4-BE49-F238E27FC236}">
                <a16:creationId xmlns:a16="http://schemas.microsoft.com/office/drawing/2014/main" id="{68D1B4BA-18C4-4B81-914A-4BB915D3658D}"/>
              </a:ext>
            </a:extLst>
          </p:cNvPr>
          <p:cNvSpPr/>
          <p:nvPr/>
        </p:nvSpPr>
        <p:spPr>
          <a:xfrm>
            <a:off x="-866202" y="-621888"/>
            <a:ext cx="7260424" cy="8258866"/>
          </a:xfrm>
          <a:prstGeom prst="flowChartDecision">
            <a:avLst/>
          </a:prstGeom>
          <a:solidFill>
            <a:schemeClr val="accent6">
              <a:lumMod val="75000"/>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kdörtgen 20">
            <a:extLst>
              <a:ext uri="{FF2B5EF4-FFF2-40B4-BE49-F238E27FC236}">
                <a16:creationId xmlns:a16="http://schemas.microsoft.com/office/drawing/2014/main" id="{1B9C952D-2887-4766-A231-7E60E3F6C133}"/>
              </a:ext>
            </a:extLst>
          </p:cNvPr>
          <p:cNvSpPr/>
          <p:nvPr/>
        </p:nvSpPr>
        <p:spPr>
          <a:xfrm>
            <a:off x="-172914" y="10822"/>
            <a:ext cx="13504985" cy="820840"/>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5">
            <a:extLst>
              <a:ext uri="{FF2B5EF4-FFF2-40B4-BE49-F238E27FC236}">
                <a16:creationId xmlns:a16="http://schemas.microsoft.com/office/drawing/2014/main" id="{DC4F38BF-6968-4290-84D1-32A58E998F0E}"/>
              </a:ext>
            </a:extLst>
          </p:cNvPr>
          <p:cNvSpPr>
            <a:spLocks noGrp="1"/>
          </p:cNvSpPr>
          <p:nvPr>
            <p:ph type="title"/>
          </p:nvPr>
        </p:nvSpPr>
        <p:spPr>
          <a:xfrm>
            <a:off x="4191000" y="50051"/>
            <a:ext cx="8001000" cy="864111"/>
          </a:xfrm>
        </p:spPr>
        <p:txBody>
          <a:bodyPr>
            <a:noAutofit/>
          </a:bodyPr>
          <a:lstStyle/>
          <a:p>
            <a:pPr algn="ctr"/>
            <a:r>
              <a:rPr lang="tr-TR" sz="3200" b="1" u="sng" dirty="0">
                <a:solidFill>
                  <a:schemeClr val="bg1"/>
                </a:solidFill>
              </a:rPr>
              <a:t>TECHNICAL COMMITTEES - 3 </a:t>
            </a:r>
            <a:endParaRPr lang="en-US" sz="3200" b="1" u="sng" dirty="0">
              <a:solidFill>
                <a:schemeClr val="bg1"/>
              </a:solidFill>
            </a:endParaRPr>
          </a:p>
        </p:txBody>
      </p:sp>
      <p:sp>
        <p:nvSpPr>
          <p:cNvPr id="16" name="Serbest Form: Şekil 15">
            <a:extLst>
              <a:ext uri="{FF2B5EF4-FFF2-40B4-BE49-F238E27FC236}">
                <a16:creationId xmlns:a16="http://schemas.microsoft.com/office/drawing/2014/main" id="{A244E262-F831-4C2B-847C-97D937942FD0}"/>
              </a:ext>
            </a:extLst>
          </p:cNvPr>
          <p:cNvSpPr/>
          <p:nvPr/>
        </p:nvSpPr>
        <p:spPr>
          <a:xfrm rot="19634633">
            <a:off x="1270576" y="987041"/>
            <a:ext cx="1533467" cy="2725776"/>
          </a:xfrm>
          <a:custGeom>
            <a:avLst/>
            <a:gdLst>
              <a:gd name="connsiteX0" fmla="*/ 749187 w 1533467"/>
              <a:gd name="connsiteY0" fmla="*/ 1484373 h 2725776"/>
              <a:gd name="connsiteX1" fmla="*/ 1109427 w 1533467"/>
              <a:gd name="connsiteY1" fmla="*/ 1750500 h 2725776"/>
              <a:gd name="connsiteX2" fmla="*/ 759676 w 1533467"/>
              <a:gd name="connsiteY2" fmla="*/ 2725776 h 2725776"/>
              <a:gd name="connsiteX3" fmla="*/ 401651 w 1533467"/>
              <a:gd name="connsiteY3" fmla="*/ 1727428 h 2725776"/>
              <a:gd name="connsiteX4" fmla="*/ 766747 w 1533467"/>
              <a:gd name="connsiteY4" fmla="*/ 0 h 2725776"/>
              <a:gd name="connsiteX5" fmla="*/ 1533467 w 1533467"/>
              <a:gd name="connsiteY5" fmla="*/ 616942 h 2725776"/>
              <a:gd name="connsiteX6" fmla="*/ 1515940 w 1533467"/>
              <a:gd name="connsiteY6" fmla="*/ 616942 h 2725776"/>
              <a:gd name="connsiteX7" fmla="*/ 1159240 w 1533467"/>
              <a:gd name="connsiteY7" fmla="*/ 1611597 h 2725776"/>
              <a:gd name="connsiteX8" fmla="*/ 736686 w 1533467"/>
              <a:gd name="connsiteY8" fmla="*/ 1299435 h 2725776"/>
              <a:gd name="connsiteX9" fmla="*/ 736152 w 1533467"/>
              <a:gd name="connsiteY9" fmla="*/ 1300158 h 2725776"/>
              <a:gd name="connsiteX10" fmla="*/ 735087 w 1533467"/>
              <a:gd name="connsiteY10" fmla="*/ 1298636 h 2725776"/>
              <a:gd name="connsiteX11" fmla="*/ 345571 w 1533467"/>
              <a:gd name="connsiteY11" fmla="*/ 1571050 h 2725776"/>
              <a:gd name="connsiteX12" fmla="*/ 3400 w 1533467"/>
              <a:gd name="connsiteY12" fmla="*/ 616910 h 2725776"/>
              <a:gd name="connsiteX13" fmla="*/ 0 w 1533467"/>
              <a:gd name="connsiteY13" fmla="*/ 616910 h 2725776"/>
              <a:gd name="connsiteX14" fmla="*/ 2638 w 1533467"/>
              <a:gd name="connsiteY14" fmla="*/ 614787 h 2725776"/>
              <a:gd name="connsiteX15" fmla="*/ 2120 w 1533467"/>
              <a:gd name="connsiteY15" fmla="*/ 613342 h 2725776"/>
              <a:gd name="connsiteX16" fmla="*/ 4435 w 1533467"/>
              <a:gd name="connsiteY16" fmla="*/ 613342 h 27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3467" h="2725776">
                <a:moveTo>
                  <a:pt x="749187" y="1484373"/>
                </a:moveTo>
                <a:lnTo>
                  <a:pt x="1109427" y="1750500"/>
                </a:lnTo>
                <a:lnTo>
                  <a:pt x="759676" y="2725776"/>
                </a:lnTo>
                <a:lnTo>
                  <a:pt x="401651" y="1727428"/>
                </a:lnTo>
                <a:close/>
                <a:moveTo>
                  <a:pt x="766747" y="0"/>
                </a:moveTo>
                <a:lnTo>
                  <a:pt x="1533467" y="616942"/>
                </a:lnTo>
                <a:lnTo>
                  <a:pt x="1515940" y="616942"/>
                </a:lnTo>
                <a:lnTo>
                  <a:pt x="1159240" y="1611597"/>
                </a:lnTo>
                <a:lnTo>
                  <a:pt x="736686" y="1299435"/>
                </a:lnTo>
                <a:lnTo>
                  <a:pt x="736152" y="1300158"/>
                </a:lnTo>
                <a:lnTo>
                  <a:pt x="735087" y="1298636"/>
                </a:lnTo>
                <a:lnTo>
                  <a:pt x="345571" y="1571050"/>
                </a:lnTo>
                <a:lnTo>
                  <a:pt x="3400" y="616910"/>
                </a:lnTo>
                <a:lnTo>
                  <a:pt x="0" y="616910"/>
                </a:lnTo>
                <a:lnTo>
                  <a:pt x="2638" y="614787"/>
                </a:lnTo>
                <a:lnTo>
                  <a:pt x="2120" y="613342"/>
                </a:lnTo>
                <a:lnTo>
                  <a:pt x="4435" y="613342"/>
                </a:lnTo>
                <a:close/>
              </a:path>
            </a:pathLst>
          </a:custGeom>
          <a:solidFill>
            <a:srgbClr val="6A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erbest Form: Şekil 16">
            <a:extLst>
              <a:ext uri="{FF2B5EF4-FFF2-40B4-BE49-F238E27FC236}">
                <a16:creationId xmlns:a16="http://schemas.microsoft.com/office/drawing/2014/main" id="{05ACE35C-014A-49CD-B570-6C1DDF4E47B2}"/>
              </a:ext>
            </a:extLst>
          </p:cNvPr>
          <p:cNvSpPr/>
          <p:nvPr/>
        </p:nvSpPr>
        <p:spPr>
          <a:xfrm rot="2366228">
            <a:off x="2849883" y="1081059"/>
            <a:ext cx="1533467" cy="2725776"/>
          </a:xfrm>
          <a:custGeom>
            <a:avLst/>
            <a:gdLst>
              <a:gd name="connsiteX0" fmla="*/ 749187 w 1533467"/>
              <a:gd name="connsiteY0" fmla="*/ 1484373 h 2725776"/>
              <a:gd name="connsiteX1" fmla="*/ 1109427 w 1533467"/>
              <a:gd name="connsiteY1" fmla="*/ 1750500 h 2725776"/>
              <a:gd name="connsiteX2" fmla="*/ 759676 w 1533467"/>
              <a:gd name="connsiteY2" fmla="*/ 2725776 h 2725776"/>
              <a:gd name="connsiteX3" fmla="*/ 401651 w 1533467"/>
              <a:gd name="connsiteY3" fmla="*/ 1727428 h 2725776"/>
              <a:gd name="connsiteX4" fmla="*/ 766747 w 1533467"/>
              <a:gd name="connsiteY4" fmla="*/ 0 h 2725776"/>
              <a:gd name="connsiteX5" fmla="*/ 1533467 w 1533467"/>
              <a:gd name="connsiteY5" fmla="*/ 616942 h 2725776"/>
              <a:gd name="connsiteX6" fmla="*/ 1515940 w 1533467"/>
              <a:gd name="connsiteY6" fmla="*/ 616942 h 2725776"/>
              <a:gd name="connsiteX7" fmla="*/ 1159240 w 1533467"/>
              <a:gd name="connsiteY7" fmla="*/ 1611597 h 2725776"/>
              <a:gd name="connsiteX8" fmla="*/ 736686 w 1533467"/>
              <a:gd name="connsiteY8" fmla="*/ 1299435 h 2725776"/>
              <a:gd name="connsiteX9" fmla="*/ 736152 w 1533467"/>
              <a:gd name="connsiteY9" fmla="*/ 1300158 h 2725776"/>
              <a:gd name="connsiteX10" fmla="*/ 735087 w 1533467"/>
              <a:gd name="connsiteY10" fmla="*/ 1298636 h 2725776"/>
              <a:gd name="connsiteX11" fmla="*/ 345571 w 1533467"/>
              <a:gd name="connsiteY11" fmla="*/ 1571050 h 2725776"/>
              <a:gd name="connsiteX12" fmla="*/ 3400 w 1533467"/>
              <a:gd name="connsiteY12" fmla="*/ 616910 h 2725776"/>
              <a:gd name="connsiteX13" fmla="*/ 0 w 1533467"/>
              <a:gd name="connsiteY13" fmla="*/ 616910 h 2725776"/>
              <a:gd name="connsiteX14" fmla="*/ 2638 w 1533467"/>
              <a:gd name="connsiteY14" fmla="*/ 614787 h 2725776"/>
              <a:gd name="connsiteX15" fmla="*/ 2120 w 1533467"/>
              <a:gd name="connsiteY15" fmla="*/ 613342 h 2725776"/>
              <a:gd name="connsiteX16" fmla="*/ 4435 w 1533467"/>
              <a:gd name="connsiteY16" fmla="*/ 613342 h 27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3467" h="2725776">
                <a:moveTo>
                  <a:pt x="749187" y="1484373"/>
                </a:moveTo>
                <a:lnTo>
                  <a:pt x="1109427" y="1750500"/>
                </a:lnTo>
                <a:lnTo>
                  <a:pt x="759676" y="2725776"/>
                </a:lnTo>
                <a:lnTo>
                  <a:pt x="401651" y="1727428"/>
                </a:lnTo>
                <a:close/>
                <a:moveTo>
                  <a:pt x="766747" y="0"/>
                </a:moveTo>
                <a:lnTo>
                  <a:pt x="1533467" y="616942"/>
                </a:lnTo>
                <a:lnTo>
                  <a:pt x="1515940" y="616942"/>
                </a:lnTo>
                <a:lnTo>
                  <a:pt x="1159240" y="1611597"/>
                </a:lnTo>
                <a:lnTo>
                  <a:pt x="736686" y="1299435"/>
                </a:lnTo>
                <a:lnTo>
                  <a:pt x="736152" y="1300158"/>
                </a:lnTo>
                <a:lnTo>
                  <a:pt x="735087" y="1298636"/>
                </a:lnTo>
                <a:lnTo>
                  <a:pt x="345571" y="1571050"/>
                </a:lnTo>
                <a:lnTo>
                  <a:pt x="3400" y="616910"/>
                </a:lnTo>
                <a:lnTo>
                  <a:pt x="0" y="616910"/>
                </a:lnTo>
                <a:lnTo>
                  <a:pt x="2638" y="614787"/>
                </a:lnTo>
                <a:lnTo>
                  <a:pt x="2120" y="613342"/>
                </a:lnTo>
                <a:lnTo>
                  <a:pt x="4435" y="613342"/>
                </a:lnTo>
                <a:close/>
              </a:path>
            </a:pathLst>
          </a:custGeom>
          <a:solidFill>
            <a:srgbClr val="CCC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erbest Form: Şekil 17">
            <a:extLst>
              <a:ext uri="{FF2B5EF4-FFF2-40B4-BE49-F238E27FC236}">
                <a16:creationId xmlns:a16="http://schemas.microsoft.com/office/drawing/2014/main" id="{519D491A-003A-4524-AEE3-E77134E491DF}"/>
              </a:ext>
            </a:extLst>
          </p:cNvPr>
          <p:cNvSpPr/>
          <p:nvPr/>
        </p:nvSpPr>
        <p:spPr>
          <a:xfrm rot="15524656">
            <a:off x="677650" y="2346624"/>
            <a:ext cx="1533467" cy="2725776"/>
          </a:xfrm>
          <a:custGeom>
            <a:avLst/>
            <a:gdLst>
              <a:gd name="connsiteX0" fmla="*/ 749187 w 1533467"/>
              <a:gd name="connsiteY0" fmla="*/ 1484373 h 2725776"/>
              <a:gd name="connsiteX1" fmla="*/ 1109427 w 1533467"/>
              <a:gd name="connsiteY1" fmla="*/ 1750500 h 2725776"/>
              <a:gd name="connsiteX2" fmla="*/ 759676 w 1533467"/>
              <a:gd name="connsiteY2" fmla="*/ 2725776 h 2725776"/>
              <a:gd name="connsiteX3" fmla="*/ 401651 w 1533467"/>
              <a:gd name="connsiteY3" fmla="*/ 1727428 h 2725776"/>
              <a:gd name="connsiteX4" fmla="*/ 766747 w 1533467"/>
              <a:gd name="connsiteY4" fmla="*/ 0 h 2725776"/>
              <a:gd name="connsiteX5" fmla="*/ 1533467 w 1533467"/>
              <a:gd name="connsiteY5" fmla="*/ 616942 h 2725776"/>
              <a:gd name="connsiteX6" fmla="*/ 1515940 w 1533467"/>
              <a:gd name="connsiteY6" fmla="*/ 616942 h 2725776"/>
              <a:gd name="connsiteX7" fmla="*/ 1159240 w 1533467"/>
              <a:gd name="connsiteY7" fmla="*/ 1611597 h 2725776"/>
              <a:gd name="connsiteX8" fmla="*/ 736686 w 1533467"/>
              <a:gd name="connsiteY8" fmla="*/ 1299435 h 2725776"/>
              <a:gd name="connsiteX9" fmla="*/ 736152 w 1533467"/>
              <a:gd name="connsiteY9" fmla="*/ 1300158 h 2725776"/>
              <a:gd name="connsiteX10" fmla="*/ 735087 w 1533467"/>
              <a:gd name="connsiteY10" fmla="*/ 1298636 h 2725776"/>
              <a:gd name="connsiteX11" fmla="*/ 345571 w 1533467"/>
              <a:gd name="connsiteY11" fmla="*/ 1571050 h 2725776"/>
              <a:gd name="connsiteX12" fmla="*/ 3400 w 1533467"/>
              <a:gd name="connsiteY12" fmla="*/ 616910 h 2725776"/>
              <a:gd name="connsiteX13" fmla="*/ 0 w 1533467"/>
              <a:gd name="connsiteY13" fmla="*/ 616910 h 2725776"/>
              <a:gd name="connsiteX14" fmla="*/ 2638 w 1533467"/>
              <a:gd name="connsiteY14" fmla="*/ 614787 h 2725776"/>
              <a:gd name="connsiteX15" fmla="*/ 2120 w 1533467"/>
              <a:gd name="connsiteY15" fmla="*/ 613342 h 2725776"/>
              <a:gd name="connsiteX16" fmla="*/ 4435 w 1533467"/>
              <a:gd name="connsiteY16" fmla="*/ 613342 h 27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3467" h="2725776">
                <a:moveTo>
                  <a:pt x="749187" y="1484373"/>
                </a:moveTo>
                <a:lnTo>
                  <a:pt x="1109427" y="1750500"/>
                </a:lnTo>
                <a:lnTo>
                  <a:pt x="759676" y="2725776"/>
                </a:lnTo>
                <a:lnTo>
                  <a:pt x="401651" y="1727428"/>
                </a:lnTo>
                <a:close/>
                <a:moveTo>
                  <a:pt x="766747" y="0"/>
                </a:moveTo>
                <a:lnTo>
                  <a:pt x="1533467" y="616942"/>
                </a:lnTo>
                <a:lnTo>
                  <a:pt x="1515940" y="616942"/>
                </a:lnTo>
                <a:lnTo>
                  <a:pt x="1159240" y="1611597"/>
                </a:lnTo>
                <a:lnTo>
                  <a:pt x="736686" y="1299435"/>
                </a:lnTo>
                <a:lnTo>
                  <a:pt x="736152" y="1300158"/>
                </a:lnTo>
                <a:lnTo>
                  <a:pt x="735087" y="1298636"/>
                </a:lnTo>
                <a:lnTo>
                  <a:pt x="345571" y="1571050"/>
                </a:lnTo>
                <a:lnTo>
                  <a:pt x="3400" y="616910"/>
                </a:lnTo>
                <a:lnTo>
                  <a:pt x="0" y="616910"/>
                </a:lnTo>
                <a:lnTo>
                  <a:pt x="2638" y="614787"/>
                </a:lnTo>
                <a:lnTo>
                  <a:pt x="2120" y="613342"/>
                </a:lnTo>
                <a:lnTo>
                  <a:pt x="4435" y="613342"/>
                </a:lnTo>
                <a:close/>
              </a:path>
            </a:pathLst>
          </a:custGeom>
          <a:solidFill>
            <a:srgbClr val="B1C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erbest Form: Şekil 18">
            <a:extLst>
              <a:ext uri="{FF2B5EF4-FFF2-40B4-BE49-F238E27FC236}">
                <a16:creationId xmlns:a16="http://schemas.microsoft.com/office/drawing/2014/main" id="{35435209-900F-42D9-A088-01DA9152E4AC}"/>
              </a:ext>
            </a:extLst>
          </p:cNvPr>
          <p:cNvSpPr/>
          <p:nvPr/>
        </p:nvSpPr>
        <p:spPr>
          <a:xfrm rot="11558811">
            <a:off x="1693088" y="3405977"/>
            <a:ext cx="1533467" cy="2725776"/>
          </a:xfrm>
          <a:custGeom>
            <a:avLst/>
            <a:gdLst>
              <a:gd name="connsiteX0" fmla="*/ 749187 w 1533467"/>
              <a:gd name="connsiteY0" fmla="*/ 1484373 h 2725776"/>
              <a:gd name="connsiteX1" fmla="*/ 1109427 w 1533467"/>
              <a:gd name="connsiteY1" fmla="*/ 1750500 h 2725776"/>
              <a:gd name="connsiteX2" fmla="*/ 759676 w 1533467"/>
              <a:gd name="connsiteY2" fmla="*/ 2725776 h 2725776"/>
              <a:gd name="connsiteX3" fmla="*/ 401651 w 1533467"/>
              <a:gd name="connsiteY3" fmla="*/ 1727428 h 2725776"/>
              <a:gd name="connsiteX4" fmla="*/ 766747 w 1533467"/>
              <a:gd name="connsiteY4" fmla="*/ 0 h 2725776"/>
              <a:gd name="connsiteX5" fmla="*/ 1533467 w 1533467"/>
              <a:gd name="connsiteY5" fmla="*/ 616942 h 2725776"/>
              <a:gd name="connsiteX6" fmla="*/ 1515940 w 1533467"/>
              <a:gd name="connsiteY6" fmla="*/ 616942 h 2725776"/>
              <a:gd name="connsiteX7" fmla="*/ 1159240 w 1533467"/>
              <a:gd name="connsiteY7" fmla="*/ 1611597 h 2725776"/>
              <a:gd name="connsiteX8" fmla="*/ 736686 w 1533467"/>
              <a:gd name="connsiteY8" fmla="*/ 1299435 h 2725776"/>
              <a:gd name="connsiteX9" fmla="*/ 736152 w 1533467"/>
              <a:gd name="connsiteY9" fmla="*/ 1300158 h 2725776"/>
              <a:gd name="connsiteX10" fmla="*/ 735087 w 1533467"/>
              <a:gd name="connsiteY10" fmla="*/ 1298636 h 2725776"/>
              <a:gd name="connsiteX11" fmla="*/ 345571 w 1533467"/>
              <a:gd name="connsiteY11" fmla="*/ 1571050 h 2725776"/>
              <a:gd name="connsiteX12" fmla="*/ 3400 w 1533467"/>
              <a:gd name="connsiteY12" fmla="*/ 616910 h 2725776"/>
              <a:gd name="connsiteX13" fmla="*/ 0 w 1533467"/>
              <a:gd name="connsiteY13" fmla="*/ 616910 h 2725776"/>
              <a:gd name="connsiteX14" fmla="*/ 2638 w 1533467"/>
              <a:gd name="connsiteY14" fmla="*/ 614787 h 2725776"/>
              <a:gd name="connsiteX15" fmla="*/ 2120 w 1533467"/>
              <a:gd name="connsiteY15" fmla="*/ 613342 h 2725776"/>
              <a:gd name="connsiteX16" fmla="*/ 4435 w 1533467"/>
              <a:gd name="connsiteY16" fmla="*/ 613342 h 27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3467" h="2725776">
                <a:moveTo>
                  <a:pt x="749187" y="1484373"/>
                </a:moveTo>
                <a:lnTo>
                  <a:pt x="1109427" y="1750500"/>
                </a:lnTo>
                <a:lnTo>
                  <a:pt x="759676" y="2725776"/>
                </a:lnTo>
                <a:lnTo>
                  <a:pt x="401651" y="1727428"/>
                </a:lnTo>
                <a:close/>
                <a:moveTo>
                  <a:pt x="766747" y="0"/>
                </a:moveTo>
                <a:lnTo>
                  <a:pt x="1533467" y="616942"/>
                </a:lnTo>
                <a:lnTo>
                  <a:pt x="1515940" y="616942"/>
                </a:lnTo>
                <a:lnTo>
                  <a:pt x="1159240" y="1611597"/>
                </a:lnTo>
                <a:lnTo>
                  <a:pt x="736686" y="1299435"/>
                </a:lnTo>
                <a:lnTo>
                  <a:pt x="736152" y="1300158"/>
                </a:lnTo>
                <a:lnTo>
                  <a:pt x="735087" y="1298636"/>
                </a:lnTo>
                <a:lnTo>
                  <a:pt x="345571" y="1571050"/>
                </a:lnTo>
                <a:lnTo>
                  <a:pt x="3400" y="616910"/>
                </a:lnTo>
                <a:lnTo>
                  <a:pt x="0" y="616910"/>
                </a:lnTo>
                <a:lnTo>
                  <a:pt x="2638" y="614787"/>
                </a:lnTo>
                <a:lnTo>
                  <a:pt x="2120" y="613342"/>
                </a:lnTo>
                <a:lnTo>
                  <a:pt x="4435" y="613342"/>
                </a:lnTo>
                <a:close/>
              </a:path>
            </a:pathLst>
          </a:custGeom>
          <a:solidFill>
            <a:srgbClr val="60C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erbest Form: Şekil 19">
            <a:extLst>
              <a:ext uri="{FF2B5EF4-FFF2-40B4-BE49-F238E27FC236}">
                <a16:creationId xmlns:a16="http://schemas.microsoft.com/office/drawing/2014/main" id="{304F85AA-4112-4FF4-8421-6ECB872A92E0}"/>
              </a:ext>
            </a:extLst>
          </p:cNvPr>
          <p:cNvSpPr/>
          <p:nvPr/>
        </p:nvSpPr>
        <p:spPr>
          <a:xfrm rot="7131496">
            <a:off x="3139662" y="2736093"/>
            <a:ext cx="1533467" cy="2725776"/>
          </a:xfrm>
          <a:custGeom>
            <a:avLst/>
            <a:gdLst>
              <a:gd name="connsiteX0" fmla="*/ 749187 w 1533467"/>
              <a:gd name="connsiteY0" fmla="*/ 1484373 h 2725776"/>
              <a:gd name="connsiteX1" fmla="*/ 1109427 w 1533467"/>
              <a:gd name="connsiteY1" fmla="*/ 1750500 h 2725776"/>
              <a:gd name="connsiteX2" fmla="*/ 759676 w 1533467"/>
              <a:gd name="connsiteY2" fmla="*/ 2725776 h 2725776"/>
              <a:gd name="connsiteX3" fmla="*/ 401651 w 1533467"/>
              <a:gd name="connsiteY3" fmla="*/ 1727428 h 2725776"/>
              <a:gd name="connsiteX4" fmla="*/ 766747 w 1533467"/>
              <a:gd name="connsiteY4" fmla="*/ 0 h 2725776"/>
              <a:gd name="connsiteX5" fmla="*/ 1533467 w 1533467"/>
              <a:gd name="connsiteY5" fmla="*/ 616942 h 2725776"/>
              <a:gd name="connsiteX6" fmla="*/ 1515940 w 1533467"/>
              <a:gd name="connsiteY6" fmla="*/ 616942 h 2725776"/>
              <a:gd name="connsiteX7" fmla="*/ 1159240 w 1533467"/>
              <a:gd name="connsiteY7" fmla="*/ 1611597 h 2725776"/>
              <a:gd name="connsiteX8" fmla="*/ 736686 w 1533467"/>
              <a:gd name="connsiteY8" fmla="*/ 1299435 h 2725776"/>
              <a:gd name="connsiteX9" fmla="*/ 736152 w 1533467"/>
              <a:gd name="connsiteY9" fmla="*/ 1300158 h 2725776"/>
              <a:gd name="connsiteX10" fmla="*/ 735087 w 1533467"/>
              <a:gd name="connsiteY10" fmla="*/ 1298636 h 2725776"/>
              <a:gd name="connsiteX11" fmla="*/ 345571 w 1533467"/>
              <a:gd name="connsiteY11" fmla="*/ 1571050 h 2725776"/>
              <a:gd name="connsiteX12" fmla="*/ 3400 w 1533467"/>
              <a:gd name="connsiteY12" fmla="*/ 616910 h 2725776"/>
              <a:gd name="connsiteX13" fmla="*/ 0 w 1533467"/>
              <a:gd name="connsiteY13" fmla="*/ 616910 h 2725776"/>
              <a:gd name="connsiteX14" fmla="*/ 2638 w 1533467"/>
              <a:gd name="connsiteY14" fmla="*/ 614787 h 2725776"/>
              <a:gd name="connsiteX15" fmla="*/ 2120 w 1533467"/>
              <a:gd name="connsiteY15" fmla="*/ 613342 h 2725776"/>
              <a:gd name="connsiteX16" fmla="*/ 4435 w 1533467"/>
              <a:gd name="connsiteY16" fmla="*/ 613342 h 27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3467" h="2725776">
                <a:moveTo>
                  <a:pt x="749187" y="1484373"/>
                </a:moveTo>
                <a:lnTo>
                  <a:pt x="1109427" y="1750500"/>
                </a:lnTo>
                <a:lnTo>
                  <a:pt x="759676" y="2725776"/>
                </a:lnTo>
                <a:lnTo>
                  <a:pt x="401651" y="1727428"/>
                </a:lnTo>
                <a:close/>
                <a:moveTo>
                  <a:pt x="766747" y="0"/>
                </a:moveTo>
                <a:lnTo>
                  <a:pt x="1533467" y="616942"/>
                </a:lnTo>
                <a:lnTo>
                  <a:pt x="1515940" y="616942"/>
                </a:lnTo>
                <a:lnTo>
                  <a:pt x="1159240" y="1611597"/>
                </a:lnTo>
                <a:lnTo>
                  <a:pt x="736686" y="1299435"/>
                </a:lnTo>
                <a:lnTo>
                  <a:pt x="736152" y="1300158"/>
                </a:lnTo>
                <a:lnTo>
                  <a:pt x="735087" y="1298636"/>
                </a:lnTo>
                <a:lnTo>
                  <a:pt x="345571" y="1571050"/>
                </a:lnTo>
                <a:lnTo>
                  <a:pt x="3400" y="616910"/>
                </a:lnTo>
                <a:lnTo>
                  <a:pt x="0" y="616910"/>
                </a:lnTo>
                <a:lnTo>
                  <a:pt x="2638" y="614787"/>
                </a:lnTo>
                <a:lnTo>
                  <a:pt x="2120" y="613342"/>
                </a:lnTo>
                <a:lnTo>
                  <a:pt x="4435" y="613342"/>
                </a:lnTo>
                <a:close/>
              </a:path>
            </a:pathLst>
          </a:custGeom>
          <a:solidFill>
            <a:srgbClr val="71A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erbest Form: Şekil 31">
            <a:extLst>
              <a:ext uri="{FF2B5EF4-FFF2-40B4-BE49-F238E27FC236}">
                <a16:creationId xmlns:a16="http://schemas.microsoft.com/office/drawing/2014/main" id="{142E0A91-30DE-4254-A21F-D4AF6E86FC19}"/>
              </a:ext>
            </a:extLst>
          </p:cNvPr>
          <p:cNvSpPr/>
          <p:nvPr/>
        </p:nvSpPr>
        <p:spPr>
          <a:xfrm>
            <a:off x="1562100" y="4446270"/>
            <a:ext cx="1480185" cy="1653540"/>
          </a:xfrm>
          <a:custGeom>
            <a:avLst/>
            <a:gdLst>
              <a:gd name="connsiteX0" fmla="*/ 0 w 1480185"/>
              <a:gd name="connsiteY0" fmla="*/ 893445 h 1653540"/>
              <a:gd name="connsiteX1" fmla="*/ 601980 w 1480185"/>
              <a:gd name="connsiteY1" fmla="*/ 1653540 h 1653540"/>
              <a:gd name="connsiteX2" fmla="*/ 1480185 w 1480185"/>
              <a:gd name="connsiteY2" fmla="*/ 1221105 h 1653540"/>
              <a:gd name="connsiteX3" fmla="*/ 1352550 w 1480185"/>
              <a:gd name="connsiteY3" fmla="*/ 213360 h 1653540"/>
              <a:gd name="connsiteX4" fmla="*/ 908685 w 1480185"/>
              <a:gd name="connsiteY4" fmla="*/ 390525 h 1653540"/>
              <a:gd name="connsiteX5" fmla="*/ 569595 w 1480185"/>
              <a:gd name="connsiteY5" fmla="*/ 0 h 1653540"/>
              <a:gd name="connsiteX6" fmla="*/ 0 w 1480185"/>
              <a:gd name="connsiteY6" fmla="*/ 893445 h 16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185" h="1653540">
                <a:moveTo>
                  <a:pt x="0" y="893445"/>
                </a:moveTo>
                <a:lnTo>
                  <a:pt x="601980" y="1653540"/>
                </a:lnTo>
                <a:lnTo>
                  <a:pt x="1480185" y="1221105"/>
                </a:lnTo>
                <a:lnTo>
                  <a:pt x="1352550" y="213360"/>
                </a:lnTo>
                <a:lnTo>
                  <a:pt x="908685" y="390525"/>
                </a:lnTo>
                <a:lnTo>
                  <a:pt x="569595" y="0"/>
                </a:lnTo>
                <a:lnTo>
                  <a:pt x="0" y="893445"/>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erbest Form: Şekil 33">
            <a:extLst>
              <a:ext uri="{FF2B5EF4-FFF2-40B4-BE49-F238E27FC236}">
                <a16:creationId xmlns:a16="http://schemas.microsoft.com/office/drawing/2014/main" id="{F864D30D-F5A9-457B-9768-CADB21DA978F}"/>
              </a:ext>
            </a:extLst>
          </p:cNvPr>
          <p:cNvSpPr/>
          <p:nvPr/>
        </p:nvSpPr>
        <p:spPr>
          <a:xfrm rot="8107498">
            <a:off x="1050512" y="1044596"/>
            <a:ext cx="1485350" cy="1679106"/>
          </a:xfrm>
          <a:custGeom>
            <a:avLst/>
            <a:gdLst>
              <a:gd name="connsiteX0" fmla="*/ 0 w 1480185"/>
              <a:gd name="connsiteY0" fmla="*/ 893445 h 1653540"/>
              <a:gd name="connsiteX1" fmla="*/ 601980 w 1480185"/>
              <a:gd name="connsiteY1" fmla="*/ 1653540 h 1653540"/>
              <a:gd name="connsiteX2" fmla="*/ 1480185 w 1480185"/>
              <a:gd name="connsiteY2" fmla="*/ 1221105 h 1653540"/>
              <a:gd name="connsiteX3" fmla="*/ 1352550 w 1480185"/>
              <a:gd name="connsiteY3" fmla="*/ 213360 h 1653540"/>
              <a:gd name="connsiteX4" fmla="*/ 908685 w 1480185"/>
              <a:gd name="connsiteY4" fmla="*/ 390525 h 1653540"/>
              <a:gd name="connsiteX5" fmla="*/ 569595 w 1480185"/>
              <a:gd name="connsiteY5" fmla="*/ 0 h 1653540"/>
              <a:gd name="connsiteX6" fmla="*/ 0 w 1480185"/>
              <a:gd name="connsiteY6" fmla="*/ 893445 h 16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185" h="1653540">
                <a:moveTo>
                  <a:pt x="0" y="893445"/>
                </a:moveTo>
                <a:lnTo>
                  <a:pt x="601980" y="1653540"/>
                </a:lnTo>
                <a:lnTo>
                  <a:pt x="1480185" y="1221105"/>
                </a:lnTo>
                <a:lnTo>
                  <a:pt x="1352550" y="213360"/>
                </a:lnTo>
                <a:lnTo>
                  <a:pt x="908685" y="390525"/>
                </a:lnTo>
                <a:lnTo>
                  <a:pt x="569595" y="0"/>
                </a:lnTo>
                <a:lnTo>
                  <a:pt x="0" y="893445"/>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erbest Form: Şekil 34">
            <a:extLst>
              <a:ext uri="{FF2B5EF4-FFF2-40B4-BE49-F238E27FC236}">
                <a16:creationId xmlns:a16="http://schemas.microsoft.com/office/drawing/2014/main" id="{57B0AF0F-6DDD-4708-B696-BE28D3DDCE62}"/>
              </a:ext>
            </a:extLst>
          </p:cNvPr>
          <p:cNvSpPr/>
          <p:nvPr/>
        </p:nvSpPr>
        <p:spPr>
          <a:xfrm rot="12430164">
            <a:off x="3238019" y="1233693"/>
            <a:ext cx="1492333" cy="1679775"/>
          </a:xfrm>
          <a:custGeom>
            <a:avLst/>
            <a:gdLst>
              <a:gd name="connsiteX0" fmla="*/ 0 w 1480185"/>
              <a:gd name="connsiteY0" fmla="*/ 893445 h 1653540"/>
              <a:gd name="connsiteX1" fmla="*/ 601980 w 1480185"/>
              <a:gd name="connsiteY1" fmla="*/ 1653540 h 1653540"/>
              <a:gd name="connsiteX2" fmla="*/ 1480185 w 1480185"/>
              <a:gd name="connsiteY2" fmla="*/ 1221105 h 1653540"/>
              <a:gd name="connsiteX3" fmla="*/ 1352550 w 1480185"/>
              <a:gd name="connsiteY3" fmla="*/ 213360 h 1653540"/>
              <a:gd name="connsiteX4" fmla="*/ 908685 w 1480185"/>
              <a:gd name="connsiteY4" fmla="*/ 390525 h 1653540"/>
              <a:gd name="connsiteX5" fmla="*/ 569595 w 1480185"/>
              <a:gd name="connsiteY5" fmla="*/ 0 h 1653540"/>
              <a:gd name="connsiteX6" fmla="*/ 0 w 1480185"/>
              <a:gd name="connsiteY6" fmla="*/ 893445 h 16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185" h="1653540">
                <a:moveTo>
                  <a:pt x="0" y="893445"/>
                </a:moveTo>
                <a:lnTo>
                  <a:pt x="601980" y="1653540"/>
                </a:lnTo>
                <a:lnTo>
                  <a:pt x="1480185" y="1221105"/>
                </a:lnTo>
                <a:lnTo>
                  <a:pt x="1352550" y="213360"/>
                </a:lnTo>
                <a:lnTo>
                  <a:pt x="908685" y="390525"/>
                </a:lnTo>
                <a:lnTo>
                  <a:pt x="569595" y="0"/>
                </a:lnTo>
                <a:lnTo>
                  <a:pt x="0" y="893445"/>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erbest Form: Şekil 35">
            <a:extLst>
              <a:ext uri="{FF2B5EF4-FFF2-40B4-BE49-F238E27FC236}">
                <a16:creationId xmlns:a16="http://schemas.microsoft.com/office/drawing/2014/main" id="{277F0B56-FF98-45C4-9086-183B2188A873}"/>
              </a:ext>
            </a:extLst>
          </p:cNvPr>
          <p:cNvSpPr/>
          <p:nvPr/>
        </p:nvSpPr>
        <p:spPr>
          <a:xfrm rot="4010050">
            <a:off x="148741" y="2910303"/>
            <a:ext cx="1533091" cy="1711271"/>
          </a:xfrm>
          <a:custGeom>
            <a:avLst/>
            <a:gdLst>
              <a:gd name="connsiteX0" fmla="*/ 0 w 1480185"/>
              <a:gd name="connsiteY0" fmla="*/ 893445 h 1653540"/>
              <a:gd name="connsiteX1" fmla="*/ 601980 w 1480185"/>
              <a:gd name="connsiteY1" fmla="*/ 1653540 h 1653540"/>
              <a:gd name="connsiteX2" fmla="*/ 1480185 w 1480185"/>
              <a:gd name="connsiteY2" fmla="*/ 1221105 h 1653540"/>
              <a:gd name="connsiteX3" fmla="*/ 1352550 w 1480185"/>
              <a:gd name="connsiteY3" fmla="*/ 213360 h 1653540"/>
              <a:gd name="connsiteX4" fmla="*/ 908685 w 1480185"/>
              <a:gd name="connsiteY4" fmla="*/ 390525 h 1653540"/>
              <a:gd name="connsiteX5" fmla="*/ 569595 w 1480185"/>
              <a:gd name="connsiteY5" fmla="*/ 0 h 1653540"/>
              <a:gd name="connsiteX6" fmla="*/ 0 w 1480185"/>
              <a:gd name="connsiteY6" fmla="*/ 893445 h 16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185" h="1653540">
                <a:moveTo>
                  <a:pt x="0" y="893445"/>
                </a:moveTo>
                <a:lnTo>
                  <a:pt x="601980" y="1653540"/>
                </a:lnTo>
                <a:lnTo>
                  <a:pt x="1480185" y="1221105"/>
                </a:lnTo>
                <a:lnTo>
                  <a:pt x="1352550" y="213360"/>
                </a:lnTo>
                <a:lnTo>
                  <a:pt x="908685" y="390525"/>
                </a:lnTo>
                <a:lnTo>
                  <a:pt x="569595" y="0"/>
                </a:lnTo>
                <a:lnTo>
                  <a:pt x="0" y="893445"/>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erbest Form: Şekil 36">
            <a:extLst>
              <a:ext uri="{FF2B5EF4-FFF2-40B4-BE49-F238E27FC236}">
                <a16:creationId xmlns:a16="http://schemas.microsoft.com/office/drawing/2014/main" id="{A619BB8C-BE83-4F63-9C53-613E2426594B}"/>
              </a:ext>
            </a:extLst>
          </p:cNvPr>
          <p:cNvSpPr/>
          <p:nvPr/>
        </p:nvSpPr>
        <p:spPr>
          <a:xfrm rot="17183947">
            <a:off x="3602310" y="3565805"/>
            <a:ext cx="1480185" cy="1653540"/>
          </a:xfrm>
          <a:custGeom>
            <a:avLst/>
            <a:gdLst>
              <a:gd name="connsiteX0" fmla="*/ 0 w 1480185"/>
              <a:gd name="connsiteY0" fmla="*/ 893445 h 1653540"/>
              <a:gd name="connsiteX1" fmla="*/ 601980 w 1480185"/>
              <a:gd name="connsiteY1" fmla="*/ 1653540 h 1653540"/>
              <a:gd name="connsiteX2" fmla="*/ 1480185 w 1480185"/>
              <a:gd name="connsiteY2" fmla="*/ 1221105 h 1653540"/>
              <a:gd name="connsiteX3" fmla="*/ 1352550 w 1480185"/>
              <a:gd name="connsiteY3" fmla="*/ 213360 h 1653540"/>
              <a:gd name="connsiteX4" fmla="*/ 908685 w 1480185"/>
              <a:gd name="connsiteY4" fmla="*/ 390525 h 1653540"/>
              <a:gd name="connsiteX5" fmla="*/ 569595 w 1480185"/>
              <a:gd name="connsiteY5" fmla="*/ 0 h 1653540"/>
              <a:gd name="connsiteX6" fmla="*/ 0 w 1480185"/>
              <a:gd name="connsiteY6" fmla="*/ 893445 h 16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185" h="1653540">
                <a:moveTo>
                  <a:pt x="0" y="893445"/>
                </a:moveTo>
                <a:lnTo>
                  <a:pt x="601980" y="1653540"/>
                </a:lnTo>
                <a:lnTo>
                  <a:pt x="1480185" y="1221105"/>
                </a:lnTo>
                <a:lnTo>
                  <a:pt x="1352550" y="213360"/>
                </a:lnTo>
                <a:lnTo>
                  <a:pt x="908685" y="390525"/>
                </a:lnTo>
                <a:lnTo>
                  <a:pt x="569595" y="0"/>
                </a:lnTo>
                <a:lnTo>
                  <a:pt x="0" y="893445"/>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çerik Yer Tutucusu 1">
            <a:extLst>
              <a:ext uri="{FF2B5EF4-FFF2-40B4-BE49-F238E27FC236}">
                <a16:creationId xmlns:a16="http://schemas.microsoft.com/office/drawing/2014/main" id="{F4E2584F-10DC-4022-888B-96DB140FED05}"/>
              </a:ext>
            </a:extLst>
          </p:cNvPr>
          <p:cNvSpPr>
            <a:spLocks noGrp="1"/>
          </p:cNvSpPr>
          <p:nvPr>
            <p:ph idx="1"/>
          </p:nvPr>
        </p:nvSpPr>
        <p:spPr>
          <a:xfrm>
            <a:off x="5568990" y="984641"/>
            <a:ext cx="6611690" cy="4351338"/>
          </a:xfrm>
        </p:spPr>
        <p:txBody>
          <a:bodyPr>
            <a:noAutofit/>
          </a:bodyPr>
          <a:lstStyle/>
          <a:p>
            <a:pPr>
              <a:lnSpc>
                <a:spcPct val="100000"/>
              </a:lnSpc>
            </a:pPr>
            <a:endParaRPr lang="tr-TR" sz="3200" dirty="0">
              <a:latin typeface="+mj-lt"/>
            </a:endParaRPr>
          </a:p>
          <a:p>
            <a:pPr>
              <a:lnSpc>
                <a:spcPct val="100000"/>
              </a:lnSpc>
            </a:pPr>
            <a:r>
              <a:rPr lang="tr-TR" dirty="0">
                <a:latin typeface="+mj-lt"/>
              </a:rPr>
              <a:t>A </a:t>
            </a:r>
            <a:r>
              <a:rPr lang="tr-TR" b="1" dirty="0" err="1">
                <a:latin typeface="+mj-lt"/>
              </a:rPr>
              <a:t>secretary</a:t>
            </a:r>
            <a:r>
              <a:rPr lang="tr-TR" dirty="0">
                <a:latin typeface="+mj-lt"/>
              </a:rPr>
              <a:t> </a:t>
            </a:r>
            <a:r>
              <a:rPr lang="tr-TR" dirty="0" err="1">
                <a:latin typeface="+mj-lt"/>
              </a:rPr>
              <a:t>and</a:t>
            </a:r>
            <a:r>
              <a:rPr lang="tr-TR" dirty="0">
                <a:latin typeface="+mj-lt"/>
              </a:rPr>
              <a:t> a </a:t>
            </a:r>
            <a:r>
              <a:rPr lang="tr-TR" b="1" dirty="0" err="1">
                <a:latin typeface="+mj-lt"/>
              </a:rPr>
              <a:t>chairman</a:t>
            </a:r>
            <a:endParaRPr lang="tr-TR" b="1" dirty="0">
              <a:latin typeface="+mj-lt"/>
            </a:endParaRPr>
          </a:p>
          <a:p>
            <a:pPr>
              <a:lnSpc>
                <a:spcPct val="100000"/>
              </a:lnSpc>
            </a:pPr>
            <a:endParaRPr lang="tr-TR" dirty="0">
              <a:latin typeface="+mj-lt"/>
            </a:endParaRPr>
          </a:p>
          <a:p>
            <a:pPr>
              <a:lnSpc>
                <a:spcPct val="100000"/>
              </a:lnSpc>
            </a:pPr>
            <a:r>
              <a:rPr lang="tr-TR" b="1" dirty="0">
                <a:latin typeface="+mj-lt"/>
              </a:rPr>
              <a:t>P</a:t>
            </a:r>
            <a:r>
              <a:rPr lang="tr-TR" dirty="0">
                <a:latin typeface="+mj-lt"/>
              </a:rPr>
              <a:t> </a:t>
            </a:r>
            <a:r>
              <a:rPr lang="tr-TR" dirty="0" err="1">
                <a:latin typeface="+mj-lt"/>
              </a:rPr>
              <a:t>and</a:t>
            </a:r>
            <a:r>
              <a:rPr lang="tr-TR" dirty="0">
                <a:latin typeface="+mj-lt"/>
              </a:rPr>
              <a:t> </a:t>
            </a:r>
            <a:r>
              <a:rPr lang="tr-TR" b="1" dirty="0">
                <a:latin typeface="+mj-lt"/>
              </a:rPr>
              <a:t>O</a:t>
            </a:r>
            <a:r>
              <a:rPr lang="tr-TR" dirty="0">
                <a:latin typeface="+mj-lt"/>
              </a:rPr>
              <a:t> </a:t>
            </a:r>
            <a:r>
              <a:rPr lang="tr-TR" b="1" dirty="0" err="1">
                <a:latin typeface="+mj-lt"/>
              </a:rPr>
              <a:t>Members</a:t>
            </a:r>
            <a:r>
              <a:rPr lang="tr-TR" dirty="0">
                <a:latin typeface="+mj-lt"/>
              </a:rPr>
              <a:t> </a:t>
            </a:r>
            <a:r>
              <a:rPr lang="tr-TR" dirty="0" err="1">
                <a:latin typeface="+mj-lt"/>
              </a:rPr>
              <a:t>and</a:t>
            </a:r>
            <a:r>
              <a:rPr lang="tr-TR" dirty="0">
                <a:latin typeface="+mj-lt"/>
              </a:rPr>
              <a:t> </a:t>
            </a:r>
            <a:r>
              <a:rPr lang="tr-TR" b="1" dirty="0" err="1">
                <a:latin typeface="+mj-lt"/>
              </a:rPr>
              <a:t>liaison</a:t>
            </a:r>
            <a:r>
              <a:rPr lang="tr-TR" dirty="0">
                <a:latin typeface="+mj-lt"/>
              </a:rPr>
              <a:t> </a:t>
            </a:r>
            <a:r>
              <a:rPr lang="tr-TR" dirty="0" err="1">
                <a:latin typeface="+mj-lt"/>
              </a:rPr>
              <a:t>organizations</a:t>
            </a:r>
            <a:endParaRPr lang="tr-TR" dirty="0">
              <a:latin typeface="+mj-lt"/>
            </a:endParaRPr>
          </a:p>
          <a:p>
            <a:pPr marL="0" indent="0">
              <a:lnSpc>
                <a:spcPct val="100000"/>
              </a:lnSpc>
              <a:buNone/>
            </a:pPr>
            <a:endParaRPr lang="tr-TR" dirty="0">
              <a:latin typeface="+mj-lt"/>
            </a:endParaRPr>
          </a:p>
          <a:p>
            <a:pPr>
              <a:lnSpc>
                <a:spcPct val="100000"/>
              </a:lnSpc>
            </a:pPr>
            <a:r>
              <a:rPr lang="tr-TR" b="1" dirty="0" err="1">
                <a:latin typeface="+mj-lt"/>
              </a:rPr>
              <a:t>Experts</a:t>
            </a:r>
            <a:endParaRPr lang="tr-TR" b="1" dirty="0">
              <a:latin typeface="+mj-lt"/>
            </a:endParaRPr>
          </a:p>
          <a:p>
            <a:pPr>
              <a:lnSpc>
                <a:spcPct val="100000"/>
              </a:lnSpc>
            </a:pPr>
            <a:endParaRPr lang="tr-TR" dirty="0">
              <a:latin typeface="+mj-lt"/>
            </a:endParaRPr>
          </a:p>
          <a:p>
            <a:pPr>
              <a:lnSpc>
                <a:spcPct val="100000"/>
              </a:lnSpc>
            </a:pPr>
            <a:r>
              <a:rPr lang="tr-TR" dirty="0" err="1">
                <a:latin typeface="+mj-lt"/>
              </a:rPr>
              <a:t>Invited</a:t>
            </a:r>
            <a:r>
              <a:rPr lang="tr-TR" dirty="0">
                <a:latin typeface="+mj-lt"/>
              </a:rPr>
              <a:t> </a:t>
            </a:r>
            <a:r>
              <a:rPr lang="tr-TR" b="1" dirty="0" err="1">
                <a:latin typeface="+mj-lt"/>
              </a:rPr>
              <a:t>observers</a:t>
            </a:r>
            <a:endParaRPr lang="tr-TR" b="1" dirty="0">
              <a:latin typeface="+mj-lt"/>
            </a:endParaRPr>
          </a:p>
          <a:p>
            <a:endParaRPr lang="tr-TR" sz="3600" dirty="0">
              <a:latin typeface="+mj-lt"/>
            </a:endParaRPr>
          </a:p>
        </p:txBody>
      </p:sp>
      <p:pic>
        <p:nvPicPr>
          <p:cNvPr id="25" name="Resim 24">
            <a:extLst>
              <a:ext uri="{FF2B5EF4-FFF2-40B4-BE49-F238E27FC236}">
                <a16:creationId xmlns:a16="http://schemas.microsoft.com/office/drawing/2014/main" id="{8E130000-D2BF-45F5-8F4B-29462A26B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20242" y="97533"/>
            <a:ext cx="540000" cy="540000"/>
          </a:xfrm>
          <a:prstGeom prst="rect">
            <a:avLst/>
          </a:prstGeom>
        </p:spPr>
      </p:pic>
      <p:pic>
        <p:nvPicPr>
          <p:cNvPr id="22" name="Resim 21">
            <a:extLst>
              <a:ext uri="{FF2B5EF4-FFF2-40B4-BE49-F238E27FC236}">
                <a16:creationId xmlns:a16="http://schemas.microsoft.com/office/drawing/2014/main" id="{D4BC1B8B-FAB1-41A2-A5F2-AF6453BB73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758" y="151242"/>
            <a:ext cx="1108862" cy="540000"/>
          </a:xfrm>
          <a:prstGeom prst="rect">
            <a:avLst/>
          </a:prstGeom>
        </p:spPr>
      </p:pic>
      <p:sp>
        <p:nvSpPr>
          <p:cNvPr id="23" name="Metin kutusu 22">
            <a:extLst>
              <a:ext uri="{FF2B5EF4-FFF2-40B4-BE49-F238E27FC236}">
                <a16:creationId xmlns:a16="http://schemas.microsoft.com/office/drawing/2014/main" id="{FA151F38-A41A-4294-BAE7-70E5B7F2E1B1}"/>
              </a:ext>
            </a:extLst>
          </p:cNvPr>
          <p:cNvSpPr txBox="1"/>
          <p:nvPr/>
        </p:nvSpPr>
        <p:spPr>
          <a:xfrm>
            <a:off x="11487462" y="6323138"/>
            <a:ext cx="704538"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2355621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CDFCB6CA-3DC6-427A-9C7B-94655E418726}"/>
              </a:ext>
            </a:extLst>
          </p:cNvPr>
          <p:cNvSpPr/>
          <p:nvPr/>
        </p:nvSpPr>
        <p:spPr>
          <a:xfrm>
            <a:off x="-1" y="1"/>
            <a:ext cx="13504985" cy="66430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mas 6">
            <a:extLst>
              <a:ext uri="{FF2B5EF4-FFF2-40B4-BE49-F238E27FC236}">
                <a16:creationId xmlns:a16="http://schemas.microsoft.com/office/drawing/2014/main" id="{433C789C-954D-44AF-8382-45AE1FA85ABE}"/>
              </a:ext>
            </a:extLst>
          </p:cNvPr>
          <p:cNvSpPr/>
          <p:nvPr/>
        </p:nvSpPr>
        <p:spPr>
          <a:xfrm>
            <a:off x="7170056" y="1079669"/>
            <a:ext cx="5220417" cy="4775438"/>
          </a:xfrm>
          <a:prstGeom prst="diamond">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rbest Form: Şekil 4">
            <a:extLst>
              <a:ext uri="{FF2B5EF4-FFF2-40B4-BE49-F238E27FC236}">
                <a16:creationId xmlns:a16="http://schemas.microsoft.com/office/drawing/2014/main" id="{B86BCFBE-1A76-4B92-8A84-4C41AEE5B912}"/>
              </a:ext>
            </a:extLst>
          </p:cNvPr>
          <p:cNvSpPr/>
          <p:nvPr/>
        </p:nvSpPr>
        <p:spPr>
          <a:xfrm rot="18968276">
            <a:off x="5726636" y="964824"/>
            <a:ext cx="5890787" cy="5429397"/>
          </a:xfrm>
          <a:custGeom>
            <a:avLst/>
            <a:gdLst>
              <a:gd name="connsiteX0" fmla="*/ 5890787 w 5890787"/>
              <a:gd name="connsiteY0" fmla="*/ 0 h 5234482"/>
              <a:gd name="connsiteX1" fmla="*/ 5890787 w 5890787"/>
              <a:gd name="connsiteY1" fmla="*/ 4986605 h 5234482"/>
              <a:gd name="connsiteX2" fmla="*/ 5878052 w 5890787"/>
              <a:gd name="connsiteY2" fmla="*/ 4986605 h 5234482"/>
              <a:gd name="connsiteX3" fmla="*/ 5884673 w 5890787"/>
              <a:gd name="connsiteY3" fmla="*/ 4992968 h 5234482"/>
              <a:gd name="connsiteX4" fmla="*/ 5652566 w 5890787"/>
              <a:gd name="connsiteY4" fmla="*/ 5234482 h 5234482"/>
              <a:gd name="connsiteX5" fmla="*/ 5643295 w 5890787"/>
              <a:gd name="connsiteY5" fmla="*/ 5225572 h 5234482"/>
              <a:gd name="connsiteX6" fmla="*/ 0 w 5890787"/>
              <a:gd name="connsiteY6" fmla="*/ 5196399 h 5234482"/>
              <a:gd name="connsiteX7" fmla="*/ 2004 w 5890787"/>
              <a:gd name="connsiteY7" fmla="*/ 4808721 h 5234482"/>
              <a:gd name="connsiteX8" fmla="*/ 5528232 w 5890787"/>
              <a:gd name="connsiteY8" fmla="*/ 4837288 h 5234482"/>
              <a:gd name="connsiteX9" fmla="*/ 5528232 w 5890787"/>
              <a:gd name="connsiteY9" fmla="*/ 0 h 523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0787" h="5234482">
                <a:moveTo>
                  <a:pt x="5890787" y="0"/>
                </a:moveTo>
                <a:lnTo>
                  <a:pt x="5890787" y="4986605"/>
                </a:lnTo>
                <a:lnTo>
                  <a:pt x="5878052" y="4986605"/>
                </a:lnTo>
                <a:lnTo>
                  <a:pt x="5884673" y="4992968"/>
                </a:lnTo>
                <a:lnTo>
                  <a:pt x="5652566" y="5234482"/>
                </a:lnTo>
                <a:lnTo>
                  <a:pt x="5643295" y="5225572"/>
                </a:lnTo>
                <a:lnTo>
                  <a:pt x="0" y="5196399"/>
                </a:lnTo>
                <a:lnTo>
                  <a:pt x="2004" y="4808721"/>
                </a:lnTo>
                <a:lnTo>
                  <a:pt x="5528232" y="4837288"/>
                </a:lnTo>
                <a:lnTo>
                  <a:pt x="5528232" y="0"/>
                </a:lnTo>
                <a:close/>
              </a:path>
            </a:pathLst>
          </a:custGeom>
          <a:gradFill flip="none" rotWithShape="1">
            <a:gsLst>
              <a:gs pos="0">
                <a:srgbClr val="3F547A"/>
              </a:gs>
              <a:gs pos="100000">
                <a:srgbClr val="F0D8A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erbest Form: Şekil 5">
            <a:extLst>
              <a:ext uri="{FF2B5EF4-FFF2-40B4-BE49-F238E27FC236}">
                <a16:creationId xmlns:a16="http://schemas.microsoft.com/office/drawing/2014/main" id="{6692A1C4-9B17-4522-BD4D-4D54C74D7E45}"/>
              </a:ext>
            </a:extLst>
          </p:cNvPr>
          <p:cNvSpPr/>
          <p:nvPr/>
        </p:nvSpPr>
        <p:spPr>
          <a:xfrm rot="10800000">
            <a:off x="6965857" y="-383354"/>
            <a:ext cx="4861260" cy="7982747"/>
          </a:xfrm>
          <a:custGeom>
            <a:avLst/>
            <a:gdLst>
              <a:gd name="connsiteX0" fmla="*/ 1124521 w 4861260"/>
              <a:gd name="connsiteY0" fmla="*/ 7982747 h 7982747"/>
              <a:gd name="connsiteX1" fmla="*/ 828372 w 4861260"/>
              <a:gd name="connsiteY1" fmla="*/ 7687431 h 7982747"/>
              <a:gd name="connsiteX2" fmla="*/ 4464369 w 4861260"/>
              <a:gd name="connsiteY2" fmla="*/ 4041176 h 7982747"/>
              <a:gd name="connsiteX3" fmla="*/ 0 w 4861260"/>
              <a:gd name="connsiteY3" fmla="*/ 280040 h 7982747"/>
              <a:gd name="connsiteX4" fmla="*/ 235927 w 4861260"/>
              <a:gd name="connsiteY4" fmla="*/ 0 h 7982747"/>
              <a:gd name="connsiteX5" fmla="*/ 4859688 w 4861260"/>
              <a:gd name="connsiteY5" fmla="*/ 3895419 h 7982747"/>
              <a:gd name="connsiteX6" fmla="*/ 4861259 w 4861260"/>
              <a:gd name="connsiteY6" fmla="*/ 3895419 h 7982747"/>
              <a:gd name="connsiteX7" fmla="*/ 4861259 w 4861260"/>
              <a:gd name="connsiteY7" fmla="*/ 3896743 h 7982747"/>
              <a:gd name="connsiteX8" fmla="*/ 4861260 w 4861260"/>
              <a:gd name="connsiteY8" fmla="*/ 3896744 h 7982747"/>
              <a:gd name="connsiteX9" fmla="*/ 4861259 w 4861260"/>
              <a:gd name="connsiteY9" fmla="*/ 3896744 h 7982747"/>
              <a:gd name="connsiteX10" fmla="*/ 4861259 w 4861260"/>
              <a:gd name="connsiteY10" fmla="*/ 4232538 h 7982747"/>
              <a:gd name="connsiteX11" fmla="*/ 4858315 w 4861260"/>
              <a:gd name="connsiteY11" fmla="*/ 4232538 h 7982747"/>
              <a:gd name="connsiteX12" fmla="*/ 4861256 w 4861260"/>
              <a:gd name="connsiteY12" fmla="*/ 4235471 h 798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1260" h="7982747">
                <a:moveTo>
                  <a:pt x="1124521" y="7982747"/>
                </a:moveTo>
                <a:lnTo>
                  <a:pt x="828372" y="7687431"/>
                </a:lnTo>
                <a:lnTo>
                  <a:pt x="4464369" y="4041176"/>
                </a:lnTo>
                <a:lnTo>
                  <a:pt x="0" y="280040"/>
                </a:lnTo>
                <a:lnTo>
                  <a:pt x="235927" y="0"/>
                </a:lnTo>
                <a:lnTo>
                  <a:pt x="4859688" y="3895419"/>
                </a:lnTo>
                <a:lnTo>
                  <a:pt x="4861259" y="3895419"/>
                </a:lnTo>
                <a:lnTo>
                  <a:pt x="4861259" y="3896743"/>
                </a:lnTo>
                <a:lnTo>
                  <a:pt x="4861260" y="3896744"/>
                </a:lnTo>
                <a:lnTo>
                  <a:pt x="4861259" y="3896744"/>
                </a:lnTo>
                <a:lnTo>
                  <a:pt x="4861259" y="4232538"/>
                </a:lnTo>
                <a:lnTo>
                  <a:pt x="4858315" y="4232538"/>
                </a:lnTo>
                <a:lnTo>
                  <a:pt x="4861256" y="4235471"/>
                </a:lnTo>
                <a:close/>
              </a:path>
            </a:pathLst>
          </a:custGeom>
          <a:gradFill flip="none" rotWithShape="1">
            <a:gsLst>
              <a:gs pos="0">
                <a:srgbClr val="F0D8AD"/>
              </a:gs>
              <a:gs pos="85000">
                <a:srgbClr val="3F547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Unvan 3">
            <a:extLst>
              <a:ext uri="{FF2B5EF4-FFF2-40B4-BE49-F238E27FC236}">
                <a16:creationId xmlns:a16="http://schemas.microsoft.com/office/drawing/2014/main" id="{FEF9A0E1-FAEF-4895-B0F5-F8FE9CC514B8}"/>
              </a:ext>
            </a:extLst>
          </p:cNvPr>
          <p:cNvSpPr>
            <a:spLocks noGrp="1"/>
          </p:cNvSpPr>
          <p:nvPr>
            <p:ph type="title"/>
          </p:nvPr>
        </p:nvSpPr>
        <p:spPr>
          <a:xfrm>
            <a:off x="-897547" y="568075"/>
            <a:ext cx="10465733" cy="1143000"/>
          </a:xfrm>
        </p:spPr>
        <p:txBody>
          <a:bodyPr>
            <a:normAutofit/>
          </a:bodyPr>
          <a:lstStyle/>
          <a:p>
            <a:pPr algn="ctr"/>
            <a:r>
              <a:rPr lang="tr-TR" sz="3200" b="1" u="sng" dirty="0">
                <a:solidFill>
                  <a:schemeClr val="tx2"/>
                </a:solidFill>
              </a:rPr>
              <a:t>Main </a:t>
            </a:r>
            <a:r>
              <a:rPr lang="en-US" sz="3200" b="1" u="sng" dirty="0">
                <a:solidFill>
                  <a:schemeClr val="tx2"/>
                </a:solidFill>
              </a:rPr>
              <a:t>Documents </a:t>
            </a:r>
            <a:r>
              <a:rPr lang="tr-TR" sz="3200" b="1" u="sng" dirty="0">
                <a:solidFill>
                  <a:schemeClr val="tx2"/>
                </a:solidFill>
              </a:rPr>
              <a:t>for the </a:t>
            </a:r>
            <a:r>
              <a:rPr lang="en-US" sz="3200" b="1" u="sng" dirty="0">
                <a:solidFill>
                  <a:schemeClr val="tx2"/>
                </a:solidFill>
              </a:rPr>
              <a:t>Standardization Activities</a:t>
            </a:r>
          </a:p>
        </p:txBody>
      </p:sp>
      <p:sp>
        <p:nvSpPr>
          <p:cNvPr id="9" name="İçerik Yer Tutucusu 1">
            <a:extLst>
              <a:ext uri="{FF2B5EF4-FFF2-40B4-BE49-F238E27FC236}">
                <a16:creationId xmlns:a16="http://schemas.microsoft.com/office/drawing/2014/main" id="{2276FFBC-61CA-4F04-8B2A-2550A3185C29}"/>
              </a:ext>
            </a:extLst>
          </p:cNvPr>
          <p:cNvSpPr>
            <a:spLocks noGrp="1"/>
          </p:cNvSpPr>
          <p:nvPr>
            <p:ph idx="1"/>
          </p:nvPr>
        </p:nvSpPr>
        <p:spPr>
          <a:xfrm>
            <a:off x="274051" y="1588564"/>
            <a:ext cx="10848528" cy="4919240"/>
          </a:xfrm>
        </p:spPr>
        <p:txBody>
          <a:bodyPr>
            <a:noAutofit/>
          </a:bodyPr>
          <a:lstStyle/>
          <a:p>
            <a:pPr marL="0" indent="0">
              <a:buNone/>
            </a:pPr>
            <a:r>
              <a:rPr lang="tr-TR" b="1" u="sng" dirty="0">
                <a:latin typeface="+mj-lt"/>
              </a:rPr>
              <a:t>SMIIC </a:t>
            </a:r>
            <a:r>
              <a:rPr lang="en-GB" b="1" u="sng" dirty="0">
                <a:latin typeface="+mj-lt"/>
              </a:rPr>
              <a:t>Directives</a:t>
            </a:r>
            <a:r>
              <a:rPr lang="tr-TR" b="1" u="sng" dirty="0">
                <a:latin typeface="+mj-lt"/>
              </a:rPr>
              <a:t>:</a:t>
            </a:r>
            <a:endParaRPr lang="en-GB" b="1" u="sng" dirty="0">
              <a:latin typeface="+mj-lt"/>
            </a:endParaRPr>
          </a:p>
          <a:p>
            <a:pPr marL="850392" lvl="1" indent="-457200"/>
            <a:r>
              <a:rPr lang="tr-TR" sz="2800" b="1" dirty="0" err="1">
                <a:latin typeface="+mj-lt"/>
              </a:rPr>
              <a:t>Part</a:t>
            </a:r>
            <a:r>
              <a:rPr lang="tr-TR" sz="2800" b="1" dirty="0">
                <a:latin typeface="+mj-lt"/>
              </a:rPr>
              <a:t> 1: </a:t>
            </a:r>
            <a:r>
              <a:rPr lang="tr-TR" sz="2800" dirty="0">
                <a:latin typeface="+mj-lt"/>
              </a:rPr>
              <a:t>P</a:t>
            </a:r>
            <a:r>
              <a:rPr lang="en-GB" sz="2800" dirty="0" err="1">
                <a:latin typeface="+mj-lt"/>
              </a:rPr>
              <a:t>rocedures</a:t>
            </a:r>
            <a:r>
              <a:rPr lang="en-GB" sz="2800" dirty="0">
                <a:latin typeface="+mj-lt"/>
              </a:rPr>
              <a:t> for the Technical Work </a:t>
            </a:r>
            <a:endParaRPr lang="tr-TR" sz="2800" dirty="0">
              <a:latin typeface="+mj-lt"/>
            </a:endParaRPr>
          </a:p>
          <a:p>
            <a:pPr marL="850392" lvl="1" indent="-457200"/>
            <a:r>
              <a:rPr lang="tr-TR" sz="2800" dirty="0" err="1"/>
              <a:t>Part</a:t>
            </a:r>
            <a:r>
              <a:rPr lang="tr-TR" sz="2800" dirty="0"/>
              <a:t> 2: </a:t>
            </a:r>
            <a:r>
              <a:rPr lang="en-GB" sz="2800" dirty="0">
                <a:latin typeface="+mj-lt"/>
              </a:rPr>
              <a:t>Rules for the Structure and Drafting                                                             of</a:t>
            </a:r>
            <a:r>
              <a:rPr lang="en-GB" dirty="0">
                <a:latin typeface="+mj-lt"/>
              </a:rPr>
              <a:t> OIC/SMIIC  Documents</a:t>
            </a:r>
          </a:p>
          <a:p>
            <a:pPr marL="0" indent="0">
              <a:buNone/>
            </a:pPr>
            <a:endParaRPr lang="tr-TR" b="1" u="sng" dirty="0">
              <a:latin typeface="+mj-lt"/>
            </a:endParaRPr>
          </a:p>
          <a:p>
            <a:pPr marL="0" indent="0">
              <a:buNone/>
            </a:pPr>
            <a:r>
              <a:rPr lang="tr-TR" b="1" u="sng" dirty="0">
                <a:latin typeface="+mj-lt"/>
              </a:rPr>
              <a:t>SMIIC </a:t>
            </a:r>
            <a:r>
              <a:rPr lang="tr-TR" b="1" u="sng" dirty="0" err="1">
                <a:latin typeface="+mj-lt"/>
              </a:rPr>
              <a:t>Guides</a:t>
            </a:r>
            <a:r>
              <a:rPr lang="tr-TR" b="1" u="sng" dirty="0">
                <a:latin typeface="+mj-lt"/>
              </a:rPr>
              <a:t>: </a:t>
            </a:r>
            <a:endParaRPr lang="en-GB" b="1" u="sng" dirty="0">
              <a:latin typeface="+mj-lt"/>
            </a:endParaRPr>
          </a:p>
          <a:p>
            <a:r>
              <a:rPr lang="en-GB" b="1" dirty="0">
                <a:latin typeface="+mj-lt"/>
              </a:rPr>
              <a:t>Guide 1</a:t>
            </a:r>
            <a:r>
              <a:rPr lang="en-GB" dirty="0">
                <a:latin typeface="+mj-lt"/>
              </a:rPr>
              <a:t>: Guide on Adoption of OIC/SMIIC Standards</a:t>
            </a:r>
          </a:p>
          <a:p>
            <a:r>
              <a:rPr lang="en-GB" b="1" dirty="0">
                <a:latin typeface="+mj-lt"/>
              </a:rPr>
              <a:t>Guide</a:t>
            </a:r>
            <a:r>
              <a:rPr lang="en-GB" dirty="0">
                <a:latin typeface="+mj-lt"/>
              </a:rPr>
              <a:t> </a:t>
            </a:r>
            <a:r>
              <a:rPr lang="tr-TR" dirty="0">
                <a:latin typeface="+mj-lt"/>
              </a:rPr>
              <a:t>2</a:t>
            </a:r>
            <a:r>
              <a:rPr lang="en-GB" dirty="0"/>
              <a:t>: </a:t>
            </a:r>
            <a:r>
              <a:rPr lang="en-GB" dirty="0">
                <a:latin typeface="+mj-lt"/>
              </a:rPr>
              <a:t>Guiding Rules for the Distribution and Sales of </a:t>
            </a:r>
            <a:endParaRPr lang="tr-TR" dirty="0">
              <a:latin typeface="+mj-lt"/>
            </a:endParaRPr>
          </a:p>
          <a:p>
            <a:pPr marL="0" indent="0">
              <a:buNone/>
            </a:pPr>
            <a:r>
              <a:rPr lang="tr-TR" dirty="0">
                <a:latin typeface="+mj-lt"/>
              </a:rPr>
              <a:t>   </a:t>
            </a:r>
            <a:r>
              <a:rPr lang="en-GB" dirty="0">
                <a:latin typeface="+mj-lt"/>
              </a:rPr>
              <a:t>OIC/SMIIC Standards</a:t>
            </a:r>
          </a:p>
        </p:txBody>
      </p:sp>
      <p:pic>
        <p:nvPicPr>
          <p:cNvPr id="11" name="Resim 10">
            <a:extLst>
              <a:ext uri="{FF2B5EF4-FFF2-40B4-BE49-F238E27FC236}">
                <a16:creationId xmlns:a16="http://schemas.microsoft.com/office/drawing/2014/main" id="{D660E152-CE1C-4ED3-9A66-30934554E3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7117" y="62154"/>
            <a:ext cx="540000" cy="540000"/>
          </a:xfrm>
          <a:prstGeom prst="rect">
            <a:avLst/>
          </a:prstGeom>
        </p:spPr>
      </p:pic>
      <p:pic>
        <p:nvPicPr>
          <p:cNvPr id="13" name="Resim 12">
            <a:extLst>
              <a:ext uri="{FF2B5EF4-FFF2-40B4-BE49-F238E27FC236}">
                <a16:creationId xmlns:a16="http://schemas.microsoft.com/office/drawing/2014/main" id="{FCE90C43-D37B-4C8B-9E0A-68C63B076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66" y="62154"/>
            <a:ext cx="1108862" cy="540000"/>
          </a:xfrm>
          <a:prstGeom prst="rect">
            <a:avLst/>
          </a:prstGeom>
        </p:spPr>
      </p:pic>
      <p:sp>
        <p:nvSpPr>
          <p:cNvPr id="10" name="Metin kutusu 9">
            <a:extLst>
              <a:ext uri="{FF2B5EF4-FFF2-40B4-BE49-F238E27FC236}">
                <a16:creationId xmlns:a16="http://schemas.microsoft.com/office/drawing/2014/main" id="{BBA6758B-8B56-4EE5-AEF0-2D2F5AC9058F}"/>
              </a:ext>
            </a:extLst>
          </p:cNvPr>
          <p:cNvSpPr txBox="1"/>
          <p:nvPr/>
        </p:nvSpPr>
        <p:spPr>
          <a:xfrm>
            <a:off x="11487462" y="6323138"/>
            <a:ext cx="704538"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1889750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33">
            <a:extLst>
              <a:ext uri="{FF2B5EF4-FFF2-40B4-BE49-F238E27FC236}">
                <a16:creationId xmlns:a16="http://schemas.microsoft.com/office/drawing/2014/main" id="{7638C992-08D4-4449-95AF-F2B4C18CDF87}"/>
              </a:ext>
            </a:extLst>
          </p:cNvPr>
          <p:cNvSpPr/>
          <p:nvPr/>
        </p:nvSpPr>
        <p:spPr>
          <a:xfrm>
            <a:off x="-1" y="2"/>
            <a:ext cx="13504985" cy="790322"/>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aşlık 3">
            <a:extLst>
              <a:ext uri="{FF2B5EF4-FFF2-40B4-BE49-F238E27FC236}">
                <a16:creationId xmlns:a16="http://schemas.microsoft.com/office/drawing/2014/main" id="{429B9273-7AF4-45A1-AF18-BAB51111C50D}"/>
              </a:ext>
            </a:extLst>
          </p:cNvPr>
          <p:cNvSpPr>
            <a:spLocks noGrp="1"/>
          </p:cNvSpPr>
          <p:nvPr>
            <p:ph type="title"/>
          </p:nvPr>
        </p:nvSpPr>
        <p:spPr>
          <a:xfrm>
            <a:off x="-45138" y="-94201"/>
            <a:ext cx="8579296" cy="1143000"/>
          </a:xfrm>
          <a:noFill/>
        </p:spPr>
        <p:txBody>
          <a:bodyPr>
            <a:normAutofit/>
          </a:bodyPr>
          <a:lstStyle/>
          <a:p>
            <a:pPr algn="ctr"/>
            <a:r>
              <a:rPr lang="tr-TR" sz="3600" b="1" u="sng" dirty="0">
                <a:solidFill>
                  <a:schemeClr val="bg1"/>
                </a:solidFill>
              </a:rPr>
              <a:t>PROJECT APPROACH</a:t>
            </a:r>
            <a:endParaRPr lang="en-US" sz="3600" b="1" u="sng" dirty="0">
              <a:solidFill>
                <a:schemeClr val="bg1"/>
              </a:solidFill>
            </a:endParaRPr>
          </a:p>
        </p:txBody>
      </p:sp>
      <p:sp>
        <p:nvSpPr>
          <p:cNvPr id="13" name="İçerik Yer Tutucusu 1">
            <a:extLst>
              <a:ext uri="{FF2B5EF4-FFF2-40B4-BE49-F238E27FC236}">
                <a16:creationId xmlns:a16="http://schemas.microsoft.com/office/drawing/2014/main" id="{968535A6-4DDA-43B6-BB18-82EF61545C5D}"/>
              </a:ext>
            </a:extLst>
          </p:cNvPr>
          <p:cNvSpPr txBox="1">
            <a:spLocks/>
          </p:cNvSpPr>
          <p:nvPr/>
        </p:nvSpPr>
        <p:spPr>
          <a:xfrm>
            <a:off x="156555" y="1351981"/>
            <a:ext cx="6959769" cy="5263728"/>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tr-TR" sz="2800" dirty="0"/>
          </a:p>
          <a:p>
            <a:pPr algn="just">
              <a:buClrTx/>
              <a:buSzPct val="75000"/>
              <a:buFont typeface="Arial" panose="020B0604020202020204" pitchFamily="34" charset="0"/>
              <a:buChar char="•"/>
            </a:pPr>
            <a:r>
              <a:rPr lang="en-US" sz="3200" dirty="0">
                <a:latin typeface="+mj-lt"/>
              </a:rPr>
              <a:t>OIC/SMIIC Standards are developed on the basis of a </a:t>
            </a:r>
            <a:r>
              <a:rPr lang="en-US" sz="3200" b="1" u="sng" dirty="0">
                <a:solidFill>
                  <a:srgbClr val="FF0000"/>
                </a:solidFill>
                <a:latin typeface="+mj-lt"/>
              </a:rPr>
              <a:t>project approach</a:t>
            </a:r>
            <a:r>
              <a:rPr lang="en-US" sz="3200" u="sng" dirty="0">
                <a:solidFill>
                  <a:srgbClr val="89B5A6"/>
                </a:solidFill>
                <a:latin typeface="+mj-lt"/>
              </a:rPr>
              <a:t> </a:t>
            </a:r>
            <a:r>
              <a:rPr lang="en-US" sz="3200" dirty="0">
                <a:latin typeface="+mj-lt"/>
              </a:rPr>
              <a:t>by TC</a:t>
            </a:r>
            <a:r>
              <a:rPr lang="tr-TR" sz="3200" dirty="0">
                <a:latin typeface="+mj-lt"/>
              </a:rPr>
              <a:t>s</a:t>
            </a:r>
          </a:p>
          <a:p>
            <a:pPr>
              <a:buFont typeface="Arial" panose="020B0604020202020204" pitchFamily="34" charset="0"/>
              <a:buChar char="•"/>
            </a:pPr>
            <a:endParaRPr lang="tr-TR" sz="3200" dirty="0">
              <a:latin typeface="+mj-lt"/>
            </a:endParaRPr>
          </a:p>
          <a:p>
            <a:pPr algn="just">
              <a:buClrTx/>
              <a:buSzPct val="75000"/>
              <a:buFont typeface="Arial" panose="020B0604020202020204" pitchFamily="34" charset="0"/>
              <a:buChar char="•"/>
            </a:pPr>
            <a:r>
              <a:rPr lang="en-US" sz="3200" dirty="0">
                <a:latin typeface="+mj-lt"/>
              </a:rPr>
              <a:t>A project is </a:t>
            </a:r>
            <a:r>
              <a:rPr lang="en-US" sz="3200" u="sng" dirty="0">
                <a:latin typeface="+mj-lt"/>
              </a:rPr>
              <a:t>any work</a:t>
            </a:r>
            <a:r>
              <a:rPr lang="en-US" sz="3200" dirty="0">
                <a:latin typeface="+mj-lt"/>
              </a:rPr>
              <a:t> intended to lead to the issue of a new, amended or revised </a:t>
            </a:r>
            <a:r>
              <a:rPr lang="en-US" sz="3200" u="sng" dirty="0">
                <a:latin typeface="+mj-lt"/>
              </a:rPr>
              <a:t>OIC/SMIIC Standard</a:t>
            </a:r>
            <a:endParaRPr lang="tr-TR" sz="3200" u="sng" dirty="0">
              <a:latin typeface="+mj-lt"/>
            </a:endParaRPr>
          </a:p>
          <a:p>
            <a:pPr marL="109728" indent="0">
              <a:buNone/>
            </a:pPr>
            <a:endParaRPr lang="tr-TR" sz="2800" dirty="0"/>
          </a:p>
          <a:p>
            <a:endParaRPr lang="tr-TR" sz="2800" dirty="0"/>
          </a:p>
          <a:p>
            <a:endParaRPr lang="tr-TR" sz="2800" dirty="0"/>
          </a:p>
          <a:p>
            <a:endParaRPr lang="en-US" sz="2800" dirty="0"/>
          </a:p>
        </p:txBody>
      </p:sp>
      <p:grpSp>
        <p:nvGrpSpPr>
          <p:cNvPr id="14" name="Grup 13">
            <a:extLst>
              <a:ext uri="{FF2B5EF4-FFF2-40B4-BE49-F238E27FC236}">
                <a16:creationId xmlns:a16="http://schemas.microsoft.com/office/drawing/2014/main" id="{805849CD-4A35-4DB1-A50F-E0986A1FAD3A}"/>
              </a:ext>
            </a:extLst>
          </p:cNvPr>
          <p:cNvGrpSpPr/>
          <p:nvPr/>
        </p:nvGrpSpPr>
        <p:grpSpPr>
          <a:xfrm>
            <a:off x="7321296" y="326984"/>
            <a:ext cx="4486333" cy="6204031"/>
            <a:chOff x="337839" y="266217"/>
            <a:chExt cx="2390891" cy="6204031"/>
          </a:xfrm>
          <a:blipFill>
            <a:blip r:embed="rId3"/>
            <a:stretch>
              <a:fillRect/>
            </a:stretch>
          </a:blipFill>
        </p:grpSpPr>
        <p:sp>
          <p:nvSpPr>
            <p:cNvPr id="16" name="Yuvarlatılmış Dikdörtgen 3">
              <a:extLst>
                <a:ext uri="{FF2B5EF4-FFF2-40B4-BE49-F238E27FC236}">
                  <a16:creationId xmlns:a16="http://schemas.microsoft.com/office/drawing/2014/main" id="{793E0B85-24F0-4824-8E37-C539F1467434}"/>
                </a:ext>
              </a:extLst>
            </p:cNvPr>
            <p:cNvSpPr/>
            <p:nvPr/>
          </p:nvSpPr>
          <p:spPr>
            <a:xfrm>
              <a:off x="1626241" y="266217"/>
              <a:ext cx="190984" cy="62040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Yuvarlatılmış Dikdörtgen 4">
              <a:extLst>
                <a:ext uri="{FF2B5EF4-FFF2-40B4-BE49-F238E27FC236}">
                  <a16:creationId xmlns:a16="http://schemas.microsoft.com/office/drawing/2014/main" id="{FB76F0E6-1FE7-4E4C-8405-D599509B61A4}"/>
                </a:ext>
              </a:extLst>
            </p:cNvPr>
            <p:cNvSpPr/>
            <p:nvPr/>
          </p:nvSpPr>
          <p:spPr>
            <a:xfrm>
              <a:off x="1828800" y="812158"/>
              <a:ext cx="156258" cy="526455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Yuvarlatılmış Dikdörtgen 5">
              <a:extLst>
                <a:ext uri="{FF2B5EF4-FFF2-40B4-BE49-F238E27FC236}">
                  <a16:creationId xmlns:a16="http://schemas.microsoft.com/office/drawing/2014/main" id="{7FF7CA5B-F40B-44B7-871C-F93AD1738883}"/>
                </a:ext>
              </a:extLst>
            </p:cNvPr>
            <p:cNvSpPr/>
            <p:nvPr/>
          </p:nvSpPr>
          <p:spPr>
            <a:xfrm>
              <a:off x="1999527" y="1022431"/>
              <a:ext cx="170726" cy="428456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Yuvarlatılmış Dikdörtgen 6">
              <a:extLst>
                <a:ext uri="{FF2B5EF4-FFF2-40B4-BE49-F238E27FC236}">
                  <a16:creationId xmlns:a16="http://schemas.microsoft.com/office/drawing/2014/main" id="{BE580E4B-7FCF-45BB-800C-6A0351D0F46B}"/>
                </a:ext>
              </a:extLst>
            </p:cNvPr>
            <p:cNvSpPr/>
            <p:nvPr/>
          </p:nvSpPr>
          <p:spPr>
            <a:xfrm>
              <a:off x="2184721" y="688694"/>
              <a:ext cx="176513" cy="406850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Yuvarlatılmış Dikdörtgen 7">
              <a:extLst>
                <a:ext uri="{FF2B5EF4-FFF2-40B4-BE49-F238E27FC236}">
                  <a16:creationId xmlns:a16="http://schemas.microsoft.com/office/drawing/2014/main" id="{85BCB3E8-F3DA-4AB3-9BE1-D1458C2A83FE}"/>
                </a:ext>
              </a:extLst>
            </p:cNvPr>
            <p:cNvSpPr/>
            <p:nvPr/>
          </p:nvSpPr>
          <p:spPr>
            <a:xfrm>
              <a:off x="2384384" y="1333982"/>
              <a:ext cx="153365" cy="352738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Yuvarlatılmış Dikdörtgen 8">
              <a:extLst>
                <a:ext uri="{FF2B5EF4-FFF2-40B4-BE49-F238E27FC236}">
                  <a16:creationId xmlns:a16="http://schemas.microsoft.com/office/drawing/2014/main" id="{D7CCBBAF-2FA8-4FA0-A133-FF1FD23EB32B}"/>
                </a:ext>
              </a:extLst>
            </p:cNvPr>
            <p:cNvSpPr/>
            <p:nvPr/>
          </p:nvSpPr>
          <p:spPr>
            <a:xfrm>
              <a:off x="2560897" y="1927185"/>
              <a:ext cx="167833" cy="186931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Yuvarlatılmış Dikdörtgen 9">
              <a:extLst>
                <a:ext uri="{FF2B5EF4-FFF2-40B4-BE49-F238E27FC236}">
                  <a16:creationId xmlns:a16="http://schemas.microsoft.com/office/drawing/2014/main" id="{D5F4FFA9-2C66-40C0-B43E-FCBD68C6118C}"/>
                </a:ext>
              </a:extLst>
            </p:cNvPr>
            <p:cNvSpPr/>
            <p:nvPr/>
          </p:nvSpPr>
          <p:spPr>
            <a:xfrm>
              <a:off x="1455514" y="1282862"/>
              <a:ext cx="156258" cy="463180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Yuvarlatılmış Dikdörtgen 10">
              <a:extLst>
                <a:ext uri="{FF2B5EF4-FFF2-40B4-BE49-F238E27FC236}">
                  <a16:creationId xmlns:a16="http://schemas.microsoft.com/office/drawing/2014/main" id="{96A59C2B-BB03-4419-9719-EEAC18499D4A}"/>
                </a:ext>
              </a:extLst>
            </p:cNvPr>
            <p:cNvSpPr/>
            <p:nvPr/>
          </p:nvSpPr>
          <p:spPr>
            <a:xfrm>
              <a:off x="1277554" y="1022431"/>
              <a:ext cx="156258" cy="463180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Yuvarlatılmış Dikdörtgen 11">
              <a:extLst>
                <a:ext uri="{FF2B5EF4-FFF2-40B4-BE49-F238E27FC236}">
                  <a16:creationId xmlns:a16="http://schemas.microsoft.com/office/drawing/2014/main" id="{D739C30B-B07E-40B7-B5D9-867B72029095}"/>
                </a:ext>
              </a:extLst>
            </p:cNvPr>
            <p:cNvSpPr/>
            <p:nvPr/>
          </p:nvSpPr>
          <p:spPr>
            <a:xfrm>
              <a:off x="1098146" y="1209556"/>
              <a:ext cx="156258" cy="463180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Yuvarlatılmış Dikdörtgen 12">
              <a:extLst>
                <a:ext uri="{FF2B5EF4-FFF2-40B4-BE49-F238E27FC236}">
                  <a16:creationId xmlns:a16="http://schemas.microsoft.com/office/drawing/2014/main" id="{74637BCC-1E87-4740-922E-8529772EF671}"/>
                </a:ext>
              </a:extLst>
            </p:cNvPr>
            <p:cNvSpPr/>
            <p:nvPr/>
          </p:nvSpPr>
          <p:spPr>
            <a:xfrm>
              <a:off x="919462" y="674226"/>
              <a:ext cx="155534" cy="498000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Yuvarlatılmış Dikdörtgen 13">
              <a:extLst>
                <a:ext uri="{FF2B5EF4-FFF2-40B4-BE49-F238E27FC236}">
                  <a16:creationId xmlns:a16="http://schemas.microsoft.com/office/drawing/2014/main" id="{EE4BB4C8-85A2-465D-9BC3-85DC6775A266}"/>
                </a:ext>
              </a:extLst>
            </p:cNvPr>
            <p:cNvSpPr/>
            <p:nvPr/>
          </p:nvSpPr>
          <p:spPr>
            <a:xfrm flipH="1">
              <a:off x="724142" y="2207872"/>
              <a:ext cx="172170" cy="30991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Yuvarlatılmış Dikdörtgen 14">
              <a:extLst>
                <a:ext uri="{FF2B5EF4-FFF2-40B4-BE49-F238E27FC236}">
                  <a16:creationId xmlns:a16="http://schemas.microsoft.com/office/drawing/2014/main" id="{46DF37AB-85E8-410B-A12D-31132F0A705B}"/>
                </a:ext>
              </a:extLst>
            </p:cNvPr>
            <p:cNvSpPr/>
            <p:nvPr/>
          </p:nvSpPr>
          <p:spPr>
            <a:xfrm flipH="1">
              <a:off x="528822" y="2400782"/>
              <a:ext cx="172170" cy="325344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Yuvarlatılmış Dikdörtgen 15">
              <a:extLst>
                <a:ext uri="{FF2B5EF4-FFF2-40B4-BE49-F238E27FC236}">
                  <a16:creationId xmlns:a16="http://schemas.microsoft.com/office/drawing/2014/main" id="{D0EAEDE7-20E4-407A-918A-BC092CB9B9D2}"/>
                </a:ext>
              </a:extLst>
            </p:cNvPr>
            <p:cNvSpPr/>
            <p:nvPr/>
          </p:nvSpPr>
          <p:spPr>
            <a:xfrm>
              <a:off x="337839" y="2590800"/>
              <a:ext cx="167833" cy="136774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Resim 31">
            <a:extLst>
              <a:ext uri="{FF2B5EF4-FFF2-40B4-BE49-F238E27FC236}">
                <a16:creationId xmlns:a16="http://schemas.microsoft.com/office/drawing/2014/main" id="{D84C8C6A-C625-491E-A9B3-F6449D2707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0166" y="158254"/>
            <a:ext cx="540000" cy="540000"/>
          </a:xfrm>
          <a:prstGeom prst="rect">
            <a:avLst/>
          </a:prstGeom>
        </p:spPr>
      </p:pic>
      <p:pic>
        <p:nvPicPr>
          <p:cNvPr id="33" name="Resim 32">
            <a:extLst>
              <a:ext uri="{FF2B5EF4-FFF2-40B4-BE49-F238E27FC236}">
                <a16:creationId xmlns:a16="http://schemas.microsoft.com/office/drawing/2014/main" id="{57A822E1-5923-4D6A-8B62-F23C722979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50" y="158254"/>
            <a:ext cx="1108862" cy="540000"/>
          </a:xfrm>
          <a:prstGeom prst="rect">
            <a:avLst/>
          </a:prstGeom>
        </p:spPr>
      </p:pic>
      <p:sp>
        <p:nvSpPr>
          <p:cNvPr id="31" name="Metin kutusu 30">
            <a:extLst>
              <a:ext uri="{FF2B5EF4-FFF2-40B4-BE49-F238E27FC236}">
                <a16:creationId xmlns:a16="http://schemas.microsoft.com/office/drawing/2014/main" id="{56D9BED8-499E-419D-A887-2567C5FF8AAD}"/>
              </a:ext>
            </a:extLst>
          </p:cNvPr>
          <p:cNvSpPr txBox="1"/>
          <p:nvPr/>
        </p:nvSpPr>
        <p:spPr>
          <a:xfrm>
            <a:off x="11487462" y="6323138"/>
            <a:ext cx="704538" cy="369332"/>
          </a:xfrm>
          <a:prstGeom prst="rect">
            <a:avLst/>
          </a:prstGeom>
          <a:noFill/>
        </p:spPr>
        <p:txBody>
          <a:bodyPr wrap="square" rtlCol="0">
            <a:spAutoFit/>
          </a:bodyPr>
          <a:lstStyle/>
          <a:p>
            <a:r>
              <a:rPr lang="en-US" dirty="0"/>
              <a:t>22</a:t>
            </a:r>
          </a:p>
        </p:txBody>
      </p:sp>
    </p:spTree>
    <p:extLst>
      <p:ext uri="{BB962C8B-B14F-4D97-AF65-F5344CB8AC3E}">
        <p14:creationId xmlns:p14="http://schemas.microsoft.com/office/powerpoint/2010/main" val="2778538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Dikdörtgen 83">
            <a:extLst>
              <a:ext uri="{FF2B5EF4-FFF2-40B4-BE49-F238E27FC236}">
                <a16:creationId xmlns:a16="http://schemas.microsoft.com/office/drawing/2014/main" id="{1212AB4A-6652-4952-88E6-D877181665E1}"/>
              </a:ext>
            </a:extLst>
          </p:cNvPr>
          <p:cNvSpPr/>
          <p:nvPr/>
        </p:nvSpPr>
        <p:spPr>
          <a:xfrm>
            <a:off x="-1" y="1"/>
            <a:ext cx="13504985" cy="79371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2">
            <a:extLst>
              <a:ext uri="{FF2B5EF4-FFF2-40B4-BE49-F238E27FC236}">
                <a16:creationId xmlns:a16="http://schemas.microsoft.com/office/drawing/2014/main" id="{196222E2-77B9-4EB7-9336-38498D7EAA18}"/>
              </a:ext>
            </a:extLst>
          </p:cNvPr>
          <p:cNvSpPr/>
          <p:nvPr/>
        </p:nvSpPr>
        <p:spPr>
          <a:xfrm>
            <a:off x="1392431" y="3041509"/>
            <a:ext cx="9155114" cy="584775"/>
          </a:xfrm>
          <a:prstGeom prst="rect">
            <a:avLst/>
          </a:pr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dirty="0">
              <a:solidFill>
                <a:srgbClr val="58585A"/>
              </a:solidFill>
            </a:endParaRPr>
          </a:p>
        </p:txBody>
      </p:sp>
      <p:sp>
        <p:nvSpPr>
          <p:cNvPr id="16" name="Rectangle 53">
            <a:extLst>
              <a:ext uri="{FF2B5EF4-FFF2-40B4-BE49-F238E27FC236}">
                <a16:creationId xmlns:a16="http://schemas.microsoft.com/office/drawing/2014/main" id="{5E657A8F-6611-41EB-B717-8E8CCD70F99D}"/>
              </a:ext>
            </a:extLst>
          </p:cNvPr>
          <p:cNvSpPr/>
          <p:nvPr/>
        </p:nvSpPr>
        <p:spPr>
          <a:xfrm>
            <a:off x="1384494" y="3864344"/>
            <a:ext cx="9159876" cy="584775"/>
          </a:xfrm>
          <a:prstGeom prst="rect">
            <a:avLst/>
          </a:pr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a:solidFill>
                <a:srgbClr val="58585A"/>
              </a:solidFill>
            </a:endParaRPr>
          </a:p>
        </p:txBody>
      </p:sp>
      <p:sp>
        <p:nvSpPr>
          <p:cNvPr id="17" name="Rectangle 54">
            <a:extLst>
              <a:ext uri="{FF2B5EF4-FFF2-40B4-BE49-F238E27FC236}">
                <a16:creationId xmlns:a16="http://schemas.microsoft.com/office/drawing/2014/main" id="{4B956E03-6AFC-4620-B152-E27752DD8AF8}"/>
              </a:ext>
            </a:extLst>
          </p:cNvPr>
          <p:cNvSpPr/>
          <p:nvPr/>
        </p:nvSpPr>
        <p:spPr>
          <a:xfrm>
            <a:off x="1392432" y="4651147"/>
            <a:ext cx="9151779" cy="584775"/>
          </a:xfrm>
          <a:prstGeom prst="rect">
            <a:avLst/>
          </a:pr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a:solidFill>
                <a:srgbClr val="58585A"/>
              </a:solidFill>
            </a:endParaRPr>
          </a:p>
        </p:txBody>
      </p:sp>
      <p:sp>
        <p:nvSpPr>
          <p:cNvPr id="18" name="Rectangle 55">
            <a:extLst>
              <a:ext uri="{FF2B5EF4-FFF2-40B4-BE49-F238E27FC236}">
                <a16:creationId xmlns:a16="http://schemas.microsoft.com/office/drawing/2014/main" id="{8A91975E-45CF-45A0-9930-00B1D6796EE2}"/>
              </a:ext>
            </a:extLst>
          </p:cNvPr>
          <p:cNvSpPr>
            <a:spLocks noChangeArrowheads="1"/>
          </p:cNvSpPr>
          <p:nvPr/>
        </p:nvSpPr>
        <p:spPr bwMode="auto">
          <a:xfrm>
            <a:off x="1390688" y="5559084"/>
            <a:ext cx="9153523" cy="396000"/>
          </a:xfrm>
          <a:prstGeom prst="rect">
            <a:avLst/>
          </a:prstGeom>
          <a:gradFill rotWithShape="0">
            <a:gsLst>
              <a:gs pos="0">
                <a:srgbClr val="FF6060"/>
              </a:gs>
              <a:gs pos="100000">
                <a:srgbClr val="FFC1C1"/>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endParaRPr lang="en-US" sz="3800" b="1">
              <a:solidFill>
                <a:srgbClr val="58585A"/>
              </a:solidFill>
            </a:endParaRPr>
          </a:p>
        </p:txBody>
      </p:sp>
      <p:cxnSp>
        <p:nvCxnSpPr>
          <p:cNvPr id="19" name="Straight Connector 20">
            <a:extLst>
              <a:ext uri="{FF2B5EF4-FFF2-40B4-BE49-F238E27FC236}">
                <a16:creationId xmlns:a16="http://schemas.microsoft.com/office/drawing/2014/main" id="{17974484-331A-4369-9E08-347668ADFEF9}"/>
              </a:ext>
            </a:extLst>
          </p:cNvPr>
          <p:cNvCxnSpPr>
            <a:cxnSpLocks noChangeShapeType="1"/>
          </p:cNvCxnSpPr>
          <p:nvPr/>
        </p:nvCxnSpPr>
        <p:spPr bwMode="auto">
          <a:xfrm>
            <a:off x="2116331" y="3854838"/>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angle 50">
            <a:extLst>
              <a:ext uri="{FF2B5EF4-FFF2-40B4-BE49-F238E27FC236}">
                <a16:creationId xmlns:a16="http://schemas.microsoft.com/office/drawing/2014/main" id="{B2B5B6DF-0030-4D95-A07A-B4D487706E75}"/>
              </a:ext>
            </a:extLst>
          </p:cNvPr>
          <p:cNvSpPr/>
          <p:nvPr/>
        </p:nvSpPr>
        <p:spPr>
          <a:xfrm>
            <a:off x="1392431" y="1214638"/>
            <a:ext cx="9155114" cy="396000"/>
          </a:xfrm>
          <a:prstGeom prst="rect">
            <a:avLst/>
          </a:pr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dirty="0">
              <a:solidFill>
                <a:srgbClr val="58585A"/>
              </a:solidFill>
            </a:endParaRPr>
          </a:p>
        </p:txBody>
      </p:sp>
      <p:sp>
        <p:nvSpPr>
          <p:cNvPr id="21" name="Rectangle 294">
            <a:extLst>
              <a:ext uri="{FF2B5EF4-FFF2-40B4-BE49-F238E27FC236}">
                <a16:creationId xmlns:a16="http://schemas.microsoft.com/office/drawing/2014/main" id="{CC4A0BD4-16F5-495E-B864-958A5922CCAF}"/>
              </a:ext>
            </a:extLst>
          </p:cNvPr>
          <p:cNvSpPr>
            <a:spLocks noChangeArrowheads="1"/>
          </p:cNvSpPr>
          <p:nvPr/>
        </p:nvSpPr>
        <p:spPr bwMode="auto">
          <a:xfrm>
            <a:off x="3491991" y="1230317"/>
            <a:ext cx="15239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GB" sz="1200" b="1" dirty="0">
                <a:solidFill>
                  <a:srgbClr val="58585A"/>
                </a:solidFill>
              </a:rPr>
              <a:t>Proposal to start a new project</a:t>
            </a:r>
          </a:p>
        </p:txBody>
      </p:sp>
      <p:sp>
        <p:nvSpPr>
          <p:cNvPr id="22" name="Rectangle 297">
            <a:extLst>
              <a:ext uri="{FF2B5EF4-FFF2-40B4-BE49-F238E27FC236}">
                <a16:creationId xmlns:a16="http://schemas.microsoft.com/office/drawing/2014/main" id="{3739761F-2018-4463-9833-701D5BF7F0C5}"/>
              </a:ext>
            </a:extLst>
          </p:cNvPr>
          <p:cNvSpPr>
            <a:spLocks noChangeArrowheads="1"/>
          </p:cNvSpPr>
          <p:nvPr/>
        </p:nvSpPr>
        <p:spPr bwMode="auto">
          <a:xfrm>
            <a:off x="3341407" y="4054349"/>
            <a:ext cx="19307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GB" sz="1200" b="1" dirty="0">
                <a:solidFill>
                  <a:srgbClr val="58585A"/>
                </a:solidFill>
                <a:cs typeface="Arial" charset="0"/>
              </a:rPr>
              <a:t>National consensus</a:t>
            </a:r>
          </a:p>
        </p:txBody>
      </p:sp>
      <p:sp>
        <p:nvSpPr>
          <p:cNvPr id="23" name="Freeform 314">
            <a:extLst>
              <a:ext uri="{FF2B5EF4-FFF2-40B4-BE49-F238E27FC236}">
                <a16:creationId xmlns:a16="http://schemas.microsoft.com/office/drawing/2014/main" id="{106C60E2-505F-453F-B262-59F81E5B02DC}"/>
              </a:ext>
            </a:extLst>
          </p:cNvPr>
          <p:cNvSpPr/>
          <p:nvPr/>
        </p:nvSpPr>
        <p:spPr>
          <a:xfrm>
            <a:off x="1952007" y="4723606"/>
            <a:ext cx="1307709" cy="584775"/>
          </a:xfrm>
          <a:custGeom>
            <a:avLst/>
            <a:gdLst>
              <a:gd name="connsiteX0" fmla="*/ 36945 w 1496291"/>
              <a:gd name="connsiteY0" fmla="*/ 0 h 1440873"/>
              <a:gd name="connsiteX1" fmla="*/ 1459345 w 1496291"/>
              <a:gd name="connsiteY1" fmla="*/ 9237 h 1440873"/>
              <a:gd name="connsiteX2" fmla="*/ 1496291 w 1496291"/>
              <a:gd name="connsiteY2" fmla="*/ 1006764 h 1440873"/>
              <a:gd name="connsiteX3" fmla="*/ 720436 w 1496291"/>
              <a:gd name="connsiteY3" fmla="*/ 1440873 h 1440873"/>
              <a:gd name="connsiteX4" fmla="*/ 92364 w 1496291"/>
              <a:gd name="connsiteY4" fmla="*/ 988291 h 1440873"/>
              <a:gd name="connsiteX5" fmla="*/ 0 w 1496291"/>
              <a:gd name="connsiteY5" fmla="*/ 46182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55419 w 1459346"/>
              <a:gd name="connsiteY4" fmla="*/ 988291 h 1440873"/>
              <a:gd name="connsiteX5" fmla="*/ 0 w 1459346"/>
              <a:gd name="connsiteY5" fmla="*/ 0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77818"/>
              <a:gd name="connsiteY0" fmla="*/ 0 h 1440873"/>
              <a:gd name="connsiteX1" fmla="*/ 1477818 w 1477818"/>
              <a:gd name="connsiteY1" fmla="*/ 0 h 1440873"/>
              <a:gd name="connsiteX2" fmla="*/ 1459346 w 1477818"/>
              <a:gd name="connsiteY2" fmla="*/ 1006764 h 1440873"/>
              <a:gd name="connsiteX3" fmla="*/ 683491 w 1477818"/>
              <a:gd name="connsiteY3" fmla="*/ 1440873 h 1440873"/>
              <a:gd name="connsiteX4" fmla="*/ 9238 w 1477818"/>
              <a:gd name="connsiteY4" fmla="*/ 960582 h 1440873"/>
              <a:gd name="connsiteX5" fmla="*/ 0 w 1477818"/>
              <a:gd name="connsiteY5" fmla="*/ 0 h 1440873"/>
              <a:gd name="connsiteX0" fmla="*/ 0 w 1459346"/>
              <a:gd name="connsiteY0" fmla="*/ 0 h 1440873"/>
              <a:gd name="connsiteX1" fmla="*/ 1459346 w 1459346"/>
              <a:gd name="connsiteY1" fmla="*/ 9236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59346"/>
              <a:gd name="connsiteY0" fmla="*/ 1 h 1440874"/>
              <a:gd name="connsiteX1" fmla="*/ 1459346 w 1459346"/>
              <a:gd name="connsiteY1" fmla="*/ 0 h 1440874"/>
              <a:gd name="connsiteX2" fmla="*/ 1459346 w 1459346"/>
              <a:gd name="connsiteY2" fmla="*/ 1006765 h 1440874"/>
              <a:gd name="connsiteX3" fmla="*/ 683491 w 1459346"/>
              <a:gd name="connsiteY3" fmla="*/ 1440874 h 1440874"/>
              <a:gd name="connsiteX4" fmla="*/ 9238 w 1459346"/>
              <a:gd name="connsiteY4" fmla="*/ 960583 h 1440874"/>
              <a:gd name="connsiteX5" fmla="*/ 0 w 1459346"/>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960583 h 1440874"/>
              <a:gd name="connsiteX5" fmla="*/ 0 w 1468583"/>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877456 h 1440874"/>
              <a:gd name="connsiteX5" fmla="*/ 0 w 1468583"/>
              <a:gd name="connsiteY5" fmla="*/ 1 h 1440874"/>
              <a:gd name="connsiteX0" fmla="*/ 0 w 1468583"/>
              <a:gd name="connsiteY0" fmla="*/ 1 h 1080655"/>
              <a:gd name="connsiteX1" fmla="*/ 1459346 w 1468583"/>
              <a:gd name="connsiteY1" fmla="*/ 0 h 1080655"/>
              <a:gd name="connsiteX2" fmla="*/ 1468583 w 1468583"/>
              <a:gd name="connsiteY2" fmla="*/ 895929 h 1080655"/>
              <a:gd name="connsiteX3" fmla="*/ 692727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48145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38909 w 1468583"/>
              <a:gd name="connsiteY3" fmla="*/ 1080655 h 1080655"/>
              <a:gd name="connsiteX4" fmla="*/ 9238 w 1468583"/>
              <a:gd name="connsiteY4" fmla="*/ 877456 h 1080655"/>
              <a:gd name="connsiteX5" fmla="*/ 0 w 1468583"/>
              <a:gd name="connsiteY5" fmla="*/ 1 h 1080655"/>
              <a:gd name="connsiteX0" fmla="*/ 887 w 1469470"/>
              <a:gd name="connsiteY0" fmla="*/ 1 h 1080655"/>
              <a:gd name="connsiteX1" fmla="*/ 1460233 w 1469470"/>
              <a:gd name="connsiteY1" fmla="*/ 0 h 1080655"/>
              <a:gd name="connsiteX2" fmla="*/ 1469470 w 1469470"/>
              <a:gd name="connsiteY2" fmla="*/ 895929 h 1080655"/>
              <a:gd name="connsiteX3" fmla="*/ 739796 w 1469470"/>
              <a:gd name="connsiteY3" fmla="*/ 1080655 h 1080655"/>
              <a:gd name="connsiteX4" fmla="*/ 888 w 1469470"/>
              <a:gd name="connsiteY4" fmla="*/ 877456 h 1080655"/>
              <a:gd name="connsiteX5" fmla="*/ 887 w 1469470"/>
              <a:gd name="connsiteY5" fmla="*/ 1 h 1080655"/>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0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7906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57974 h 1080654"/>
              <a:gd name="connsiteX0" fmla="*/ 887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792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569 w 1469247"/>
              <a:gd name="connsiteY0" fmla="*/ 2636 h 1078020"/>
              <a:gd name="connsiteX1" fmla="*/ 1467915 w 1469247"/>
              <a:gd name="connsiteY1" fmla="*/ 0 h 1078020"/>
              <a:gd name="connsiteX2" fmla="*/ 1469247 w 1469247"/>
              <a:gd name="connsiteY2" fmla="*/ 893294 h 1078020"/>
              <a:gd name="connsiteX3" fmla="*/ 739573 w 1469247"/>
              <a:gd name="connsiteY3" fmla="*/ 1078020 h 1078020"/>
              <a:gd name="connsiteX4" fmla="*/ 665 w 1469247"/>
              <a:gd name="connsiteY4" fmla="*/ 874821 h 1078020"/>
              <a:gd name="connsiteX5" fmla="*/ 3299 w 1469247"/>
              <a:gd name="connsiteY5" fmla="*/ 31623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285 w 1468963"/>
              <a:gd name="connsiteY0" fmla="*/ 2636 h 1078020"/>
              <a:gd name="connsiteX1" fmla="*/ 1467631 w 1468963"/>
              <a:gd name="connsiteY1" fmla="*/ 0 h 1078020"/>
              <a:gd name="connsiteX2" fmla="*/ 1468963 w 1468963"/>
              <a:gd name="connsiteY2" fmla="*/ 893294 h 1078020"/>
              <a:gd name="connsiteX3" fmla="*/ 739289 w 1468963"/>
              <a:gd name="connsiteY3" fmla="*/ 1078020 h 1078020"/>
              <a:gd name="connsiteX4" fmla="*/ 381 w 1468963"/>
              <a:gd name="connsiteY4" fmla="*/ 874821 h 1078020"/>
              <a:gd name="connsiteX5" fmla="*/ 10921 w 1468963"/>
              <a:gd name="connsiteY5" fmla="*/ 155475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5" fmla="*/ 7904 w 1468582"/>
              <a:gd name="connsiteY5" fmla="*/ 2636 h 1078020"/>
              <a:gd name="connsiteX0" fmla="*/ 5269 w 1468582"/>
              <a:gd name="connsiteY0" fmla="*/ 0 h 1080654"/>
              <a:gd name="connsiteX1" fmla="*/ 1467250 w 1468582"/>
              <a:gd name="connsiteY1" fmla="*/ 2634 h 1080654"/>
              <a:gd name="connsiteX2" fmla="*/ 1468582 w 1468582"/>
              <a:gd name="connsiteY2" fmla="*/ 895928 h 1080654"/>
              <a:gd name="connsiteX3" fmla="*/ 738908 w 1468582"/>
              <a:gd name="connsiteY3" fmla="*/ 1080654 h 1080654"/>
              <a:gd name="connsiteX4" fmla="*/ 0 w 1468582"/>
              <a:gd name="connsiteY4" fmla="*/ 877455 h 1080654"/>
              <a:gd name="connsiteX5" fmla="*/ 5269 w 1468582"/>
              <a:gd name="connsiteY5" fmla="*/ 0 h 1080654"/>
              <a:gd name="connsiteX0" fmla="*/ 318 w 1471536"/>
              <a:gd name="connsiteY0" fmla="*/ 0 h 1083289"/>
              <a:gd name="connsiteX1" fmla="*/ 1470204 w 1471536"/>
              <a:gd name="connsiteY1" fmla="*/ 5269 h 1083289"/>
              <a:gd name="connsiteX2" fmla="*/ 1471536 w 1471536"/>
              <a:gd name="connsiteY2" fmla="*/ 898563 h 1083289"/>
              <a:gd name="connsiteX3" fmla="*/ 741862 w 1471536"/>
              <a:gd name="connsiteY3" fmla="*/ 1083289 h 1083289"/>
              <a:gd name="connsiteX4" fmla="*/ 2954 w 1471536"/>
              <a:gd name="connsiteY4" fmla="*/ 880090 h 1083289"/>
              <a:gd name="connsiteX5" fmla="*/ 318 w 1471536"/>
              <a:gd name="connsiteY5" fmla="*/ 0 h 1083289"/>
              <a:gd name="connsiteX0" fmla="*/ 318 w 1471536"/>
              <a:gd name="connsiteY0" fmla="*/ 2637 h 1078020"/>
              <a:gd name="connsiteX1" fmla="*/ 1470204 w 1471536"/>
              <a:gd name="connsiteY1" fmla="*/ 0 h 1078020"/>
              <a:gd name="connsiteX2" fmla="*/ 1471536 w 1471536"/>
              <a:gd name="connsiteY2" fmla="*/ 893294 h 1078020"/>
              <a:gd name="connsiteX3" fmla="*/ 741862 w 1471536"/>
              <a:gd name="connsiteY3" fmla="*/ 1078020 h 1078020"/>
              <a:gd name="connsiteX4" fmla="*/ 2954 w 1471536"/>
              <a:gd name="connsiteY4" fmla="*/ 874821 h 1078020"/>
              <a:gd name="connsiteX5" fmla="*/ 318 w 1471536"/>
              <a:gd name="connsiteY5" fmla="*/ 2637 h 1078020"/>
              <a:gd name="connsiteX0" fmla="*/ 318 w 1471536"/>
              <a:gd name="connsiteY0" fmla="*/ 0 h 1080653"/>
              <a:gd name="connsiteX1" fmla="*/ 1470204 w 1471536"/>
              <a:gd name="connsiteY1" fmla="*/ 2633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0 h 1080653"/>
              <a:gd name="connsiteX1" fmla="*/ 1470204 w 1471536"/>
              <a:gd name="connsiteY1" fmla="*/ 171702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2129 h 908951"/>
              <a:gd name="connsiteX1" fmla="*/ 1470204 w 1471536"/>
              <a:gd name="connsiteY1" fmla="*/ 0 h 908951"/>
              <a:gd name="connsiteX2" fmla="*/ 1471536 w 1471536"/>
              <a:gd name="connsiteY2" fmla="*/ 724225 h 908951"/>
              <a:gd name="connsiteX3" fmla="*/ 741862 w 1471536"/>
              <a:gd name="connsiteY3" fmla="*/ 908951 h 908951"/>
              <a:gd name="connsiteX4" fmla="*/ 2954 w 1471536"/>
              <a:gd name="connsiteY4" fmla="*/ 705752 h 908951"/>
              <a:gd name="connsiteX5" fmla="*/ 318 w 1471536"/>
              <a:gd name="connsiteY5" fmla="*/ 2129 h 908951"/>
              <a:gd name="connsiteX0" fmla="*/ 318 w 1472586"/>
              <a:gd name="connsiteY0" fmla="*/ 161673 h 1068495"/>
              <a:gd name="connsiteX1" fmla="*/ 1472586 w 1472586"/>
              <a:gd name="connsiteY1" fmla="*/ 0 h 1068495"/>
              <a:gd name="connsiteX2" fmla="*/ 1471536 w 1472586"/>
              <a:gd name="connsiteY2" fmla="*/ 883769 h 1068495"/>
              <a:gd name="connsiteX3" fmla="*/ 741862 w 1472586"/>
              <a:gd name="connsiteY3" fmla="*/ 1068495 h 1068495"/>
              <a:gd name="connsiteX4" fmla="*/ 2954 w 1472586"/>
              <a:gd name="connsiteY4" fmla="*/ 865296 h 1068495"/>
              <a:gd name="connsiteX5" fmla="*/ 318 w 1472586"/>
              <a:gd name="connsiteY5" fmla="*/ 161673 h 1068495"/>
              <a:gd name="connsiteX0" fmla="*/ 480 w 1470367"/>
              <a:gd name="connsiteY0" fmla="*/ 0 h 1071129"/>
              <a:gd name="connsiteX1" fmla="*/ 1470367 w 1470367"/>
              <a:gd name="connsiteY1" fmla="*/ 2634 h 1071129"/>
              <a:gd name="connsiteX2" fmla="*/ 1469317 w 1470367"/>
              <a:gd name="connsiteY2" fmla="*/ 886403 h 1071129"/>
              <a:gd name="connsiteX3" fmla="*/ 739643 w 1470367"/>
              <a:gd name="connsiteY3" fmla="*/ 1071129 h 1071129"/>
              <a:gd name="connsiteX4" fmla="*/ 735 w 1470367"/>
              <a:gd name="connsiteY4" fmla="*/ 867930 h 1071129"/>
              <a:gd name="connsiteX5" fmla="*/ 480 w 1470367"/>
              <a:gd name="connsiteY5" fmla="*/ 0 h 1071129"/>
              <a:gd name="connsiteX0" fmla="*/ 2127 w 1469632"/>
              <a:gd name="connsiteY0" fmla="*/ 0 h 1071129"/>
              <a:gd name="connsiteX1" fmla="*/ 1469632 w 1469632"/>
              <a:gd name="connsiteY1" fmla="*/ 2634 h 1071129"/>
              <a:gd name="connsiteX2" fmla="*/ 1468582 w 1469632"/>
              <a:gd name="connsiteY2" fmla="*/ 886403 h 1071129"/>
              <a:gd name="connsiteX3" fmla="*/ 738908 w 1469632"/>
              <a:gd name="connsiteY3" fmla="*/ 1071129 h 1071129"/>
              <a:gd name="connsiteX4" fmla="*/ 0 w 1469632"/>
              <a:gd name="connsiteY4" fmla="*/ 867930 h 1071129"/>
              <a:gd name="connsiteX5" fmla="*/ 2127 w 1469632"/>
              <a:gd name="connsiteY5" fmla="*/ 0 h 1071129"/>
              <a:gd name="connsiteX0" fmla="*/ 2127 w 1469632"/>
              <a:gd name="connsiteY0" fmla="*/ 0 h 1071129"/>
              <a:gd name="connsiteX1" fmla="*/ 1469632 w 1469632"/>
              <a:gd name="connsiteY1" fmla="*/ 2634 h 1071129"/>
              <a:gd name="connsiteX2" fmla="*/ 1468582 w 1469632"/>
              <a:gd name="connsiteY2" fmla="*/ 886403 h 1071129"/>
              <a:gd name="connsiteX3" fmla="*/ 738908 w 1469632"/>
              <a:gd name="connsiteY3" fmla="*/ 1071129 h 1071129"/>
              <a:gd name="connsiteX4" fmla="*/ 0 w 1469632"/>
              <a:gd name="connsiteY4" fmla="*/ 867930 h 1071129"/>
              <a:gd name="connsiteX5" fmla="*/ 2127 w 1469632"/>
              <a:gd name="connsiteY5" fmla="*/ 0 h 1071129"/>
              <a:gd name="connsiteX0" fmla="*/ 239 w 1474888"/>
              <a:gd name="connsiteY0" fmla="*/ 0 h 1071129"/>
              <a:gd name="connsiteX1" fmla="*/ 1474888 w 1474888"/>
              <a:gd name="connsiteY1" fmla="*/ 2634 h 1071129"/>
              <a:gd name="connsiteX2" fmla="*/ 1473838 w 1474888"/>
              <a:gd name="connsiteY2" fmla="*/ 886403 h 1071129"/>
              <a:gd name="connsiteX3" fmla="*/ 744164 w 1474888"/>
              <a:gd name="connsiteY3" fmla="*/ 1071129 h 1071129"/>
              <a:gd name="connsiteX4" fmla="*/ 5256 w 1474888"/>
              <a:gd name="connsiteY4" fmla="*/ 867930 h 1071129"/>
              <a:gd name="connsiteX5" fmla="*/ 239 w 1474888"/>
              <a:gd name="connsiteY5" fmla="*/ 0 h 1071129"/>
              <a:gd name="connsiteX0" fmla="*/ 319 w 1474968"/>
              <a:gd name="connsiteY0" fmla="*/ 0 h 1071129"/>
              <a:gd name="connsiteX1" fmla="*/ 1474968 w 1474968"/>
              <a:gd name="connsiteY1" fmla="*/ 2634 h 1071129"/>
              <a:gd name="connsiteX2" fmla="*/ 1473918 w 1474968"/>
              <a:gd name="connsiteY2" fmla="*/ 886403 h 1071129"/>
              <a:gd name="connsiteX3" fmla="*/ 744244 w 1474968"/>
              <a:gd name="connsiteY3" fmla="*/ 1071129 h 1071129"/>
              <a:gd name="connsiteX4" fmla="*/ 2954 w 1474968"/>
              <a:gd name="connsiteY4" fmla="*/ 867930 h 1071129"/>
              <a:gd name="connsiteX5" fmla="*/ 319 w 1474968"/>
              <a:gd name="connsiteY5" fmla="*/ 0 h 1071129"/>
              <a:gd name="connsiteX0" fmla="*/ 193 w 1474842"/>
              <a:gd name="connsiteY0" fmla="*/ 0 h 1071129"/>
              <a:gd name="connsiteX1" fmla="*/ 1474842 w 1474842"/>
              <a:gd name="connsiteY1" fmla="*/ 2634 h 1071129"/>
              <a:gd name="connsiteX2" fmla="*/ 1473792 w 1474842"/>
              <a:gd name="connsiteY2" fmla="*/ 886403 h 1071129"/>
              <a:gd name="connsiteX3" fmla="*/ 744118 w 1474842"/>
              <a:gd name="connsiteY3" fmla="*/ 1071129 h 1071129"/>
              <a:gd name="connsiteX4" fmla="*/ 7590 w 1474842"/>
              <a:gd name="connsiteY4" fmla="*/ 896505 h 1071129"/>
              <a:gd name="connsiteX5" fmla="*/ 193 w 1474842"/>
              <a:gd name="connsiteY5" fmla="*/ 0 h 1071129"/>
              <a:gd name="connsiteX0" fmla="*/ 193 w 1479026"/>
              <a:gd name="connsiteY0" fmla="*/ 0 h 1071129"/>
              <a:gd name="connsiteX1" fmla="*/ 1474842 w 1479026"/>
              <a:gd name="connsiteY1" fmla="*/ 2634 h 1071129"/>
              <a:gd name="connsiteX2" fmla="*/ 1479026 w 1479026"/>
              <a:gd name="connsiteY2" fmla="*/ 898309 h 1071129"/>
              <a:gd name="connsiteX3" fmla="*/ 744118 w 1479026"/>
              <a:gd name="connsiteY3" fmla="*/ 1071129 h 1071129"/>
              <a:gd name="connsiteX4" fmla="*/ 7590 w 1479026"/>
              <a:gd name="connsiteY4" fmla="*/ 896505 h 1071129"/>
              <a:gd name="connsiteX5" fmla="*/ 193 w 1479026"/>
              <a:gd name="connsiteY5" fmla="*/ 0 h 107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026" h="1071129">
                <a:moveTo>
                  <a:pt x="193" y="0"/>
                </a:moveTo>
                <a:lnTo>
                  <a:pt x="1474842" y="2634"/>
                </a:lnTo>
                <a:cubicBezTo>
                  <a:pt x="1476237" y="301192"/>
                  <a:pt x="1477631" y="599751"/>
                  <a:pt x="1479026" y="898309"/>
                </a:cubicBezTo>
                <a:cubicBezTo>
                  <a:pt x="1235801" y="959884"/>
                  <a:pt x="987343" y="1009554"/>
                  <a:pt x="744118" y="1071129"/>
                </a:cubicBezTo>
                <a:cubicBezTo>
                  <a:pt x="497021" y="1003396"/>
                  <a:pt x="254687" y="964238"/>
                  <a:pt x="7590" y="896505"/>
                </a:cubicBezTo>
                <a:cubicBezTo>
                  <a:pt x="9346" y="604020"/>
                  <a:pt x="-1563" y="292485"/>
                  <a:pt x="193" y="0"/>
                </a:cubicBezTo>
                <a:close/>
              </a:path>
            </a:pathLst>
          </a:cu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a:solidFill>
                <a:srgbClr val="58585A"/>
              </a:solidFill>
            </a:endParaRPr>
          </a:p>
        </p:txBody>
      </p:sp>
      <p:sp>
        <p:nvSpPr>
          <p:cNvPr id="24" name="Freeform 315">
            <a:extLst>
              <a:ext uri="{FF2B5EF4-FFF2-40B4-BE49-F238E27FC236}">
                <a16:creationId xmlns:a16="http://schemas.microsoft.com/office/drawing/2014/main" id="{207C5F5A-0554-4C2D-BB95-51D471241EA1}"/>
              </a:ext>
            </a:extLst>
          </p:cNvPr>
          <p:cNvSpPr/>
          <p:nvPr/>
        </p:nvSpPr>
        <p:spPr>
          <a:xfrm>
            <a:off x="1950156" y="3876886"/>
            <a:ext cx="1297903" cy="584775"/>
          </a:xfrm>
          <a:custGeom>
            <a:avLst/>
            <a:gdLst>
              <a:gd name="connsiteX0" fmla="*/ 36945 w 1496291"/>
              <a:gd name="connsiteY0" fmla="*/ 0 h 1440873"/>
              <a:gd name="connsiteX1" fmla="*/ 1459345 w 1496291"/>
              <a:gd name="connsiteY1" fmla="*/ 9237 h 1440873"/>
              <a:gd name="connsiteX2" fmla="*/ 1496291 w 1496291"/>
              <a:gd name="connsiteY2" fmla="*/ 1006764 h 1440873"/>
              <a:gd name="connsiteX3" fmla="*/ 720436 w 1496291"/>
              <a:gd name="connsiteY3" fmla="*/ 1440873 h 1440873"/>
              <a:gd name="connsiteX4" fmla="*/ 92364 w 1496291"/>
              <a:gd name="connsiteY4" fmla="*/ 988291 h 1440873"/>
              <a:gd name="connsiteX5" fmla="*/ 0 w 1496291"/>
              <a:gd name="connsiteY5" fmla="*/ 46182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55419 w 1459346"/>
              <a:gd name="connsiteY4" fmla="*/ 988291 h 1440873"/>
              <a:gd name="connsiteX5" fmla="*/ 0 w 1459346"/>
              <a:gd name="connsiteY5" fmla="*/ 0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77818"/>
              <a:gd name="connsiteY0" fmla="*/ 0 h 1440873"/>
              <a:gd name="connsiteX1" fmla="*/ 1477818 w 1477818"/>
              <a:gd name="connsiteY1" fmla="*/ 0 h 1440873"/>
              <a:gd name="connsiteX2" fmla="*/ 1459346 w 1477818"/>
              <a:gd name="connsiteY2" fmla="*/ 1006764 h 1440873"/>
              <a:gd name="connsiteX3" fmla="*/ 683491 w 1477818"/>
              <a:gd name="connsiteY3" fmla="*/ 1440873 h 1440873"/>
              <a:gd name="connsiteX4" fmla="*/ 9238 w 1477818"/>
              <a:gd name="connsiteY4" fmla="*/ 960582 h 1440873"/>
              <a:gd name="connsiteX5" fmla="*/ 0 w 1477818"/>
              <a:gd name="connsiteY5" fmla="*/ 0 h 1440873"/>
              <a:gd name="connsiteX0" fmla="*/ 0 w 1459346"/>
              <a:gd name="connsiteY0" fmla="*/ 0 h 1440873"/>
              <a:gd name="connsiteX1" fmla="*/ 1459346 w 1459346"/>
              <a:gd name="connsiteY1" fmla="*/ 9236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59346"/>
              <a:gd name="connsiteY0" fmla="*/ 1 h 1440874"/>
              <a:gd name="connsiteX1" fmla="*/ 1459346 w 1459346"/>
              <a:gd name="connsiteY1" fmla="*/ 0 h 1440874"/>
              <a:gd name="connsiteX2" fmla="*/ 1459346 w 1459346"/>
              <a:gd name="connsiteY2" fmla="*/ 1006765 h 1440874"/>
              <a:gd name="connsiteX3" fmla="*/ 683491 w 1459346"/>
              <a:gd name="connsiteY3" fmla="*/ 1440874 h 1440874"/>
              <a:gd name="connsiteX4" fmla="*/ 9238 w 1459346"/>
              <a:gd name="connsiteY4" fmla="*/ 960583 h 1440874"/>
              <a:gd name="connsiteX5" fmla="*/ 0 w 1459346"/>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960583 h 1440874"/>
              <a:gd name="connsiteX5" fmla="*/ 0 w 1468583"/>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877456 h 1440874"/>
              <a:gd name="connsiteX5" fmla="*/ 0 w 1468583"/>
              <a:gd name="connsiteY5" fmla="*/ 1 h 1440874"/>
              <a:gd name="connsiteX0" fmla="*/ 0 w 1468583"/>
              <a:gd name="connsiteY0" fmla="*/ 1 h 1080655"/>
              <a:gd name="connsiteX1" fmla="*/ 1459346 w 1468583"/>
              <a:gd name="connsiteY1" fmla="*/ 0 h 1080655"/>
              <a:gd name="connsiteX2" fmla="*/ 1468583 w 1468583"/>
              <a:gd name="connsiteY2" fmla="*/ 895929 h 1080655"/>
              <a:gd name="connsiteX3" fmla="*/ 692727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48145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38909 w 1468583"/>
              <a:gd name="connsiteY3" fmla="*/ 1080655 h 1080655"/>
              <a:gd name="connsiteX4" fmla="*/ 9238 w 1468583"/>
              <a:gd name="connsiteY4" fmla="*/ 877456 h 1080655"/>
              <a:gd name="connsiteX5" fmla="*/ 0 w 1468583"/>
              <a:gd name="connsiteY5" fmla="*/ 1 h 1080655"/>
              <a:gd name="connsiteX0" fmla="*/ 887 w 1469470"/>
              <a:gd name="connsiteY0" fmla="*/ 1 h 1080655"/>
              <a:gd name="connsiteX1" fmla="*/ 1460233 w 1469470"/>
              <a:gd name="connsiteY1" fmla="*/ 0 h 1080655"/>
              <a:gd name="connsiteX2" fmla="*/ 1469470 w 1469470"/>
              <a:gd name="connsiteY2" fmla="*/ 895929 h 1080655"/>
              <a:gd name="connsiteX3" fmla="*/ 739796 w 1469470"/>
              <a:gd name="connsiteY3" fmla="*/ 1080655 h 1080655"/>
              <a:gd name="connsiteX4" fmla="*/ 888 w 1469470"/>
              <a:gd name="connsiteY4" fmla="*/ 877456 h 1080655"/>
              <a:gd name="connsiteX5" fmla="*/ 887 w 1469470"/>
              <a:gd name="connsiteY5" fmla="*/ 1 h 1080655"/>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0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7906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57974 h 1080654"/>
              <a:gd name="connsiteX0" fmla="*/ 887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792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569 w 1469247"/>
              <a:gd name="connsiteY0" fmla="*/ 2636 h 1078020"/>
              <a:gd name="connsiteX1" fmla="*/ 1467915 w 1469247"/>
              <a:gd name="connsiteY1" fmla="*/ 0 h 1078020"/>
              <a:gd name="connsiteX2" fmla="*/ 1469247 w 1469247"/>
              <a:gd name="connsiteY2" fmla="*/ 893294 h 1078020"/>
              <a:gd name="connsiteX3" fmla="*/ 739573 w 1469247"/>
              <a:gd name="connsiteY3" fmla="*/ 1078020 h 1078020"/>
              <a:gd name="connsiteX4" fmla="*/ 665 w 1469247"/>
              <a:gd name="connsiteY4" fmla="*/ 874821 h 1078020"/>
              <a:gd name="connsiteX5" fmla="*/ 3299 w 1469247"/>
              <a:gd name="connsiteY5" fmla="*/ 31623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285 w 1468963"/>
              <a:gd name="connsiteY0" fmla="*/ 2636 h 1078020"/>
              <a:gd name="connsiteX1" fmla="*/ 1467631 w 1468963"/>
              <a:gd name="connsiteY1" fmla="*/ 0 h 1078020"/>
              <a:gd name="connsiteX2" fmla="*/ 1468963 w 1468963"/>
              <a:gd name="connsiteY2" fmla="*/ 893294 h 1078020"/>
              <a:gd name="connsiteX3" fmla="*/ 739289 w 1468963"/>
              <a:gd name="connsiteY3" fmla="*/ 1078020 h 1078020"/>
              <a:gd name="connsiteX4" fmla="*/ 381 w 1468963"/>
              <a:gd name="connsiteY4" fmla="*/ 874821 h 1078020"/>
              <a:gd name="connsiteX5" fmla="*/ 10921 w 1468963"/>
              <a:gd name="connsiteY5" fmla="*/ 155475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5" fmla="*/ 7904 w 1468582"/>
              <a:gd name="connsiteY5" fmla="*/ 2636 h 1078020"/>
              <a:gd name="connsiteX0" fmla="*/ 5269 w 1468582"/>
              <a:gd name="connsiteY0" fmla="*/ 0 h 1080654"/>
              <a:gd name="connsiteX1" fmla="*/ 1467250 w 1468582"/>
              <a:gd name="connsiteY1" fmla="*/ 2634 h 1080654"/>
              <a:gd name="connsiteX2" fmla="*/ 1468582 w 1468582"/>
              <a:gd name="connsiteY2" fmla="*/ 895928 h 1080654"/>
              <a:gd name="connsiteX3" fmla="*/ 738908 w 1468582"/>
              <a:gd name="connsiteY3" fmla="*/ 1080654 h 1080654"/>
              <a:gd name="connsiteX4" fmla="*/ 0 w 1468582"/>
              <a:gd name="connsiteY4" fmla="*/ 877455 h 1080654"/>
              <a:gd name="connsiteX5" fmla="*/ 5269 w 1468582"/>
              <a:gd name="connsiteY5" fmla="*/ 0 h 1080654"/>
              <a:gd name="connsiteX0" fmla="*/ 318 w 1471536"/>
              <a:gd name="connsiteY0" fmla="*/ 0 h 1083289"/>
              <a:gd name="connsiteX1" fmla="*/ 1470204 w 1471536"/>
              <a:gd name="connsiteY1" fmla="*/ 5269 h 1083289"/>
              <a:gd name="connsiteX2" fmla="*/ 1471536 w 1471536"/>
              <a:gd name="connsiteY2" fmla="*/ 898563 h 1083289"/>
              <a:gd name="connsiteX3" fmla="*/ 741862 w 1471536"/>
              <a:gd name="connsiteY3" fmla="*/ 1083289 h 1083289"/>
              <a:gd name="connsiteX4" fmla="*/ 2954 w 1471536"/>
              <a:gd name="connsiteY4" fmla="*/ 880090 h 1083289"/>
              <a:gd name="connsiteX5" fmla="*/ 318 w 1471536"/>
              <a:gd name="connsiteY5" fmla="*/ 0 h 1083289"/>
              <a:gd name="connsiteX0" fmla="*/ 318 w 1471536"/>
              <a:gd name="connsiteY0" fmla="*/ 2637 h 1078020"/>
              <a:gd name="connsiteX1" fmla="*/ 1470204 w 1471536"/>
              <a:gd name="connsiteY1" fmla="*/ 0 h 1078020"/>
              <a:gd name="connsiteX2" fmla="*/ 1471536 w 1471536"/>
              <a:gd name="connsiteY2" fmla="*/ 893294 h 1078020"/>
              <a:gd name="connsiteX3" fmla="*/ 741862 w 1471536"/>
              <a:gd name="connsiteY3" fmla="*/ 1078020 h 1078020"/>
              <a:gd name="connsiteX4" fmla="*/ 2954 w 1471536"/>
              <a:gd name="connsiteY4" fmla="*/ 874821 h 1078020"/>
              <a:gd name="connsiteX5" fmla="*/ 318 w 1471536"/>
              <a:gd name="connsiteY5" fmla="*/ 2637 h 1078020"/>
              <a:gd name="connsiteX0" fmla="*/ 318 w 1471536"/>
              <a:gd name="connsiteY0" fmla="*/ 0 h 1080653"/>
              <a:gd name="connsiteX1" fmla="*/ 1470204 w 1471536"/>
              <a:gd name="connsiteY1" fmla="*/ 2633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0 h 1080653"/>
              <a:gd name="connsiteX1" fmla="*/ 1470204 w 1471536"/>
              <a:gd name="connsiteY1" fmla="*/ 171702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2129 h 908951"/>
              <a:gd name="connsiteX1" fmla="*/ 1470204 w 1471536"/>
              <a:gd name="connsiteY1" fmla="*/ 0 h 908951"/>
              <a:gd name="connsiteX2" fmla="*/ 1471536 w 1471536"/>
              <a:gd name="connsiteY2" fmla="*/ 724225 h 908951"/>
              <a:gd name="connsiteX3" fmla="*/ 741862 w 1471536"/>
              <a:gd name="connsiteY3" fmla="*/ 908951 h 908951"/>
              <a:gd name="connsiteX4" fmla="*/ 2954 w 1471536"/>
              <a:gd name="connsiteY4" fmla="*/ 705752 h 908951"/>
              <a:gd name="connsiteX5" fmla="*/ 318 w 1471536"/>
              <a:gd name="connsiteY5" fmla="*/ 2129 h 908951"/>
              <a:gd name="connsiteX0" fmla="*/ 239 w 1473838"/>
              <a:gd name="connsiteY0" fmla="*/ 104523 h 908951"/>
              <a:gd name="connsiteX1" fmla="*/ 1472506 w 1473838"/>
              <a:gd name="connsiteY1" fmla="*/ 0 h 908951"/>
              <a:gd name="connsiteX2" fmla="*/ 1473838 w 1473838"/>
              <a:gd name="connsiteY2" fmla="*/ 724225 h 908951"/>
              <a:gd name="connsiteX3" fmla="*/ 744164 w 1473838"/>
              <a:gd name="connsiteY3" fmla="*/ 908951 h 908951"/>
              <a:gd name="connsiteX4" fmla="*/ 5256 w 1473838"/>
              <a:gd name="connsiteY4" fmla="*/ 705752 h 908951"/>
              <a:gd name="connsiteX5" fmla="*/ 239 w 1473838"/>
              <a:gd name="connsiteY5" fmla="*/ 104523 h 908951"/>
              <a:gd name="connsiteX0" fmla="*/ 239 w 1474888"/>
              <a:gd name="connsiteY0" fmla="*/ 0 h 804428"/>
              <a:gd name="connsiteX1" fmla="*/ 1474888 w 1474888"/>
              <a:gd name="connsiteY1" fmla="*/ 47877 h 804428"/>
              <a:gd name="connsiteX2" fmla="*/ 1473838 w 1474888"/>
              <a:gd name="connsiteY2" fmla="*/ 619702 h 804428"/>
              <a:gd name="connsiteX3" fmla="*/ 744164 w 1474888"/>
              <a:gd name="connsiteY3" fmla="*/ 804428 h 804428"/>
              <a:gd name="connsiteX4" fmla="*/ 5256 w 1474888"/>
              <a:gd name="connsiteY4" fmla="*/ 601229 h 804428"/>
              <a:gd name="connsiteX5" fmla="*/ 239 w 1474888"/>
              <a:gd name="connsiteY5" fmla="*/ 0 h 804428"/>
              <a:gd name="connsiteX0" fmla="*/ 239 w 1474888"/>
              <a:gd name="connsiteY0" fmla="*/ 2129 h 806557"/>
              <a:gd name="connsiteX1" fmla="*/ 1474888 w 1474888"/>
              <a:gd name="connsiteY1" fmla="*/ 0 h 806557"/>
              <a:gd name="connsiteX2" fmla="*/ 1473838 w 1474888"/>
              <a:gd name="connsiteY2" fmla="*/ 621831 h 806557"/>
              <a:gd name="connsiteX3" fmla="*/ 744164 w 1474888"/>
              <a:gd name="connsiteY3" fmla="*/ 806557 h 806557"/>
              <a:gd name="connsiteX4" fmla="*/ 5256 w 1474888"/>
              <a:gd name="connsiteY4" fmla="*/ 603358 h 806557"/>
              <a:gd name="connsiteX5" fmla="*/ 239 w 1474888"/>
              <a:gd name="connsiteY5" fmla="*/ 2129 h 806557"/>
              <a:gd name="connsiteX0" fmla="*/ 239 w 1477269"/>
              <a:gd name="connsiteY0" fmla="*/ 133098 h 937526"/>
              <a:gd name="connsiteX1" fmla="*/ 1477269 w 1477269"/>
              <a:gd name="connsiteY1" fmla="*/ 0 h 937526"/>
              <a:gd name="connsiteX2" fmla="*/ 1473838 w 1477269"/>
              <a:gd name="connsiteY2" fmla="*/ 752800 h 937526"/>
              <a:gd name="connsiteX3" fmla="*/ 744164 w 1477269"/>
              <a:gd name="connsiteY3" fmla="*/ 937526 h 937526"/>
              <a:gd name="connsiteX4" fmla="*/ 5256 w 1477269"/>
              <a:gd name="connsiteY4" fmla="*/ 734327 h 937526"/>
              <a:gd name="connsiteX5" fmla="*/ 239 w 1477269"/>
              <a:gd name="connsiteY5" fmla="*/ 133098 h 937526"/>
              <a:gd name="connsiteX0" fmla="*/ 239 w 1474888"/>
              <a:gd name="connsiteY0" fmla="*/ 135479 h 939907"/>
              <a:gd name="connsiteX1" fmla="*/ 1474888 w 1474888"/>
              <a:gd name="connsiteY1" fmla="*/ 0 h 939907"/>
              <a:gd name="connsiteX2" fmla="*/ 1473838 w 1474888"/>
              <a:gd name="connsiteY2" fmla="*/ 755181 h 939907"/>
              <a:gd name="connsiteX3" fmla="*/ 744164 w 1474888"/>
              <a:gd name="connsiteY3" fmla="*/ 939907 h 939907"/>
              <a:gd name="connsiteX4" fmla="*/ 5256 w 1474888"/>
              <a:gd name="connsiteY4" fmla="*/ 736708 h 939907"/>
              <a:gd name="connsiteX5" fmla="*/ 239 w 1474888"/>
              <a:gd name="connsiteY5" fmla="*/ 135479 h 939907"/>
              <a:gd name="connsiteX0" fmla="*/ 319 w 1472587"/>
              <a:gd name="connsiteY0" fmla="*/ 18798 h 939907"/>
              <a:gd name="connsiteX1" fmla="*/ 1472587 w 1472587"/>
              <a:gd name="connsiteY1" fmla="*/ 0 h 939907"/>
              <a:gd name="connsiteX2" fmla="*/ 1471537 w 1472587"/>
              <a:gd name="connsiteY2" fmla="*/ 755181 h 939907"/>
              <a:gd name="connsiteX3" fmla="*/ 741863 w 1472587"/>
              <a:gd name="connsiteY3" fmla="*/ 939907 h 939907"/>
              <a:gd name="connsiteX4" fmla="*/ 2955 w 1472587"/>
              <a:gd name="connsiteY4" fmla="*/ 736708 h 939907"/>
              <a:gd name="connsiteX5" fmla="*/ 319 w 1472587"/>
              <a:gd name="connsiteY5" fmla="*/ 18798 h 939907"/>
              <a:gd name="connsiteX0" fmla="*/ 319 w 1472587"/>
              <a:gd name="connsiteY0" fmla="*/ 0 h 942541"/>
              <a:gd name="connsiteX1" fmla="*/ 1472587 w 1472587"/>
              <a:gd name="connsiteY1" fmla="*/ 2634 h 942541"/>
              <a:gd name="connsiteX2" fmla="*/ 1471537 w 1472587"/>
              <a:gd name="connsiteY2" fmla="*/ 757815 h 942541"/>
              <a:gd name="connsiteX3" fmla="*/ 741863 w 1472587"/>
              <a:gd name="connsiteY3" fmla="*/ 942541 h 942541"/>
              <a:gd name="connsiteX4" fmla="*/ 2955 w 1472587"/>
              <a:gd name="connsiteY4" fmla="*/ 739342 h 942541"/>
              <a:gd name="connsiteX5" fmla="*/ 319 w 1472587"/>
              <a:gd name="connsiteY5" fmla="*/ 0 h 942541"/>
              <a:gd name="connsiteX0" fmla="*/ 2127 w 1469632"/>
              <a:gd name="connsiteY0" fmla="*/ 0 h 940159"/>
              <a:gd name="connsiteX1" fmla="*/ 1469632 w 1469632"/>
              <a:gd name="connsiteY1" fmla="*/ 252 h 940159"/>
              <a:gd name="connsiteX2" fmla="*/ 1468582 w 1469632"/>
              <a:gd name="connsiteY2" fmla="*/ 755433 h 940159"/>
              <a:gd name="connsiteX3" fmla="*/ 738908 w 1469632"/>
              <a:gd name="connsiteY3" fmla="*/ 940159 h 940159"/>
              <a:gd name="connsiteX4" fmla="*/ 0 w 1469632"/>
              <a:gd name="connsiteY4" fmla="*/ 736960 h 940159"/>
              <a:gd name="connsiteX5" fmla="*/ 2127 w 1469632"/>
              <a:gd name="connsiteY5" fmla="*/ 0 h 940159"/>
              <a:gd name="connsiteX0" fmla="*/ 319 w 1472586"/>
              <a:gd name="connsiteY0" fmla="*/ 0 h 940159"/>
              <a:gd name="connsiteX1" fmla="*/ 1472586 w 1472586"/>
              <a:gd name="connsiteY1" fmla="*/ 252 h 940159"/>
              <a:gd name="connsiteX2" fmla="*/ 1471536 w 1472586"/>
              <a:gd name="connsiteY2" fmla="*/ 755433 h 940159"/>
              <a:gd name="connsiteX3" fmla="*/ 741862 w 1472586"/>
              <a:gd name="connsiteY3" fmla="*/ 940159 h 940159"/>
              <a:gd name="connsiteX4" fmla="*/ 2954 w 1472586"/>
              <a:gd name="connsiteY4" fmla="*/ 736960 h 940159"/>
              <a:gd name="connsiteX5" fmla="*/ 319 w 1472586"/>
              <a:gd name="connsiteY5" fmla="*/ 0 h 940159"/>
              <a:gd name="connsiteX0" fmla="*/ 4509 w 1476776"/>
              <a:gd name="connsiteY0" fmla="*/ 0 h 940159"/>
              <a:gd name="connsiteX1" fmla="*/ 1476776 w 1476776"/>
              <a:gd name="connsiteY1" fmla="*/ 252 h 940159"/>
              <a:gd name="connsiteX2" fmla="*/ 1475726 w 1476776"/>
              <a:gd name="connsiteY2" fmla="*/ 755433 h 940159"/>
              <a:gd name="connsiteX3" fmla="*/ 746052 w 1476776"/>
              <a:gd name="connsiteY3" fmla="*/ 940159 h 940159"/>
              <a:gd name="connsiteX4" fmla="*/ 0 w 1476776"/>
              <a:gd name="connsiteY4" fmla="*/ 736960 h 940159"/>
              <a:gd name="connsiteX5" fmla="*/ 4509 w 1476776"/>
              <a:gd name="connsiteY5" fmla="*/ 0 h 940159"/>
              <a:gd name="connsiteX0" fmla="*/ 480 w 1472747"/>
              <a:gd name="connsiteY0" fmla="*/ 0 h 940159"/>
              <a:gd name="connsiteX1" fmla="*/ 1472747 w 1472747"/>
              <a:gd name="connsiteY1" fmla="*/ 252 h 940159"/>
              <a:gd name="connsiteX2" fmla="*/ 1471697 w 1472747"/>
              <a:gd name="connsiteY2" fmla="*/ 755433 h 940159"/>
              <a:gd name="connsiteX3" fmla="*/ 742023 w 1472747"/>
              <a:gd name="connsiteY3" fmla="*/ 940159 h 940159"/>
              <a:gd name="connsiteX4" fmla="*/ 734 w 1472747"/>
              <a:gd name="connsiteY4" fmla="*/ 741722 h 940159"/>
              <a:gd name="connsiteX5" fmla="*/ 480 w 1472747"/>
              <a:gd name="connsiteY5" fmla="*/ 0 h 940159"/>
              <a:gd name="connsiteX0" fmla="*/ 320 w 1472587"/>
              <a:gd name="connsiteY0" fmla="*/ 0 h 940159"/>
              <a:gd name="connsiteX1" fmla="*/ 1472587 w 1472587"/>
              <a:gd name="connsiteY1" fmla="*/ 252 h 940159"/>
              <a:gd name="connsiteX2" fmla="*/ 1471537 w 1472587"/>
              <a:gd name="connsiteY2" fmla="*/ 755433 h 940159"/>
              <a:gd name="connsiteX3" fmla="*/ 741863 w 1472587"/>
              <a:gd name="connsiteY3" fmla="*/ 940159 h 940159"/>
              <a:gd name="connsiteX4" fmla="*/ 2955 w 1472587"/>
              <a:gd name="connsiteY4" fmla="*/ 758391 h 940159"/>
              <a:gd name="connsiteX5" fmla="*/ 320 w 1472587"/>
              <a:gd name="connsiteY5" fmla="*/ 0 h 940159"/>
              <a:gd name="connsiteX0" fmla="*/ 320 w 1471763"/>
              <a:gd name="connsiteY0" fmla="*/ 90236 h 1030395"/>
              <a:gd name="connsiteX1" fmla="*/ 1470206 w 1471763"/>
              <a:gd name="connsiteY1" fmla="*/ 0 h 1030395"/>
              <a:gd name="connsiteX2" fmla="*/ 1471537 w 1471763"/>
              <a:gd name="connsiteY2" fmla="*/ 845669 h 1030395"/>
              <a:gd name="connsiteX3" fmla="*/ 741863 w 1471763"/>
              <a:gd name="connsiteY3" fmla="*/ 1030395 h 1030395"/>
              <a:gd name="connsiteX4" fmla="*/ 2955 w 1471763"/>
              <a:gd name="connsiteY4" fmla="*/ 848627 h 1030395"/>
              <a:gd name="connsiteX5" fmla="*/ 320 w 1471763"/>
              <a:gd name="connsiteY5" fmla="*/ 90236 h 1030395"/>
              <a:gd name="connsiteX0" fmla="*/ 160 w 1478747"/>
              <a:gd name="connsiteY0" fmla="*/ 0 h 1042553"/>
              <a:gd name="connsiteX1" fmla="*/ 1477190 w 1478747"/>
              <a:gd name="connsiteY1" fmla="*/ 12158 h 1042553"/>
              <a:gd name="connsiteX2" fmla="*/ 1478521 w 1478747"/>
              <a:gd name="connsiteY2" fmla="*/ 857827 h 1042553"/>
              <a:gd name="connsiteX3" fmla="*/ 748847 w 1478747"/>
              <a:gd name="connsiteY3" fmla="*/ 1042553 h 1042553"/>
              <a:gd name="connsiteX4" fmla="*/ 9939 w 1478747"/>
              <a:gd name="connsiteY4" fmla="*/ 860785 h 1042553"/>
              <a:gd name="connsiteX5" fmla="*/ 160 w 1478747"/>
              <a:gd name="connsiteY5" fmla="*/ 0 h 1042553"/>
              <a:gd name="connsiteX0" fmla="*/ 320 w 1471763"/>
              <a:gd name="connsiteY0" fmla="*/ 0 h 1042553"/>
              <a:gd name="connsiteX1" fmla="*/ 1470206 w 1471763"/>
              <a:gd name="connsiteY1" fmla="*/ 12158 h 1042553"/>
              <a:gd name="connsiteX2" fmla="*/ 1471537 w 1471763"/>
              <a:gd name="connsiteY2" fmla="*/ 857827 h 1042553"/>
              <a:gd name="connsiteX3" fmla="*/ 741863 w 1471763"/>
              <a:gd name="connsiteY3" fmla="*/ 1042553 h 1042553"/>
              <a:gd name="connsiteX4" fmla="*/ 2955 w 1471763"/>
              <a:gd name="connsiteY4" fmla="*/ 860785 h 1042553"/>
              <a:gd name="connsiteX5" fmla="*/ 320 w 1471763"/>
              <a:gd name="connsiteY5" fmla="*/ 0 h 1042553"/>
              <a:gd name="connsiteX0" fmla="*/ 239 w 1474063"/>
              <a:gd name="connsiteY0" fmla="*/ 0 h 1040172"/>
              <a:gd name="connsiteX1" fmla="*/ 1472506 w 1474063"/>
              <a:gd name="connsiteY1" fmla="*/ 9777 h 1040172"/>
              <a:gd name="connsiteX2" fmla="*/ 1473837 w 1474063"/>
              <a:gd name="connsiteY2" fmla="*/ 855446 h 1040172"/>
              <a:gd name="connsiteX3" fmla="*/ 744163 w 1474063"/>
              <a:gd name="connsiteY3" fmla="*/ 1040172 h 1040172"/>
              <a:gd name="connsiteX4" fmla="*/ 5255 w 1474063"/>
              <a:gd name="connsiteY4" fmla="*/ 858404 h 1040172"/>
              <a:gd name="connsiteX5" fmla="*/ 239 w 1474063"/>
              <a:gd name="connsiteY5" fmla="*/ 0 h 1040172"/>
              <a:gd name="connsiteX0" fmla="*/ 2128 w 1475952"/>
              <a:gd name="connsiteY0" fmla="*/ 0 h 1040172"/>
              <a:gd name="connsiteX1" fmla="*/ 1474395 w 1475952"/>
              <a:gd name="connsiteY1" fmla="*/ 9777 h 1040172"/>
              <a:gd name="connsiteX2" fmla="*/ 1475726 w 1475952"/>
              <a:gd name="connsiteY2" fmla="*/ 855446 h 1040172"/>
              <a:gd name="connsiteX3" fmla="*/ 746052 w 1475952"/>
              <a:gd name="connsiteY3" fmla="*/ 1040172 h 1040172"/>
              <a:gd name="connsiteX4" fmla="*/ 0 w 1475952"/>
              <a:gd name="connsiteY4" fmla="*/ 858404 h 1040172"/>
              <a:gd name="connsiteX5" fmla="*/ 2128 w 1475952"/>
              <a:gd name="connsiteY5" fmla="*/ 0 h 1040172"/>
              <a:gd name="connsiteX0" fmla="*/ 319 w 1478906"/>
              <a:gd name="connsiteY0" fmla="*/ 0 h 1040172"/>
              <a:gd name="connsiteX1" fmla="*/ 1477349 w 1478906"/>
              <a:gd name="connsiteY1" fmla="*/ 9777 h 1040172"/>
              <a:gd name="connsiteX2" fmla="*/ 1478680 w 1478906"/>
              <a:gd name="connsiteY2" fmla="*/ 855446 h 1040172"/>
              <a:gd name="connsiteX3" fmla="*/ 749006 w 1478906"/>
              <a:gd name="connsiteY3" fmla="*/ 1040172 h 1040172"/>
              <a:gd name="connsiteX4" fmla="*/ 2954 w 1478906"/>
              <a:gd name="connsiteY4" fmla="*/ 858404 h 1040172"/>
              <a:gd name="connsiteX5" fmla="*/ 319 w 1478906"/>
              <a:gd name="connsiteY5" fmla="*/ 0 h 1040172"/>
              <a:gd name="connsiteX0" fmla="*/ 2128 w 1475952"/>
              <a:gd name="connsiteY0" fmla="*/ 0 h 1037791"/>
              <a:gd name="connsiteX1" fmla="*/ 1474395 w 1475952"/>
              <a:gd name="connsiteY1" fmla="*/ 7396 h 1037791"/>
              <a:gd name="connsiteX2" fmla="*/ 1475726 w 1475952"/>
              <a:gd name="connsiteY2" fmla="*/ 853065 h 1037791"/>
              <a:gd name="connsiteX3" fmla="*/ 746052 w 1475952"/>
              <a:gd name="connsiteY3" fmla="*/ 1037791 h 1037791"/>
              <a:gd name="connsiteX4" fmla="*/ 0 w 1475952"/>
              <a:gd name="connsiteY4" fmla="*/ 856023 h 1037791"/>
              <a:gd name="connsiteX5" fmla="*/ 2128 w 1475952"/>
              <a:gd name="connsiteY5" fmla="*/ 0 h 1037791"/>
              <a:gd name="connsiteX0" fmla="*/ 319 w 1478906"/>
              <a:gd name="connsiteY0" fmla="*/ 0 h 1035410"/>
              <a:gd name="connsiteX1" fmla="*/ 1477349 w 1478906"/>
              <a:gd name="connsiteY1" fmla="*/ 5015 h 1035410"/>
              <a:gd name="connsiteX2" fmla="*/ 1478680 w 1478906"/>
              <a:gd name="connsiteY2" fmla="*/ 850684 h 1035410"/>
              <a:gd name="connsiteX3" fmla="*/ 749006 w 1478906"/>
              <a:gd name="connsiteY3" fmla="*/ 1035410 h 1035410"/>
              <a:gd name="connsiteX4" fmla="*/ 2954 w 1478906"/>
              <a:gd name="connsiteY4" fmla="*/ 853642 h 1035410"/>
              <a:gd name="connsiteX5" fmla="*/ 319 w 1478906"/>
              <a:gd name="connsiteY5" fmla="*/ 0 h 1035410"/>
              <a:gd name="connsiteX0" fmla="*/ 319 w 1478906"/>
              <a:gd name="connsiteY0" fmla="*/ 0 h 1035410"/>
              <a:gd name="connsiteX1" fmla="*/ 1477349 w 1478906"/>
              <a:gd name="connsiteY1" fmla="*/ 5015 h 1035410"/>
              <a:gd name="connsiteX2" fmla="*/ 1478680 w 1478906"/>
              <a:gd name="connsiteY2" fmla="*/ 850684 h 1035410"/>
              <a:gd name="connsiteX3" fmla="*/ 749006 w 1478906"/>
              <a:gd name="connsiteY3" fmla="*/ 1035410 h 1035410"/>
              <a:gd name="connsiteX4" fmla="*/ 2954 w 1478906"/>
              <a:gd name="connsiteY4" fmla="*/ 844117 h 1035410"/>
              <a:gd name="connsiteX5" fmla="*/ 319 w 1478906"/>
              <a:gd name="connsiteY5" fmla="*/ 0 h 1035410"/>
              <a:gd name="connsiteX0" fmla="*/ 319 w 1478906"/>
              <a:gd name="connsiteY0" fmla="*/ 0 h 1035410"/>
              <a:gd name="connsiteX1" fmla="*/ 1477349 w 1478906"/>
              <a:gd name="connsiteY1" fmla="*/ 5015 h 1035410"/>
              <a:gd name="connsiteX2" fmla="*/ 1478680 w 1478906"/>
              <a:gd name="connsiteY2" fmla="*/ 843540 h 1035410"/>
              <a:gd name="connsiteX3" fmla="*/ 749006 w 1478906"/>
              <a:gd name="connsiteY3" fmla="*/ 1035410 h 1035410"/>
              <a:gd name="connsiteX4" fmla="*/ 2954 w 1478906"/>
              <a:gd name="connsiteY4" fmla="*/ 844117 h 1035410"/>
              <a:gd name="connsiteX5" fmla="*/ 319 w 1478906"/>
              <a:gd name="connsiteY5" fmla="*/ 0 h 1035410"/>
              <a:gd name="connsiteX0" fmla="*/ 6091 w 1484678"/>
              <a:gd name="connsiteY0" fmla="*/ 0 h 1035410"/>
              <a:gd name="connsiteX1" fmla="*/ 1483121 w 1484678"/>
              <a:gd name="connsiteY1" fmla="*/ 5015 h 1035410"/>
              <a:gd name="connsiteX2" fmla="*/ 1484452 w 1484678"/>
              <a:gd name="connsiteY2" fmla="*/ 843540 h 1035410"/>
              <a:gd name="connsiteX3" fmla="*/ 754778 w 1484678"/>
              <a:gd name="connsiteY3" fmla="*/ 1035410 h 1035410"/>
              <a:gd name="connsiteX4" fmla="*/ 0 w 1484678"/>
              <a:gd name="connsiteY4" fmla="*/ 841736 h 1035410"/>
              <a:gd name="connsiteX5" fmla="*/ 6091 w 1484678"/>
              <a:gd name="connsiteY5" fmla="*/ 0 h 103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678" h="1035410">
                <a:moveTo>
                  <a:pt x="6091" y="0"/>
                </a:moveTo>
                <a:lnTo>
                  <a:pt x="1483121" y="5015"/>
                </a:lnTo>
                <a:cubicBezTo>
                  <a:pt x="1481977" y="255948"/>
                  <a:pt x="1485596" y="592607"/>
                  <a:pt x="1484452" y="843540"/>
                </a:cubicBezTo>
                <a:lnTo>
                  <a:pt x="754778" y="1035410"/>
                </a:lnTo>
                <a:cubicBezTo>
                  <a:pt x="506094" y="974821"/>
                  <a:pt x="248684" y="902325"/>
                  <a:pt x="0" y="841736"/>
                </a:cubicBezTo>
                <a:cubicBezTo>
                  <a:pt x="1756" y="549251"/>
                  <a:pt x="4335" y="292485"/>
                  <a:pt x="6091" y="0"/>
                </a:cubicBezTo>
                <a:close/>
              </a:path>
            </a:pathLst>
          </a:cu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a:solidFill>
                <a:srgbClr val="58585A"/>
              </a:solidFill>
            </a:endParaRPr>
          </a:p>
        </p:txBody>
      </p:sp>
      <p:sp>
        <p:nvSpPr>
          <p:cNvPr id="25" name="Rectangle 299">
            <a:extLst>
              <a:ext uri="{FF2B5EF4-FFF2-40B4-BE49-F238E27FC236}">
                <a16:creationId xmlns:a16="http://schemas.microsoft.com/office/drawing/2014/main" id="{9E29CD90-55AA-4388-AA06-F3DCF43A5061}"/>
              </a:ext>
            </a:extLst>
          </p:cNvPr>
          <p:cNvSpPr>
            <a:spLocks noChangeArrowheads="1"/>
          </p:cNvSpPr>
          <p:nvPr/>
        </p:nvSpPr>
        <p:spPr bwMode="auto">
          <a:xfrm>
            <a:off x="3370125" y="4925179"/>
            <a:ext cx="13267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GB" sz="1200" b="1" dirty="0">
                <a:solidFill>
                  <a:srgbClr val="58585A"/>
                </a:solidFill>
                <a:cs typeface="Arial" charset="0"/>
              </a:rPr>
              <a:t>YES or NO vote</a:t>
            </a:r>
          </a:p>
        </p:txBody>
      </p:sp>
      <p:sp>
        <p:nvSpPr>
          <p:cNvPr id="26" name="Rectangle 310">
            <a:extLst>
              <a:ext uri="{FF2B5EF4-FFF2-40B4-BE49-F238E27FC236}">
                <a16:creationId xmlns:a16="http://schemas.microsoft.com/office/drawing/2014/main" id="{2D65FC1A-F38B-45C0-82A5-0AF55BF3C5E0}"/>
              </a:ext>
            </a:extLst>
          </p:cNvPr>
          <p:cNvSpPr>
            <a:spLocks noChangeArrowheads="1"/>
          </p:cNvSpPr>
          <p:nvPr/>
        </p:nvSpPr>
        <p:spPr bwMode="auto">
          <a:xfrm>
            <a:off x="3199712" y="5645100"/>
            <a:ext cx="19455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tr-TR" sz="1200" b="1" dirty="0">
                <a:solidFill>
                  <a:schemeClr val="bg1"/>
                </a:solidFill>
                <a:cs typeface="Arial" charset="0"/>
              </a:rPr>
              <a:t>OIC/SMIIC</a:t>
            </a:r>
            <a:r>
              <a:rPr lang="en-GB" sz="1200" b="1" dirty="0">
                <a:solidFill>
                  <a:schemeClr val="bg1"/>
                </a:solidFill>
                <a:cs typeface="Arial" charset="0"/>
              </a:rPr>
              <a:t> Standard</a:t>
            </a:r>
            <a:endParaRPr lang="en-US" sz="1200" b="1" dirty="0">
              <a:solidFill>
                <a:schemeClr val="bg1"/>
              </a:solidFill>
              <a:cs typeface="Arial" charset="0"/>
            </a:endParaRPr>
          </a:p>
        </p:txBody>
      </p:sp>
      <p:sp>
        <p:nvSpPr>
          <p:cNvPr id="27" name="Rectangle 51">
            <a:extLst>
              <a:ext uri="{FF2B5EF4-FFF2-40B4-BE49-F238E27FC236}">
                <a16:creationId xmlns:a16="http://schemas.microsoft.com/office/drawing/2014/main" id="{CE408570-04A5-4153-9603-3E1838314E62}"/>
              </a:ext>
            </a:extLst>
          </p:cNvPr>
          <p:cNvSpPr/>
          <p:nvPr/>
        </p:nvSpPr>
        <p:spPr>
          <a:xfrm>
            <a:off x="1392431" y="2190504"/>
            <a:ext cx="9155114" cy="584775"/>
          </a:xfrm>
          <a:prstGeom prst="rect">
            <a:avLst/>
          </a:pr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a:solidFill>
                <a:srgbClr val="58585A"/>
              </a:solidFill>
            </a:endParaRPr>
          </a:p>
        </p:txBody>
      </p:sp>
      <p:sp>
        <p:nvSpPr>
          <p:cNvPr id="28" name="Rectangle 45">
            <a:extLst>
              <a:ext uri="{FF2B5EF4-FFF2-40B4-BE49-F238E27FC236}">
                <a16:creationId xmlns:a16="http://schemas.microsoft.com/office/drawing/2014/main" id="{41DDD136-5689-4FD7-B3AC-8B16AC4CAC20}"/>
              </a:ext>
            </a:extLst>
          </p:cNvPr>
          <p:cNvSpPr>
            <a:spLocks noChangeArrowheads="1"/>
          </p:cNvSpPr>
          <p:nvPr/>
        </p:nvSpPr>
        <p:spPr bwMode="auto">
          <a:xfrm>
            <a:off x="2154534" y="3909618"/>
            <a:ext cx="1031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600" b="1" dirty="0">
                <a:solidFill>
                  <a:srgbClr val="58585A"/>
                </a:solidFill>
              </a:rPr>
              <a:t>Enquiry</a:t>
            </a:r>
          </a:p>
          <a:p>
            <a:pPr algn="ctr" fontAlgn="base">
              <a:spcBef>
                <a:spcPct val="0"/>
              </a:spcBef>
              <a:spcAft>
                <a:spcPct val="0"/>
              </a:spcAft>
            </a:pPr>
            <a:r>
              <a:rPr lang="en-US" sz="1600" b="1" dirty="0">
                <a:solidFill>
                  <a:srgbClr val="58585A"/>
                </a:solidFill>
              </a:rPr>
              <a:t>DS</a:t>
            </a:r>
            <a:endParaRPr lang="en-US" sz="1100" b="1" dirty="0">
              <a:solidFill>
                <a:srgbClr val="58585A"/>
              </a:solidFill>
            </a:endParaRPr>
          </a:p>
        </p:txBody>
      </p:sp>
      <p:sp>
        <p:nvSpPr>
          <p:cNvPr id="29" name="Rectangle 46">
            <a:extLst>
              <a:ext uri="{FF2B5EF4-FFF2-40B4-BE49-F238E27FC236}">
                <a16:creationId xmlns:a16="http://schemas.microsoft.com/office/drawing/2014/main" id="{206E40BC-451B-4C44-97AB-990761F4351F}"/>
              </a:ext>
            </a:extLst>
          </p:cNvPr>
          <p:cNvSpPr>
            <a:spLocks noChangeArrowheads="1"/>
          </p:cNvSpPr>
          <p:nvPr/>
        </p:nvSpPr>
        <p:spPr bwMode="auto">
          <a:xfrm>
            <a:off x="2091315" y="4732587"/>
            <a:ext cx="11461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600" b="1" dirty="0">
                <a:solidFill>
                  <a:srgbClr val="58585A"/>
                </a:solidFill>
              </a:rPr>
              <a:t>Approval</a:t>
            </a:r>
          </a:p>
          <a:p>
            <a:pPr algn="ctr" fontAlgn="base">
              <a:spcBef>
                <a:spcPct val="0"/>
              </a:spcBef>
              <a:spcAft>
                <a:spcPct val="0"/>
              </a:spcAft>
            </a:pPr>
            <a:r>
              <a:rPr lang="en-US" sz="1600" b="1" dirty="0">
                <a:solidFill>
                  <a:srgbClr val="58585A"/>
                </a:solidFill>
              </a:rPr>
              <a:t>FDS </a:t>
            </a:r>
            <a:r>
              <a:rPr lang="en-US" sz="1600" b="1" dirty="0">
                <a:solidFill>
                  <a:srgbClr val="FF0000"/>
                </a:solidFill>
              </a:rPr>
              <a:t>*</a:t>
            </a:r>
            <a:endParaRPr lang="en-US" sz="900" b="1" dirty="0">
              <a:solidFill>
                <a:srgbClr val="FF0000"/>
              </a:solidFill>
            </a:endParaRPr>
          </a:p>
        </p:txBody>
      </p:sp>
      <p:sp>
        <p:nvSpPr>
          <p:cNvPr id="30" name="Rectangle 47">
            <a:extLst>
              <a:ext uri="{FF2B5EF4-FFF2-40B4-BE49-F238E27FC236}">
                <a16:creationId xmlns:a16="http://schemas.microsoft.com/office/drawing/2014/main" id="{B58E2837-8D41-4A5F-A18F-F6F289AE6C7B}"/>
              </a:ext>
            </a:extLst>
          </p:cNvPr>
          <p:cNvSpPr>
            <a:spLocks noChangeArrowheads="1"/>
          </p:cNvSpPr>
          <p:nvPr/>
        </p:nvSpPr>
        <p:spPr bwMode="auto">
          <a:xfrm>
            <a:off x="2051330" y="5655978"/>
            <a:ext cx="1258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fontAlgn="base">
              <a:spcBef>
                <a:spcPct val="0"/>
              </a:spcBef>
              <a:spcAft>
                <a:spcPct val="0"/>
              </a:spcAft>
            </a:pPr>
            <a:r>
              <a:rPr lang="en-US" sz="1600" b="1" dirty="0">
                <a:solidFill>
                  <a:srgbClr val="58585A"/>
                </a:solidFill>
              </a:rPr>
              <a:t>Publication</a:t>
            </a:r>
          </a:p>
        </p:txBody>
      </p:sp>
      <p:sp>
        <p:nvSpPr>
          <p:cNvPr id="31" name="Freeform 577">
            <a:extLst>
              <a:ext uri="{FF2B5EF4-FFF2-40B4-BE49-F238E27FC236}">
                <a16:creationId xmlns:a16="http://schemas.microsoft.com/office/drawing/2014/main" id="{424E2763-A980-4DA3-8661-1F9A6D18F862}"/>
              </a:ext>
            </a:extLst>
          </p:cNvPr>
          <p:cNvSpPr/>
          <p:nvPr/>
        </p:nvSpPr>
        <p:spPr>
          <a:xfrm>
            <a:off x="1998972" y="3020545"/>
            <a:ext cx="1272401" cy="584775"/>
          </a:xfrm>
          <a:custGeom>
            <a:avLst/>
            <a:gdLst>
              <a:gd name="connsiteX0" fmla="*/ 36945 w 1496291"/>
              <a:gd name="connsiteY0" fmla="*/ 0 h 1440873"/>
              <a:gd name="connsiteX1" fmla="*/ 1459345 w 1496291"/>
              <a:gd name="connsiteY1" fmla="*/ 9237 h 1440873"/>
              <a:gd name="connsiteX2" fmla="*/ 1496291 w 1496291"/>
              <a:gd name="connsiteY2" fmla="*/ 1006764 h 1440873"/>
              <a:gd name="connsiteX3" fmla="*/ 720436 w 1496291"/>
              <a:gd name="connsiteY3" fmla="*/ 1440873 h 1440873"/>
              <a:gd name="connsiteX4" fmla="*/ 92364 w 1496291"/>
              <a:gd name="connsiteY4" fmla="*/ 988291 h 1440873"/>
              <a:gd name="connsiteX5" fmla="*/ 0 w 1496291"/>
              <a:gd name="connsiteY5" fmla="*/ 46182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55419 w 1459346"/>
              <a:gd name="connsiteY4" fmla="*/ 988291 h 1440873"/>
              <a:gd name="connsiteX5" fmla="*/ 0 w 1459346"/>
              <a:gd name="connsiteY5" fmla="*/ 0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77818"/>
              <a:gd name="connsiteY0" fmla="*/ 0 h 1440873"/>
              <a:gd name="connsiteX1" fmla="*/ 1477818 w 1477818"/>
              <a:gd name="connsiteY1" fmla="*/ 0 h 1440873"/>
              <a:gd name="connsiteX2" fmla="*/ 1459346 w 1477818"/>
              <a:gd name="connsiteY2" fmla="*/ 1006764 h 1440873"/>
              <a:gd name="connsiteX3" fmla="*/ 683491 w 1477818"/>
              <a:gd name="connsiteY3" fmla="*/ 1440873 h 1440873"/>
              <a:gd name="connsiteX4" fmla="*/ 9238 w 1477818"/>
              <a:gd name="connsiteY4" fmla="*/ 960582 h 1440873"/>
              <a:gd name="connsiteX5" fmla="*/ 0 w 1477818"/>
              <a:gd name="connsiteY5" fmla="*/ 0 h 1440873"/>
              <a:gd name="connsiteX0" fmla="*/ 0 w 1459346"/>
              <a:gd name="connsiteY0" fmla="*/ 0 h 1440873"/>
              <a:gd name="connsiteX1" fmla="*/ 1459346 w 1459346"/>
              <a:gd name="connsiteY1" fmla="*/ 9236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59346"/>
              <a:gd name="connsiteY0" fmla="*/ 1 h 1440874"/>
              <a:gd name="connsiteX1" fmla="*/ 1459346 w 1459346"/>
              <a:gd name="connsiteY1" fmla="*/ 0 h 1440874"/>
              <a:gd name="connsiteX2" fmla="*/ 1459346 w 1459346"/>
              <a:gd name="connsiteY2" fmla="*/ 1006765 h 1440874"/>
              <a:gd name="connsiteX3" fmla="*/ 683491 w 1459346"/>
              <a:gd name="connsiteY3" fmla="*/ 1440874 h 1440874"/>
              <a:gd name="connsiteX4" fmla="*/ 9238 w 1459346"/>
              <a:gd name="connsiteY4" fmla="*/ 960583 h 1440874"/>
              <a:gd name="connsiteX5" fmla="*/ 0 w 1459346"/>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960583 h 1440874"/>
              <a:gd name="connsiteX5" fmla="*/ 0 w 1468583"/>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877456 h 1440874"/>
              <a:gd name="connsiteX5" fmla="*/ 0 w 1468583"/>
              <a:gd name="connsiteY5" fmla="*/ 1 h 1440874"/>
              <a:gd name="connsiteX0" fmla="*/ 0 w 1468583"/>
              <a:gd name="connsiteY0" fmla="*/ 1 h 1080655"/>
              <a:gd name="connsiteX1" fmla="*/ 1459346 w 1468583"/>
              <a:gd name="connsiteY1" fmla="*/ 0 h 1080655"/>
              <a:gd name="connsiteX2" fmla="*/ 1468583 w 1468583"/>
              <a:gd name="connsiteY2" fmla="*/ 895929 h 1080655"/>
              <a:gd name="connsiteX3" fmla="*/ 692727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48145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38909 w 1468583"/>
              <a:gd name="connsiteY3" fmla="*/ 1080655 h 1080655"/>
              <a:gd name="connsiteX4" fmla="*/ 9238 w 1468583"/>
              <a:gd name="connsiteY4" fmla="*/ 877456 h 1080655"/>
              <a:gd name="connsiteX5" fmla="*/ 0 w 1468583"/>
              <a:gd name="connsiteY5" fmla="*/ 1 h 1080655"/>
              <a:gd name="connsiteX0" fmla="*/ 887 w 1469470"/>
              <a:gd name="connsiteY0" fmla="*/ 1 h 1080655"/>
              <a:gd name="connsiteX1" fmla="*/ 1460233 w 1469470"/>
              <a:gd name="connsiteY1" fmla="*/ 0 h 1080655"/>
              <a:gd name="connsiteX2" fmla="*/ 1469470 w 1469470"/>
              <a:gd name="connsiteY2" fmla="*/ 895929 h 1080655"/>
              <a:gd name="connsiteX3" fmla="*/ 739796 w 1469470"/>
              <a:gd name="connsiteY3" fmla="*/ 1080655 h 1080655"/>
              <a:gd name="connsiteX4" fmla="*/ 888 w 1469470"/>
              <a:gd name="connsiteY4" fmla="*/ 877456 h 1080655"/>
              <a:gd name="connsiteX5" fmla="*/ 887 w 1469470"/>
              <a:gd name="connsiteY5" fmla="*/ 1 h 1080655"/>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0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7906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57974 h 1080654"/>
              <a:gd name="connsiteX0" fmla="*/ 887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792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569 w 1469247"/>
              <a:gd name="connsiteY0" fmla="*/ 2636 h 1078020"/>
              <a:gd name="connsiteX1" fmla="*/ 1467915 w 1469247"/>
              <a:gd name="connsiteY1" fmla="*/ 0 h 1078020"/>
              <a:gd name="connsiteX2" fmla="*/ 1469247 w 1469247"/>
              <a:gd name="connsiteY2" fmla="*/ 893294 h 1078020"/>
              <a:gd name="connsiteX3" fmla="*/ 739573 w 1469247"/>
              <a:gd name="connsiteY3" fmla="*/ 1078020 h 1078020"/>
              <a:gd name="connsiteX4" fmla="*/ 665 w 1469247"/>
              <a:gd name="connsiteY4" fmla="*/ 874821 h 1078020"/>
              <a:gd name="connsiteX5" fmla="*/ 3299 w 1469247"/>
              <a:gd name="connsiteY5" fmla="*/ 31623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285 w 1468963"/>
              <a:gd name="connsiteY0" fmla="*/ 2636 h 1078020"/>
              <a:gd name="connsiteX1" fmla="*/ 1467631 w 1468963"/>
              <a:gd name="connsiteY1" fmla="*/ 0 h 1078020"/>
              <a:gd name="connsiteX2" fmla="*/ 1468963 w 1468963"/>
              <a:gd name="connsiteY2" fmla="*/ 893294 h 1078020"/>
              <a:gd name="connsiteX3" fmla="*/ 739289 w 1468963"/>
              <a:gd name="connsiteY3" fmla="*/ 1078020 h 1078020"/>
              <a:gd name="connsiteX4" fmla="*/ 381 w 1468963"/>
              <a:gd name="connsiteY4" fmla="*/ 874821 h 1078020"/>
              <a:gd name="connsiteX5" fmla="*/ 10921 w 1468963"/>
              <a:gd name="connsiteY5" fmla="*/ 155475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5" fmla="*/ 7904 w 1468582"/>
              <a:gd name="connsiteY5" fmla="*/ 2636 h 1078020"/>
              <a:gd name="connsiteX0" fmla="*/ 5269 w 1468582"/>
              <a:gd name="connsiteY0" fmla="*/ 0 h 1080654"/>
              <a:gd name="connsiteX1" fmla="*/ 1467250 w 1468582"/>
              <a:gd name="connsiteY1" fmla="*/ 2634 h 1080654"/>
              <a:gd name="connsiteX2" fmla="*/ 1468582 w 1468582"/>
              <a:gd name="connsiteY2" fmla="*/ 895928 h 1080654"/>
              <a:gd name="connsiteX3" fmla="*/ 738908 w 1468582"/>
              <a:gd name="connsiteY3" fmla="*/ 1080654 h 1080654"/>
              <a:gd name="connsiteX4" fmla="*/ 0 w 1468582"/>
              <a:gd name="connsiteY4" fmla="*/ 877455 h 1080654"/>
              <a:gd name="connsiteX5" fmla="*/ 5269 w 1468582"/>
              <a:gd name="connsiteY5" fmla="*/ 0 h 1080654"/>
              <a:gd name="connsiteX0" fmla="*/ 318 w 1471536"/>
              <a:gd name="connsiteY0" fmla="*/ 0 h 1083289"/>
              <a:gd name="connsiteX1" fmla="*/ 1470204 w 1471536"/>
              <a:gd name="connsiteY1" fmla="*/ 5269 h 1083289"/>
              <a:gd name="connsiteX2" fmla="*/ 1471536 w 1471536"/>
              <a:gd name="connsiteY2" fmla="*/ 898563 h 1083289"/>
              <a:gd name="connsiteX3" fmla="*/ 741862 w 1471536"/>
              <a:gd name="connsiteY3" fmla="*/ 1083289 h 1083289"/>
              <a:gd name="connsiteX4" fmla="*/ 2954 w 1471536"/>
              <a:gd name="connsiteY4" fmla="*/ 880090 h 1083289"/>
              <a:gd name="connsiteX5" fmla="*/ 318 w 1471536"/>
              <a:gd name="connsiteY5" fmla="*/ 0 h 1083289"/>
              <a:gd name="connsiteX0" fmla="*/ 318 w 1471536"/>
              <a:gd name="connsiteY0" fmla="*/ 2637 h 1078020"/>
              <a:gd name="connsiteX1" fmla="*/ 1470204 w 1471536"/>
              <a:gd name="connsiteY1" fmla="*/ 0 h 1078020"/>
              <a:gd name="connsiteX2" fmla="*/ 1471536 w 1471536"/>
              <a:gd name="connsiteY2" fmla="*/ 893294 h 1078020"/>
              <a:gd name="connsiteX3" fmla="*/ 741862 w 1471536"/>
              <a:gd name="connsiteY3" fmla="*/ 1078020 h 1078020"/>
              <a:gd name="connsiteX4" fmla="*/ 2954 w 1471536"/>
              <a:gd name="connsiteY4" fmla="*/ 874821 h 1078020"/>
              <a:gd name="connsiteX5" fmla="*/ 318 w 1471536"/>
              <a:gd name="connsiteY5" fmla="*/ 2637 h 1078020"/>
              <a:gd name="connsiteX0" fmla="*/ 318 w 1471536"/>
              <a:gd name="connsiteY0" fmla="*/ 0 h 1080653"/>
              <a:gd name="connsiteX1" fmla="*/ 1470204 w 1471536"/>
              <a:gd name="connsiteY1" fmla="*/ 2633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0 h 1080653"/>
              <a:gd name="connsiteX1" fmla="*/ 1470204 w 1471536"/>
              <a:gd name="connsiteY1" fmla="*/ 171702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2129 h 908951"/>
              <a:gd name="connsiteX1" fmla="*/ 1470204 w 1471536"/>
              <a:gd name="connsiteY1" fmla="*/ 0 h 908951"/>
              <a:gd name="connsiteX2" fmla="*/ 1471536 w 1471536"/>
              <a:gd name="connsiteY2" fmla="*/ 724225 h 908951"/>
              <a:gd name="connsiteX3" fmla="*/ 741862 w 1471536"/>
              <a:gd name="connsiteY3" fmla="*/ 908951 h 908951"/>
              <a:gd name="connsiteX4" fmla="*/ 2954 w 1471536"/>
              <a:gd name="connsiteY4" fmla="*/ 705752 h 908951"/>
              <a:gd name="connsiteX5" fmla="*/ 318 w 1471536"/>
              <a:gd name="connsiteY5" fmla="*/ 2129 h 908951"/>
              <a:gd name="connsiteX0" fmla="*/ 318 w 1472586"/>
              <a:gd name="connsiteY0" fmla="*/ 161673 h 1068495"/>
              <a:gd name="connsiteX1" fmla="*/ 1472586 w 1472586"/>
              <a:gd name="connsiteY1" fmla="*/ 0 h 1068495"/>
              <a:gd name="connsiteX2" fmla="*/ 1471536 w 1472586"/>
              <a:gd name="connsiteY2" fmla="*/ 883769 h 1068495"/>
              <a:gd name="connsiteX3" fmla="*/ 741862 w 1472586"/>
              <a:gd name="connsiteY3" fmla="*/ 1068495 h 1068495"/>
              <a:gd name="connsiteX4" fmla="*/ 2954 w 1472586"/>
              <a:gd name="connsiteY4" fmla="*/ 865296 h 1068495"/>
              <a:gd name="connsiteX5" fmla="*/ 318 w 1472586"/>
              <a:gd name="connsiteY5" fmla="*/ 161673 h 1068495"/>
              <a:gd name="connsiteX0" fmla="*/ 480 w 1470367"/>
              <a:gd name="connsiteY0" fmla="*/ 0 h 1071129"/>
              <a:gd name="connsiteX1" fmla="*/ 1470367 w 1470367"/>
              <a:gd name="connsiteY1" fmla="*/ 2634 h 1071129"/>
              <a:gd name="connsiteX2" fmla="*/ 1469317 w 1470367"/>
              <a:gd name="connsiteY2" fmla="*/ 886403 h 1071129"/>
              <a:gd name="connsiteX3" fmla="*/ 739643 w 1470367"/>
              <a:gd name="connsiteY3" fmla="*/ 1071129 h 1071129"/>
              <a:gd name="connsiteX4" fmla="*/ 735 w 1470367"/>
              <a:gd name="connsiteY4" fmla="*/ 867930 h 1071129"/>
              <a:gd name="connsiteX5" fmla="*/ 480 w 1470367"/>
              <a:gd name="connsiteY5" fmla="*/ 0 h 1071129"/>
              <a:gd name="connsiteX0" fmla="*/ 2127 w 1469632"/>
              <a:gd name="connsiteY0" fmla="*/ 0 h 1071129"/>
              <a:gd name="connsiteX1" fmla="*/ 1469632 w 1469632"/>
              <a:gd name="connsiteY1" fmla="*/ 2634 h 1071129"/>
              <a:gd name="connsiteX2" fmla="*/ 1468582 w 1469632"/>
              <a:gd name="connsiteY2" fmla="*/ 886403 h 1071129"/>
              <a:gd name="connsiteX3" fmla="*/ 738908 w 1469632"/>
              <a:gd name="connsiteY3" fmla="*/ 1071129 h 1071129"/>
              <a:gd name="connsiteX4" fmla="*/ 0 w 1469632"/>
              <a:gd name="connsiteY4" fmla="*/ 867930 h 1071129"/>
              <a:gd name="connsiteX5" fmla="*/ 2127 w 1469632"/>
              <a:gd name="connsiteY5" fmla="*/ 0 h 1071129"/>
              <a:gd name="connsiteX0" fmla="*/ 2127 w 1469632"/>
              <a:gd name="connsiteY0" fmla="*/ 0 h 1071129"/>
              <a:gd name="connsiteX1" fmla="*/ 1469632 w 1469632"/>
              <a:gd name="connsiteY1" fmla="*/ 2634 h 1071129"/>
              <a:gd name="connsiteX2" fmla="*/ 1468582 w 1469632"/>
              <a:gd name="connsiteY2" fmla="*/ 886403 h 1071129"/>
              <a:gd name="connsiteX3" fmla="*/ 738908 w 1469632"/>
              <a:gd name="connsiteY3" fmla="*/ 1071129 h 1071129"/>
              <a:gd name="connsiteX4" fmla="*/ 0 w 1469632"/>
              <a:gd name="connsiteY4" fmla="*/ 867930 h 1071129"/>
              <a:gd name="connsiteX5" fmla="*/ 2127 w 1469632"/>
              <a:gd name="connsiteY5" fmla="*/ 0 h 1071129"/>
              <a:gd name="connsiteX0" fmla="*/ 239 w 1474888"/>
              <a:gd name="connsiteY0" fmla="*/ 0 h 1071129"/>
              <a:gd name="connsiteX1" fmla="*/ 1474888 w 1474888"/>
              <a:gd name="connsiteY1" fmla="*/ 2634 h 1071129"/>
              <a:gd name="connsiteX2" fmla="*/ 1473838 w 1474888"/>
              <a:gd name="connsiteY2" fmla="*/ 886403 h 1071129"/>
              <a:gd name="connsiteX3" fmla="*/ 744164 w 1474888"/>
              <a:gd name="connsiteY3" fmla="*/ 1071129 h 1071129"/>
              <a:gd name="connsiteX4" fmla="*/ 5256 w 1474888"/>
              <a:gd name="connsiteY4" fmla="*/ 867930 h 1071129"/>
              <a:gd name="connsiteX5" fmla="*/ 239 w 1474888"/>
              <a:gd name="connsiteY5" fmla="*/ 0 h 1071129"/>
              <a:gd name="connsiteX0" fmla="*/ 319 w 1474968"/>
              <a:gd name="connsiteY0" fmla="*/ 0 h 1071129"/>
              <a:gd name="connsiteX1" fmla="*/ 1474968 w 1474968"/>
              <a:gd name="connsiteY1" fmla="*/ 2634 h 1071129"/>
              <a:gd name="connsiteX2" fmla="*/ 1473918 w 1474968"/>
              <a:gd name="connsiteY2" fmla="*/ 886403 h 1071129"/>
              <a:gd name="connsiteX3" fmla="*/ 744244 w 1474968"/>
              <a:gd name="connsiteY3" fmla="*/ 1071129 h 1071129"/>
              <a:gd name="connsiteX4" fmla="*/ 2954 w 1474968"/>
              <a:gd name="connsiteY4" fmla="*/ 867930 h 1071129"/>
              <a:gd name="connsiteX5" fmla="*/ 319 w 1474968"/>
              <a:gd name="connsiteY5" fmla="*/ 0 h 1071129"/>
              <a:gd name="connsiteX0" fmla="*/ 319 w 1477349"/>
              <a:gd name="connsiteY0" fmla="*/ 390273 h 1461402"/>
              <a:gd name="connsiteX1" fmla="*/ 1477349 w 1477349"/>
              <a:gd name="connsiteY1" fmla="*/ 0 h 1461402"/>
              <a:gd name="connsiteX2" fmla="*/ 1473918 w 1477349"/>
              <a:gd name="connsiteY2" fmla="*/ 1276676 h 1461402"/>
              <a:gd name="connsiteX3" fmla="*/ 744244 w 1477349"/>
              <a:gd name="connsiteY3" fmla="*/ 1461402 h 1461402"/>
              <a:gd name="connsiteX4" fmla="*/ 2954 w 1477349"/>
              <a:gd name="connsiteY4" fmla="*/ 1258203 h 1461402"/>
              <a:gd name="connsiteX5" fmla="*/ 319 w 1477349"/>
              <a:gd name="connsiteY5" fmla="*/ 390273 h 1461402"/>
              <a:gd name="connsiteX0" fmla="*/ 319 w 1477349"/>
              <a:gd name="connsiteY0" fmla="*/ 16417 h 1461402"/>
              <a:gd name="connsiteX1" fmla="*/ 1477349 w 1477349"/>
              <a:gd name="connsiteY1" fmla="*/ 0 h 1461402"/>
              <a:gd name="connsiteX2" fmla="*/ 1473918 w 1477349"/>
              <a:gd name="connsiteY2" fmla="*/ 1276676 h 1461402"/>
              <a:gd name="connsiteX3" fmla="*/ 744244 w 1477349"/>
              <a:gd name="connsiteY3" fmla="*/ 1461402 h 1461402"/>
              <a:gd name="connsiteX4" fmla="*/ 2954 w 1477349"/>
              <a:gd name="connsiteY4" fmla="*/ 1258203 h 1461402"/>
              <a:gd name="connsiteX5" fmla="*/ 319 w 1477349"/>
              <a:gd name="connsiteY5" fmla="*/ 16417 h 1461402"/>
              <a:gd name="connsiteX0" fmla="*/ 4509 w 1474395"/>
              <a:gd name="connsiteY0" fmla="*/ 16417 h 1461402"/>
              <a:gd name="connsiteX1" fmla="*/ 1474395 w 1474395"/>
              <a:gd name="connsiteY1" fmla="*/ 0 h 1461402"/>
              <a:gd name="connsiteX2" fmla="*/ 1470964 w 1474395"/>
              <a:gd name="connsiteY2" fmla="*/ 1276676 h 1461402"/>
              <a:gd name="connsiteX3" fmla="*/ 741290 w 1474395"/>
              <a:gd name="connsiteY3" fmla="*/ 1461402 h 1461402"/>
              <a:gd name="connsiteX4" fmla="*/ 0 w 1474395"/>
              <a:gd name="connsiteY4" fmla="*/ 1258203 h 1461402"/>
              <a:gd name="connsiteX5" fmla="*/ 4509 w 1474395"/>
              <a:gd name="connsiteY5" fmla="*/ 16417 h 1461402"/>
              <a:gd name="connsiteX0" fmla="*/ 319 w 1477349"/>
              <a:gd name="connsiteY0" fmla="*/ 16417 h 1461402"/>
              <a:gd name="connsiteX1" fmla="*/ 1477349 w 1477349"/>
              <a:gd name="connsiteY1" fmla="*/ 0 h 1461402"/>
              <a:gd name="connsiteX2" fmla="*/ 1473918 w 1477349"/>
              <a:gd name="connsiteY2" fmla="*/ 1276676 h 1461402"/>
              <a:gd name="connsiteX3" fmla="*/ 744244 w 1477349"/>
              <a:gd name="connsiteY3" fmla="*/ 1461402 h 1461402"/>
              <a:gd name="connsiteX4" fmla="*/ 2954 w 1477349"/>
              <a:gd name="connsiteY4" fmla="*/ 1258203 h 1461402"/>
              <a:gd name="connsiteX5" fmla="*/ 319 w 1477349"/>
              <a:gd name="connsiteY5" fmla="*/ 16417 h 1461402"/>
              <a:gd name="connsiteX0" fmla="*/ 4509 w 1474395"/>
              <a:gd name="connsiteY0" fmla="*/ 9274 h 1461402"/>
              <a:gd name="connsiteX1" fmla="*/ 1474395 w 1474395"/>
              <a:gd name="connsiteY1" fmla="*/ 0 h 1461402"/>
              <a:gd name="connsiteX2" fmla="*/ 1470964 w 1474395"/>
              <a:gd name="connsiteY2" fmla="*/ 1276676 h 1461402"/>
              <a:gd name="connsiteX3" fmla="*/ 741290 w 1474395"/>
              <a:gd name="connsiteY3" fmla="*/ 1461402 h 1461402"/>
              <a:gd name="connsiteX4" fmla="*/ 0 w 1474395"/>
              <a:gd name="connsiteY4" fmla="*/ 1258203 h 1461402"/>
              <a:gd name="connsiteX5" fmla="*/ 4509 w 1474395"/>
              <a:gd name="connsiteY5" fmla="*/ 9274 h 1461402"/>
              <a:gd name="connsiteX0" fmla="*/ 320 w 1470206"/>
              <a:gd name="connsiteY0" fmla="*/ 9274 h 1461402"/>
              <a:gd name="connsiteX1" fmla="*/ 1470206 w 1470206"/>
              <a:gd name="connsiteY1" fmla="*/ 0 h 1461402"/>
              <a:gd name="connsiteX2" fmla="*/ 1466775 w 1470206"/>
              <a:gd name="connsiteY2" fmla="*/ 1276676 h 1461402"/>
              <a:gd name="connsiteX3" fmla="*/ 737101 w 1470206"/>
              <a:gd name="connsiteY3" fmla="*/ 1461402 h 1461402"/>
              <a:gd name="connsiteX4" fmla="*/ 2955 w 1470206"/>
              <a:gd name="connsiteY4" fmla="*/ 1258203 h 1461402"/>
              <a:gd name="connsiteX5" fmla="*/ 320 w 1470206"/>
              <a:gd name="connsiteY5" fmla="*/ 9274 h 1461402"/>
              <a:gd name="connsiteX0" fmla="*/ 2127 w 1472013"/>
              <a:gd name="connsiteY0" fmla="*/ 9274 h 1461402"/>
              <a:gd name="connsiteX1" fmla="*/ 1472013 w 1472013"/>
              <a:gd name="connsiteY1" fmla="*/ 0 h 1461402"/>
              <a:gd name="connsiteX2" fmla="*/ 1468582 w 1472013"/>
              <a:gd name="connsiteY2" fmla="*/ 1276676 h 1461402"/>
              <a:gd name="connsiteX3" fmla="*/ 738908 w 1472013"/>
              <a:gd name="connsiteY3" fmla="*/ 1461402 h 1461402"/>
              <a:gd name="connsiteX4" fmla="*/ 0 w 1472013"/>
              <a:gd name="connsiteY4" fmla="*/ 1258203 h 1461402"/>
              <a:gd name="connsiteX5" fmla="*/ 2127 w 1472013"/>
              <a:gd name="connsiteY5" fmla="*/ 9274 h 1461402"/>
              <a:gd name="connsiteX0" fmla="*/ 2127 w 1469631"/>
              <a:gd name="connsiteY0" fmla="*/ 15 h 1452143"/>
              <a:gd name="connsiteX1" fmla="*/ 1469631 w 1469631"/>
              <a:gd name="connsiteY1" fmla="*/ 476516 h 1452143"/>
              <a:gd name="connsiteX2" fmla="*/ 1468582 w 1469631"/>
              <a:gd name="connsiteY2" fmla="*/ 1267417 h 1452143"/>
              <a:gd name="connsiteX3" fmla="*/ 738908 w 1469631"/>
              <a:gd name="connsiteY3" fmla="*/ 1452143 h 1452143"/>
              <a:gd name="connsiteX4" fmla="*/ 0 w 1469631"/>
              <a:gd name="connsiteY4" fmla="*/ 1248944 h 1452143"/>
              <a:gd name="connsiteX5" fmla="*/ 2127 w 1469631"/>
              <a:gd name="connsiteY5" fmla="*/ 15 h 1452143"/>
              <a:gd name="connsiteX0" fmla="*/ 2127 w 1469631"/>
              <a:gd name="connsiteY0" fmla="*/ 6893 h 975627"/>
              <a:gd name="connsiteX1" fmla="*/ 1469631 w 1469631"/>
              <a:gd name="connsiteY1" fmla="*/ 0 h 975627"/>
              <a:gd name="connsiteX2" fmla="*/ 1468582 w 1469631"/>
              <a:gd name="connsiteY2" fmla="*/ 790901 h 975627"/>
              <a:gd name="connsiteX3" fmla="*/ 738908 w 1469631"/>
              <a:gd name="connsiteY3" fmla="*/ 975627 h 975627"/>
              <a:gd name="connsiteX4" fmla="*/ 0 w 1469631"/>
              <a:gd name="connsiteY4" fmla="*/ 772428 h 975627"/>
              <a:gd name="connsiteX5" fmla="*/ 2127 w 1469631"/>
              <a:gd name="connsiteY5" fmla="*/ 6893 h 975627"/>
              <a:gd name="connsiteX0" fmla="*/ 2127 w 1469631"/>
              <a:gd name="connsiteY0" fmla="*/ 6893 h 975627"/>
              <a:gd name="connsiteX1" fmla="*/ 1469631 w 1469631"/>
              <a:gd name="connsiteY1" fmla="*/ 0 h 975627"/>
              <a:gd name="connsiteX2" fmla="*/ 1468582 w 1469631"/>
              <a:gd name="connsiteY2" fmla="*/ 790901 h 975627"/>
              <a:gd name="connsiteX3" fmla="*/ 738908 w 1469631"/>
              <a:gd name="connsiteY3" fmla="*/ 975627 h 975627"/>
              <a:gd name="connsiteX4" fmla="*/ 0 w 1469631"/>
              <a:gd name="connsiteY4" fmla="*/ 786715 h 975627"/>
              <a:gd name="connsiteX5" fmla="*/ 2127 w 1469631"/>
              <a:gd name="connsiteY5" fmla="*/ 6893 h 97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631" h="975627">
                <a:moveTo>
                  <a:pt x="2127" y="6893"/>
                </a:moveTo>
                <a:lnTo>
                  <a:pt x="1469631" y="0"/>
                </a:lnTo>
                <a:cubicBezTo>
                  <a:pt x="1468487" y="425559"/>
                  <a:pt x="1469726" y="365342"/>
                  <a:pt x="1468582" y="790901"/>
                </a:cubicBezTo>
                <a:lnTo>
                  <a:pt x="738908" y="975627"/>
                </a:lnTo>
                <a:cubicBezTo>
                  <a:pt x="492605" y="907894"/>
                  <a:pt x="246303" y="854448"/>
                  <a:pt x="0" y="786715"/>
                </a:cubicBezTo>
                <a:cubicBezTo>
                  <a:pt x="1756" y="494230"/>
                  <a:pt x="371" y="299378"/>
                  <a:pt x="2127" y="6893"/>
                </a:cubicBezTo>
                <a:close/>
              </a:path>
            </a:pathLst>
          </a:cu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a:solidFill>
                <a:srgbClr val="58585A"/>
              </a:solidFill>
            </a:endParaRPr>
          </a:p>
        </p:txBody>
      </p:sp>
      <p:sp>
        <p:nvSpPr>
          <p:cNvPr id="32" name="Rectangle 44">
            <a:extLst>
              <a:ext uri="{FF2B5EF4-FFF2-40B4-BE49-F238E27FC236}">
                <a16:creationId xmlns:a16="http://schemas.microsoft.com/office/drawing/2014/main" id="{8EFBCB82-8AA9-4CDD-B060-E3B730A88A02}"/>
              </a:ext>
            </a:extLst>
          </p:cNvPr>
          <p:cNvSpPr>
            <a:spLocks noChangeArrowheads="1"/>
          </p:cNvSpPr>
          <p:nvPr/>
        </p:nvSpPr>
        <p:spPr bwMode="auto">
          <a:xfrm>
            <a:off x="1992679" y="3139136"/>
            <a:ext cx="1280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600" b="1" dirty="0">
                <a:solidFill>
                  <a:srgbClr val="58585A"/>
                </a:solidFill>
              </a:rPr>
              <a:t>Committee</a:t>
            </a:r>
            <a:r>
              <a:rPr lang="tr-TR" sz="1600" b="1" dirty="0">
                <a:solidFill>
                  <a:srgbClr val="58585A"/>
                </a:solidFill>
              </a:rPr>
              <a:t>  </a:t>
            </a:r>
            <a:r>
              <a:rPr lang="en-US" sz="1600" b="1" dirty="0">
                <a:solidFill>
                  <a:srgbClr val="58585A"/>
                </a:solidFill>
              </a:rPr>
              <a:t>CD </a:t>
            </a:r>
            <a:endParaRPr lang="en-US" sz="1100" b="1" dirty="0">
              <a:solidFill>
                <a:srgbClr val="FF0000"/>
              </a:solidFill>
            </a:endParaRPr>
          </a:p>
        </p:txBody>
      </p:sp>
      <p:sp>
        <p:nvSpPr>
          <p:cNvPr id="33" name="Freeform 578">
            <a:extLst>
              <a:ext uri="{FF2B5EF4-FFF2-40B4-BE49-F238E27FC236}">
                <a16:creationId xmlns:a16="http://schemas.microsoft.com/office/drawing/2014/main" id="{E4637BF6-3882-43E6-B969-D3445DBEAABF}"/>
              </a:ext>
            </a:extLst>
          </p:cNvPr>
          <p:cNvSpPr/>
          <p:nvPr/>
        </p:nvSpPr>
        <p:spPr>
          <a:xfrm>
            <a:off x="1983880" y="2189374"/>
            <a:ext cx="1282346" cy="584775"/>
          </a:xfrm>
          <a:custGeom>
            <a:avLst/>
            <a:gdLst>
              <a:gd name="connsiteX0" fmla="*/ 36945 w 1496291"/>
              <a:gd name="connsiteY0" fmla="*/ 0 h 1440873"/>
              <a:gd name="connsiteX1" fmla="*/ 1459345 w 1496291"/>
              <a:gd name="connsiteY1" fmla="*/ 9237 h 1440873"/>
              <a:gd name="connsiteX2" fmla="*/ 1496291 w 1496291"/>
              <a:gd name="connsiteY2" fmla="*/ 1006764 h 1440873"/>
              <a:gd name="connsiteX3" fmla="*/ 720436 w 1496291"/>
              <a:gd name="connsiteY3" fmla="*/ 1440873 h 1440873"/>
              <a:gd name="connsiteX4" fmla="*/ 92364 w 1496291"/>
              <a:gd name="connsiteY4" fmla="*/ 988291 h 1440873"/>
              <a:gd name="connsiteX5" fmla="*/ 0 w 1496291"/>
              <a:gd name="connsiteY5" fmla="*/ 46182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55419 w 1459346"/>
              <a:gd name="connsiteY4" fmla="*/ 988291 h 1440873"/>
              <a:gd name="connsiteX5" fmla="*/ 0 w 1459346"/>
              <a:gd name="connsiteY5" fmla="*/ 0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77818"/>
              <a:gd name="connsiteY0" fmla="*/ 0 h 1440873"/>
              <a:gd name="connsiteX1" fmla="*/ 1477818 w 1477818"/>
              <a:gd name="connsiteY1" fmla="*/ 0 h 1440873"/>
              <a:gd name="connsiteX2" fmla="*/ 1459346 w 1477818"/>
              <a:gd name="connsiteY2" fmla="*/ 1006764 h 1440873"/>
              <a:gd name="connsiteX3" fmla="*/ 683491 w 1477818"/>
              <a:gd name="connsiteY3" fmla="*/ 1440873 h 1440873"/>
              <a:gd name="connsiteX4" fmla="*/ 9238 w 1477818"/>
              <a:gd name="connsiteY4" fmla="*/ 960582 h 1440873"/>
              <a:gd name="connsiteX5" fmla="*/ 0 w 1477818"/>
              <a:gd name="connsiteY5" fmla="*/ 0 h 1440873"/>
              <a:gd name="connsiteX0" fmla="*/ 0 w 1459346"/>
              <a:gd name="connsiteY0" fmla="*/ 0 h 1440873"/>
              <a:gd name="connsiteX1" fmla="*/ 1459346 w 1459346"/>
              <a:gd name="connsiteY1" fmla="*/ 9236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59346"/>
              <a:gd name="connsiteY0" fmla="*/ 1 h 1440874"/>
              <a:gd name="connsiteX1" fmla="*/ 1459346 w 1459346"/>
              <a:gd name="connsiteY1" fmla="*/ 0 h 1440874"/>
              <a:gd name="connsiteX2" fmla="*/ 1459346 w 1459346"/>
              <a:gd name="connsiteY2" fmla="*/ 1006765 h 1440874"/>
              <a:gd name="connsiteX3" fmla="*/ 683491 w 1459346"/>
              <a:gd name="connsiteY3" fmla="*/ 1440874 h 1440874"/>
              <a:gd name="connsiteX4" fmla="*/ 9238 w 1459346"/>
              <a:gd name="connsiteY4" fmla="*/ 960583 h 1440874"/>
              <a:gd name="connsiteX5" fmla="*/ 0 w 1459346"/>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960583 h 1440874"/>
              <a:gd name="connsiteX5" fmla="*/ 0 w 1468583"/>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877456 h 1440874"/>
              <a:gd name="connsiteX5" fmla="*/ 0 w 1468583"/>
              <a:gd name="connsiteY5" fmla="*/ 1 h 1440874"/>
              <a:gd name="connsiteX0" fmla="*/ 0 w 1468583"/>
              <a:gd name="connsiteY0" fmla="*/ 1 h 1080655"/>
              <a:gd name="connsiteX1" fmla="*/ 1459346 w 1468583"/>
              <a:gd name="connsiteY1" fmla="*/ 0 h 1080655"/>
              <a:gd name="connsiteX2" fmla="*/ 1468583 w 1468583"/>
              <a:gd name="connsiteY2" fmla="*/ 895929 h 1080655"/>
              <a:gd name="connsiteX3" fmla="*/ 692727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48145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38909 w 1468583"/>
              <a:gd name="connsiteY3" fmla="*/ 1080655 h 1080655"/>
              <a:gd name="connsiteX4" fmla="*/ 9238 w 1468583"/>
              <a:gd name="connsiteY4" fmla="*/ 877456 h 1080655"/>
              <a:gd name="connsiteX5" fmla="*/ 0 w 1468583"/>
              <a:gd name="connsiteY5" fmla="*/ 1 h 1080655"/>
              <a:gd name="connsiteX0" fmla="*/ 887 w 1469470"/>
              <a:gd name="connsiteY0" fmla="*/ 1 h 1080655"/>
              <a:gd name="connsiteX1" fmla="*/ 1460233 w 1469470"/>
              <a:gd name="connsiteY1" fmla="*/ 0 h 1080655"/>
              <a:gd name="connsiteX2" fmla="*/ 1469470 w 1469470"/>
              <a:gd name="connsiteY2" fmla="*/ 895929 h 1080655"/>
              <a:gd name="connsiteX3" fmla="*/ 739796 w 1469470"/>
              <a:gd name="connsiteY3" fmla="*/ 1080655 h 1080655"/>
              <a:gd name="connsiteX4" fmla="*/ 888 w 1469470"/>
              <a:gd name="connsiteY4" fmla="*/ 877456 h 1080655"/>
              <a:gd name="connsiteX5" fmla="*/ 887 w 1469470"/>
              <a:gd name="connsiteY5" fmla="*/ 1 h 1080655"/>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0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7906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57974 h 1080654"/>
              <a:gd name="connsiteX0" fmla="*/ 887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792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569 w 1469247"/>
              <a:gd name="connsiteY0" fmla="*/ 2636 h 1078020"/>
              <a:gd name="connsiteX1" fmla="*/ 1467915 w 1469247"/>
              <a:gd name="connsiteY1" fmla="*/ 0 h 1078020"/>
              <a:gd name="connsiteX2" fmla="*/ 1469247 w 1469247"/>
              <a:gd name="connsiteY2" fmla="*/ 893294 h 1078020"/>
              <a:gd name="connsiteX3" fmla="*/ 739573 w 1469247"/>
              <a:gd name="connsiteY3" fmla="*/ 1078020 h 1078020"/>
              <a:gd name="connsiteX4" fmla="*/ 665 w 1469247"/>
              <a:gd name="connsiteY4" fmla="*/ 874821 h 1078020"/>
              <a:gd name="connsiteX5" fmla="*/ 3299 w 1469247"/>
              <a:gd name="connsiteY5" fmla="*/ 31623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285 w 1468963"/>
              <a:gd name="connsiteY0" fmla="*/ 2636 h 1078020"/>
              <a:gd name="connsiteX1" fmla="*/ 1467631 w 1468963"/>
              <a:gd name="connsiteY1" fmla="*/ 0 h 1078020"/>
              <a:gd name="connsiteX2" fmla="*/ 1468963 w 1468963"/>
              <a:gd name="connsiteY2" fmla="*/ 893294 h 1078020"/>
              <a:gd name="connsiteX3" fmla="*/ 739289 w 1468963"/>
              <a:gd name="connsiteY3" fmla="*/ 1078020 h 1078020"/>
              <a:gd name="connsiteX4" fmla="*/ 381 w 1468963"/>
              <a:gd name="connsiteY4" fmla="*/ 874821 h 1078020"/>
              <a:gd name="connsiteX5" fmla="*/ 10921 w 1468963"/>
              <a:gd name="connsiteY5" fmla="*/ 155475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5" fmla="*/ 7904 w 1468582"/>
              <a:gd name="connsiteY5" fmla="*/ 2636 h 1078020"/>
              <a:gd name="connsiteX0" fmla="*/ 5269 w 1468582"/>
              <a:gd name="connsiteY0" fmla="*/ 0 h 1080654"/>
              <a:gd name="connsiteX1" fmla="*/ 1467250 w 1468582"/>
              <a:gd name="connsiteY1" fmla="*/ 2634 h 1080654"/>
              <a:gd name="connsiteX2" fmla="*/ 1468582 w 1468582"/>
              <a:gd name="connsiteY2" fmla="*/ 895928 h 1080654"/>
              <a:gd name="connsiteX3" fmla="*/ 738908 w 1468582"/>
              <a:gd name="connsiteY3" fmla="*/ 1080654 h 1080654"/>
              <a:gd name="connsiteX4" fmla="*/ 0 w 1468582"/>
              <a:gd name="connsiteY4" fmla="*/ 877455 h 1080654"/>
              <a:gd name="connsiteX5" fmla="*/ 5269 w 1468582"/>
              <a:gd name="connsiteY5" fmla="*/ 0 h 1080654"/>
              <a:gd name="connsiteX0" fmla="*/ 318 w 1471536"/>
              <a:gd name="connsiteY0" fmla="*/ 0 h 1083289"/>
              <a:gd name="connsiteX1" fmla="*/ 1470204 w 1471536"/>
              <a:gd name="connsiteY1" fmla="*/ 5269 h 1083289"/>
              <a:gd name="connsiteX2" fmla="*/ 1471536 w 1471536"/>
              <a:gd name="connsiteY2" fmla="*/ 898563 h 1083289"/>
              <a:gd name="connsiteX3" fmla="*/ 741862 w 1471536"/>
              <a:gd name="connsiteY3" fmla="*/ 1083289 h 1083289"/>
              <a:gd name="connsiteX4" fmla="*/ 2954 w 1471536"/>
              <a:gd name="connsiteY4" fmla="*/ 880090 h 1083289"/>
              <a:gd name="connsiteX5" fmla="*/ 318 w 1471536"/>
              <a:gd name="connsiteY5" fmla="*/ 0 h 1083289"/>
              <a:gd name="connsiteX0" fmla="*/ 318 w 1471536"/>
              <a:gd name="connsiteY0" fmla="*/ 2637 h 1078020"/>
              <a:gd name="connsiteX1" fmla="*/ 1470204 w 1471536"/>
              <a:gd name="connsiteY1" fmla="*/ 0 h 1078020"/>
              <a:gd name="connsiteX2" fmla="*/ 1471536 w 1471536"/>
              <a:gd name="connsiteY2" fmla="*/ 893294 h 1078020"/>
              <a:gd name="connsiteX3" fmla="*/ 741862 w 1471536"/>
              <a:gd name="connsiteY3" fmla="*/ 1078020 h 1078020"/>
              <a:gd name="connsiteX4" fmla="*/ 2954 w 1471536"/>
              <a:gd name="connsiteY4" fmla="*/ 874821 h 1078020"/>
              <a:gd name="connsiteX5" fmla="*/ 318 w 1471536"/>
              <a:gd name="connsiteY5" fmla="*/ 2637 h 1078020"/>
              <a:gd name="connsiteX0" fmla="*/ 318 w 1471536"/>
              <a:gd name="connsiteY0" fmla="*/ 0 h 1080653"/>
              <a:gd name="connsiteX1" fmla="*/ 1470204 w 1471536"/>
              <a:gd name="connsiteY1" fmla="*/ 2633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0 h 1080653"/>
              <a:gd name="connsiteX1" fmla="*/ 1470204 w 1471536"/>
              <a:gd name="connsiteY1" fmla="*/ 171702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2129 h 908951"/>
              <a:gd name="connsiteX1" fmla="*/ 1470204 w 1471536"/>
              <a:gd name="connsiteY1" fmla="*/ 0 h 908951"/>
              <a:gd name="connsiteX2" fmla="*/ 1471536 w 1471536"/>
              <a:gd name="connsiteY2" fmla="*/ 724225 h 908951"/>
              <a:gd name="connsiteX3" fmla="*/ 741862 w 1471536"/>
              <a:gd name="connsiteY3" fmla="*/ 908951 h 908951"/>
              <a:gd name="connsiteX4" fmla="*/ 2954 w 1471536"/>
              <a:gd name="connsiteY4" fmla="*/ 705752 h 908951"/>
              <a:gd name="connsiteX5" fmla="*/ 318 w 1471536"/>
              <a:gd name="connsiteY5" fmla="*/ 2129 h 908951"/>
              <a:gd name="connsiteX0" fmla="*/ 239 w 1473838"/>
              <a:gd name="connsiteY0" fmla="*/ 104523 h 908951"/>
              <a:gd name="connsiteX1" fmla="*/ 1472506 w 1473838"/>
              <a:gd name="connsiteY1" fmla="*/ 0 h 908951"/>
              <a:gd name="connsiteX2" fmla="*/ 1473838 w 1473838"/>
              <a:gd name="connsiteY2" fmla="*/ 724225 h 908951"/>
              <a:gd name="connsiteX3" fmla="*/ 744164 w 1473838"/>
              <a:gd name="connsiteY3" fmla="*/ 908951 h 908951"/>
              <a:gd name="connsiteX4" fmla="*/ 5256 w 1473838"/>
              <a:gd name="connsiteY4" fmla="*/ 705752 h 908951"/>
              <a:gd name="connsiteX5" fmla="*/ 239 w 1473838"/>
              <a:gd name="connsiteY5" fmla="*/ 104523 h 908951"/>
              <a:gd name="connsiteX0" fmla="*/ 239 w 1474888"/>
              <a:gd name="connsiteY0" fmla="*/ 0 h 804428"/>
              <a:gd name="connsiteX1" fmla="*/ 1474888 w 1474888"/>
              <a:gd name="connsiteY1" fmla="*/ 47877 h 804428"/>
              <a:gd name="connsiteX2" fmla="*/ 1473838 w 1474888"/>
              <a:gd name="connsiteY2" fmla="*/ 619702 h 804428"/>
              <a:gd name="connsiteX3" fmla="*/ 744164 w 1474888"/>
              <a:gd name="connsiteY3" fmla="*/ 804428 h 804428"/>
              <a:gd name="connsiteX4" fmla="*/ 5256 w 1474888"/>
              <a:gd name="connsiteY4" fmla="*/ 601229 h 804428"/>
              <a:gd name="connsiteX5" fmla="*/ 239 w 1474888"/>
              <a:gd name="connsiteY5" fmla="*/ 0 h 804428"/>
              <a:gd name="connsiteX0" fmla="*/ 239 w 1474888"/>
              <a:gd name="connsiteY0" fmla="*/ 2129 h 806557"/>
              <a:gd name="connsiteX1" fmla="*/ 1474888 w 1474888"/>
              <a:gd name="connsiteY1" fmla="*/ 0 h 806557"/>
              <a:gd name="connsiteX2" fmla="*/ 1473838 w 1474888"/>
              <a:gd name="connsiteY2" fmla="*/ 621831 h 806557"/>
              <a:gd name="connsiteX3" fmla="*/ 744164 w 1474888"/>
              <a:gd name="connsiteY3" fmla="*/ 806557 h 806557"/>
              <a:gd name="connsiteX4" fmla="*/ 5256 w 1474888"/>
              <a:gd name="connsiteY4" fmla="*/ 603358 h 806557"/>
              <a:gd name="connsiteX5" fmla="*/ 239 w 1474888"/>
              <a:gd name="connsiteY5" fmla="*/ 2129 h 806557"/>
              <a:gd name="connsiteX0" fmla="*/ 239 w 1477269"/>
              <a:gd name="connsiteY0" fmla="*/ 133098 h 937526"/>
              <a:gd name="connsiteX1" fmla="*/ 1477269 w 1477269"/>
              <a:gd name="connsiteY1" fmla="*/ 0 h 937526"/>
              <a:gd name="connsiteX2" fmla="*/ 1473838 w 1477269"/>
              <a:gd name="connsiteY2" fmla="*/ 752800 h 937526"/>
              <a:gd name="connsiteX3" fmla="*/ 744164 w 1477269"/>
              <a:gd name="connsiteY3" fmla="*/ 937526 h 937526"/>
              <a:gd name="connsiteX4" fmla="*/ 5256 w 1477269"/>
              <a:gd name="connsiteY4" fmla="*/ 734327 h 937526"/>
              <a:gd name="connsiteX5" fmla="*/ 239 w 1477269"/>
              <a:gd name="connsiteY5" fmla="*/ 133098 h 937526"/>
              <a:gd name="connsiteX0" fmla="*/ 239 w 1474888"/>
              <a:gd name="connsiteY0" fmla="*/ 135479 h 939907"/>
              <a:gd name="connsiteX1" fmla="*/ 1474888 w 1474888"/>
              <a:gd name="connsiteY1" fmla="*/ 0 h 939907"/>
              <a:gd name="connsiteX2" fmla="*/ 1473838 w 1474888"/>
              <a:gd name="connsiteY2" fmla="*/ 755181 h 939907"/>
              <a:gd name="connsiteX3" fmla="*/ 744164 w 1474888"/>
              <a:gd name="connsiteY3" fmla="*/ 939907 h 939907"/>
              <a:gd name="connsiteX4" fmla="*/ 5256 w 1474888"/>
              <a:gd name="connsiteY4" fmla="*/ 736708 h 939907"/>
              <a:gd name="connsiteX5" fmla="*/ 239 w 1474888"/>
              <a:gd name="connsiteY5" fmla="*/ 135479 h 939907"/>
              <a:gd name="connsiteX0" fmla="*/ 319 w 1472587"/>
              <a:gd name="connsiteY0" fmla="*/ 18798 h 939907"/>
              <a:gd name="connsiteX1" fmla="*/ 1472587 w 1472587"/>
              <a:gd name="connsiteY1" fmla="*/ 0 h 939907"/>
              <a:gd name="connsiteX2" fmla="*/ 1471537 w 1472587"/>
              <a:gd name="connsiteY2" fmla="*/ 755181 h 939907"/>
              <a:gd name="connsiteX3" fmla="*/ 741863 w 1472587"/>
              <a:gd name="connsiteY3" fmla="*/ 939907 h 939907"/>
              <a:gd name="connsiteX4" fmla="*/ 2955 w 1472587"/>
              <a:gd name="connsiteY4" fmla="*/ 736708 h 939907"/>
              <a:gd name="connsiteX5" fmla="*/ 319 w 1472587"/>
              <a:gd name="connsiteY5" fmla="*/ 18798 h 939907"/>
              <a:gd name="connsiteX0" fmla="*/ 319 w 1472587"/>
              <a:gd name="connsiteY0" fmla="*/ 0 h 942541"/>
              <a:gd name="connsiteX1" fmla="*/ 1472587 w 1472587"/>
              <a:gd name="connsiteY1" fmla="*/ 2634 h 942541"/>
              <a:gd name="connsiteX2" fmla="*/ 1471537 w 1472587"/>
              <a:gd name="connsiteY2" fmla="*/ 757815 h 942541"/>
              <a:gd name="connsiteX3" fmla="*/ 741863 w 1472587"/>
              <a:gd name="connsiteY3" fmla="*/ 942541 h 942541"/>
              <a:gd name="connsiteX4" fmla="*/ 2955 w 1472587"/>
              <a:gd name="connsiteY4" fmla="*/ 739342 h 942541"/>
              <a:gd name="connsiteX5" fmla="*/ 319 w 1472587"/>
              <a:gd name="connsiteY5" fmla="*/ 0 h 942541"/>
              <a:gd name="connsiteX0" fmla="*/ 2127 w 1469632"/>
              <a:gd name="connsiteY0" fmla="*/ 0 h 940159"/>
              <a:gd name="connsiteX1" fmla="*/ 1469632 w 1469632"/>
              <a:gd name="connsiteY1" fmla="*/ 252 h 940159"/>
              <a:gd name="connsiteX2" fmla="*/ 1468582 w 1469632"/>
              <a:gd name="connsiteY2" fmla="*/ 755433 h 940159"/>
              <a:gd name="connsiteX3" fmla="*/ 738908 w 1469632"/>
              <a:gd name="connsiteY3" fmla="*/ 940159 h 940159"/>
              <a:gd name="connsiteX4" fmla="*/ 0 w 1469632"/>
              <a:gd name="connsiteY4" fmla="*/ 736960 h 940159"/>
              <a:gd name="connsiteX5" fmla="*/ 2127 w 1469632"/>
              <a:gd name="connsiteY5" fmla="*/ 0 h 940159"/>
              <a:gd name="connsiteX0" fmla="*/ 319 w 1472586"/>
              <a:gd name="connsiteY0" fmla="*/ 0 h 940159"/>
              <a:gd name="connsiteX1" fmla="*/ 1472586 w 1472586"/>
              <a:gd name="connsiteY1" fmla="*/ 252 h 940159"/>
              <a:gd name="connsiteX2" fmla="*/ 1471536 w 1472586"/>
              <a:gd name="connsiteY2" fmla="*/ 755433 h 940159"/>
              <a:gd name="connsiteX3" fmla="*/ 741862 w 1472586"/>
              <a:gd name="connsiteY3" fmla="*/ 940159 h 940159"/>
              <a:gd name="connsiteX4" fmla="*/ 2954 w 1472586"/>
              <a:gd name="connsiteY4" fmla="*/ 736960 h 940159"/>
              <a:gd name="connsiteX5" fmla="*/ 319 w 1472586"/>
              <a:gd name="connsiteY5" fmla="*/ 0 h 940159"/>
              <a:gd name="connsiteX0" fmla="*/ 319 w 1472586"/>
              <a:gd name="connsiteY0" fmla="*/ 0 h 940159"/>
              <a:gd name="connsiteX1" fmla="*/ 1472586 w 1472586"/>
              <a:gd name="connsiteY1" fmla="*/ 90739 h 940159"/>
              <a:gd name="connsiteX2" fmla="*/ 1471536 w 1472586"/>
              <a:gd name="connsiteY2" fmla="*/ 755433 h 940159"/>
              <a:gd name="connsiteX3" fmla="*/ 741862 w 1472586"/>
              <a:gd name="connsiteY3" fmla="*/ 940159 h 940159"/>
              <a:gd name="connsiteX4" fmla="*/ 2954 w 1472586"/>
              <a:gd name="connsiteY4" fmla="*/ 736960 h 940159"/>
              <a:gd name="connsiteX5" fmla="*/ 319 w 1472586"/>
              <a:gd name="connsiteY5" fmla="*/ 0 h 940159"/>
              <a:gd name="connsiteX0" fmla="*/ 4509 w 1469632"/>
              <a:gd name="connsiteY0" fmla="*/ 25942 h 849420"/>
              <a:gd name="connsiteX1" fmla="*/ 1469632 w 1469632"/>
              <a:gd name="connsiteY1" fmla="*/ 0 h 849420"/>
              <a:gd name="connsiteX2" fmla="*/ 1468582 w 1469632"/>
              <a:gd name="connsiteY2" fmla="*/ 664694 h 849420"/>
              <a:gd name="connsiteX3" fmla="*/ 738908 w 1469632"/>
              <a:gd name="connsiteY3" fmla="*/ 849420 h 849420"/>
              <a:gd name="connsiteX4" fmla="*/ 0 w 1469632"/>
              <a:gd name="connsiteY4" fmla="*/ 646221 h 849420"/>
              <a:gd name="connsiteX5" fmla="*/ 4509 w 1469632"/>
              <a:gd name="connsiteY5" fmla="*/ 25942 h 849420"/>
              <a:gd name="connsiteX0" fmla="*/ 479 w 1470365"/>
              <a:gd name="connsiteY0" fmla="*/ 21180 h 849420"/>
              <a:gd name="connsiteX1" fmla="*/ 1470365 w 1470365"/>
              <a:gd name="connsiteY1" fmla="*/ 0 h 849420"/>
              <a:gd name="connsiteX2" fmla="*/ 1469315 w 1470365"/>
              <a:gd name="connsiteY2" fmla="*/ 664694 h 849420"/>
              <a:gd name="connsiteX3" fmla="*/ 739641 w 1470365"/>
              <a:gd name="connsiteY3" fmla="*/ 849420 h 849420"/>
              <a:gd name="connsiteX4" fmla="*/ 733 w 1470365"/>
              <a:gd name="connsiteY4" fmla="*/ 646221 h 849420"/>
              <a:gd name="connsiteX5" fmla="*/ 479 w 1470365"/>
              <a:gd name="connsiteY5" fmla="*/ 21180 h 849420"/>
              <a:gd name="connsiteX0" fmla="*/ 479 w 1470365"/>
              <a:gd name="connsiteY0" fmla="*/ 9273 h 849420"/>
              <a:gd name="connsiteX1" fmla="*/ 1470365 w 1470365"/>
              <a:gd name="connsiteY1" fmla="*/ 0 h 849420"/>
              <a:gd name="connsiteX2" fmla="*/ 1469315 w 1470365"/>
              <a:gd name="connsiteY2" fmla="*/ 664694 h 849420"/>
              <a:gd name="connsiteX3" fmla="*/ 739641 w 1470365"/>
              <a:gd name="connsiteY3" fmla="*/ 849420 h 849420"/>
              <a:gd name="connsiteX4" fmla="*/ 733 w 1470365"/>
              <a:gd name="connsiteY4" fmla="*/ 646221 h 849420"/>
              <a:gd name="connsiteX5" fmla="*/ 479 w 1470365"/>
              <a:gd name="connsiteY5" fmla="*/ 9273 h 849420"/>
              <a:gd name="connsiteX0" fmla="*/ 479 w 1470365"/>
              <a:gd name="connsiteY0" fmla="*/ 0 h 849672"/>
              <a:gd name="connsiteX1" fmla="*/ 1470365 w 1470365"/>
              <a:gd name="connsiteY1" fmla="*/ 252 h 849672"/>
              <a:gd name="connsiteX2" fmla="*/ 1469315 w 1470365"/>
              <a:gd name="connsiteY2" fmla="*/ 664946 h 849672"/>
              <a:gd name="connsiteX3" fmla="*/ 739641 w 1470365"/>
              <a:gd name="connsiteY3" fmla="*/ 849672 h 849672"/>
              <a:gd name="connsiteX4" fmla="*/ 733 w 1470365"/>
              <a:gd name="connsiteY4" fmla="*/ 646473 h 849672"/>
              <a:gd name="connsiteX5" fmla="*/ 479 w 1470365"/>
              <a:gd name="connsiteY5" fmla="*/ 0 h 849672"/>
              <a:gd name="connsiteX0" fmla="*/ 2127 w 1472013"/>
              <a:gd name="connsiteY0" fmla="*/ 0 h 849672"/>
              <a:gd name="connsiteX1" fmla="*/ 1472013 w 1472013"/>
              <a:gd name="connsiteY1" fmla="*/ 252 h 849672"/>
              <a:gd name="connsiteX2" fmla="*/ 1470963 w 1472013"/>
              <a:gd name="connsiteY2" fmla="*/ 664946 h 849672"/>
              <a:gd name="connsiteX3" fmla="*/ 741289 w 1472013"/>
              <a:gd name="connsiteY3" fmla="*/ 849672 h 849672"/>
              <a:gd name="connsiteX4" fmla="*/ 0 w 1472013"/>
              <a:gd name="connsiteY4" fmla="*/ 677429 h 849672"/>
              <a:gd name="connsiteX5" fmla="*/ 2127 w 1472013"/>
              <a:gd name="connsiteY5" fmla="*/ 0 h 849672"/>
              <a:gd name="connsiteX0" fmla="*/ 2127 w 1472013"/>
              <a:gd name="connsiteY0" fmla="*/ 0 h 849672"/>
              <a:gd name="connsiteX1" fmla="*/ 1472013 w 1472013"/>
              <a:gd name="connsiteY1" fmla="*/ 252 h 849672"/>
              <a:gd name="connsiteX2" fmla="*/ 1470963 w 1472013"/>
              <a:gd name="connsiteY2" fmla="*/ 664946 h 849672"/>
              <a:gd name="connsiteX3" fmla="*/ 741289 w 1472013"/>
              <a:gd name="connsiteY3" fmla="*/ 849672 h 849672"/>
              <a:gd name="connsiteX4" fmla="*/ 0 w 1472013"/>
              <a:gd name="connsiteY4" fmla="*/ 677429 h 849672"/>
              <a:gd name="connsiteX5" fmla="*/ 2127 w 1472013"/>
              <a:gd name="connsiteY5" fmla="*/ 0 h 849672"/>
              <a:gd name="connsiteX0" fmla="*/ 2127 w 1471189"/>
              <a:gd name="connsiteY0" fmla="*/ 173579 h 1023251"/>
              <a:gd name="connsiteX1" fmla="*/ 1469632 w 1471189"/>
              <a:gd name="connsiteY1" fmla="*/ 0 h 1023251"/>
              <a:gd name="connsiteX2" fmla="*/ 1470963 w 1471189"/>
              <a:gd name="connsiteY2" fmla="*/ 838525 h 1023251"/>
              <a:gd name="connsiteX3" fmla="*/ 741289 w 1471189"/>
              <a:gd name="connsiteY3" fmla="*/ 1023251 h 1023251"/>
              <a:gd name="connsiteX4" fmla="*/ 0 w 1471189"/>
              <a:gd name="connsiteY4" fmla="*/ 851008 h 1023251"/>
              <a:gd name="connsiteX5" fmla="*/ 2127 w 1471189"/>
              <a:gd name="connsiteY5" fmla="*/ 173579 h 1023251"/>
              <a:gd name="connsiteX0" fmla="*/ 479 w 1471922"/>
              <a:gd name="connsiteY0" fmla="*/ 0 h 1040172"/>
              <a:gd name="connsiteX1" fmla="*/ 1470365 w 1471922"/>
              <a:gd name="connsiteY1" fmla="*/ 16921 h 1040172"/>
              <a:gd name="connsiteX2" fmla="*/ 1471696 w 1471922"/>
              <a:gd name="connsiteY2" fmla="*/ 855446 h 1040172"/>
              <a:gd name="connsiteX3" fmla="*/ 742022 w 1471922"/>
              <a:gd name="connsiteY3" fmla="*/ 1040172 h 1040172"/>
              <a:gd name="connsiteX4" fmla="*/ 733 w 1471922"/>
              <a:gd name="connsiteY4" fmla="*/ 867929 h 1040172"/>
              <a:gd name="connsiteX5" fmla="*/ 479 w 1471922"/>
              <a:gd name="connsiteY5" fmla="*/ 0 h 1040172"/>
              <a:gd name="connsiteX0" fmla="*/ 4509 w 1475952"/>
              <a:gd name="connsiteY0" fmla="*/ 0 h 1040172"/>
              <a:gd name="connsiteX1" fmla="*/ 1474395 w 1475952"/>
              <a:gd name="connsiteY1" fmla="*/ 16921 h 1040172"/>
              <a:gd name="connsiteX2" fmla="*/ 1475726 w 1475952"/>
              <a:gd name="connsiteY2" fmla="*/ 855446 h 1040172"/>
              <a:gd name="connsiteX3" fmla="*/ 746052 w 1475952"/>
              <a:gd name="connsiteY3" fmla="*/ 1040172 h 1040172"/>
              <a:gd name="connsiteX4" fmla="*/ 0 w 1475952"/>
              <a:gd name="connsiteY4" fmla="*/ 863167 h 1040172"/>
              <a:gd name="connsiteX5" fmla="*/ 4509 w 1475952"/>
              <a:gd name="connsiteY5" fmla="*/ 0 h 104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952" h="1040172">
                <a:moveTo>
                  <a:pt x="4509" y="0"/>
                </a:moveTo>
                <a:lnTo>
                  <a:pt x="1474395" y="16921"/>
                </a:lnTo>
                <a:cubicBezTo>
                  <a:pt x="1473251" y="267854"/>
                  <a:pt x="1476870" y="604513"/>
                  <a:pt x="1475726" y="855446"/>
                </a:cubicBezTo>
                <a:lnTo>
                  <a:pt x="746052" y="1040172"/>
                </a:lnTo>
                <a:cubicBezTo>
                  <a:pt x="499749" y="972439"/>
                  <a:pt x="251066" y="923756"/>
                  <a:pt x="0" y="863167"/>
                </a:cubicBezTo>
                <a:cubicBezTo>
                  <a:pt x="1756" y="570682"/>
                  <a:pt x="2753" y="292485"/>
                  <a:pt x="4509" y="0"/>
                </a:cubicBezTo>
                <a:close/>
              </a:path>
            </a:pathLst>
          </a:cu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a:solidFill>
                <a:srgbClr val="58585A"/>
              </a:solidFill>
            </a:endParaRPr>
          </a:p>
        </p:txBody>
      </p:sp>
      <p:sp>
        <p:nvSpPr>
          <p:cNvPr id="34" name="Rectangle 43">
            <a:extLst>
              <a:ext uri="{FF2B5EF4-FFF2-40B4-BE49-F238E27FC236}">
                <a16:creationId xmlns:a16="http://schemas.microsoft.com/office/drawing/2014/main" id="{88930793-28DF-4FBE-9B5C-296036ACCB91}"/>
              </a:ext>
            </a:extLst>
          </p:cNvPr>
          <p:cNvSpPr>
            <a:spLocks noChangeArrowheads="1"/>
          </p:cNvSpPr>
          <p:nvPr/>
        </p:nvSpPr>
        <p:spPr bwMode="auto">
          <a:xfrm>
            <a:off x="2018639" y="2255165"/>
            <a:ext cx="1337938" cy="58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600" b="1" dirty="0">
                <a:solidFill>
                  <a:srgbClr val="58585A"/>
                </a:solidFill>
              </a:rPr>
              <a:t>Preparatory</a:t>
            </a:r>
          </a:p>
          <a:p>
            <a:pPr algn="ctr" fontAlgn="base">
              <a:spcBef>
                <a:spcPct val="0"/>
              </a:spcBef>
              <a:spcAft>
                <a:spcPct val="0"/>
              </a:spcAft>
            </a:pPr>
            <a:r>
              <a:rPr lang="en-US" sz="1600" b="1" dirty="0">
                <a:solidFill>
                  <a:srgbClr val="58585A"/>
                </a:solidFill>
              </a:rPr>
              <a:t>WD </a:t>
            </a:r>
            <a:r>
              <a:rPr lang="en-US" sz="1600" b="1" dirty="0">
                <a:solidFill>
                  <a:srgbClr val="FF0000"/>
                </a:solidFill>
              </a:rPr>
              <a:t>*</a:t>
            </a:r>
            <a:endParaRPr lang="en-US" sz="1100" b="1" dirty="0">
              <a:solidFill>
                <a:srgbClr val="FF0000"/>
              </a:solidFill>
            </a:endParaRPr>
          </a:p>
        </p:txBody>
      </p:sp>
      <p:sp>
        <p:nvSpPr>
          <p:cNvPr id="35" name="Freeform 579">
            <a:extLst>
              <a:ext uri="{FF2B5EF4-FFF2-40B4-BE49-F238E27FC236}">
                <a16:creationId xmlns:a16="http://schemas.microsoft.com/office/drawing/2014/main" id="{35ABC869-09DA-4893-BF01-5B4529945C14}"/>
              </a:ext>
            </a:extLst>
          </p:cNvPr>
          <p:cNvSpPr/>
          <p:nvPr/>
        </p:nvSpPr>
        <p:spPr>
          <a:xfrm>
            <a:off x="2010244" y="1255821"/>
            <a:ext cx="1255983" cy="584775"/>
          </a:xfrm>
          <a:custGeom>
            <a:avLst/>
            <a:gdLst>
              <a:gd name="connsiteX0" fmla="*/ 36945 w 1496291"/>
              <a:gd name="connsiteY0" fmla="*/ 0 h 1440873"/>
              <a:gd name="connsiteX1" fmla="*/ 1459345 w 1496291"/>
              <a:gd name="connsiteY1" fmla="*/ 9237 h 1440873"/>
              <a:gd name="connsiteX2" fmla="*/ 1496291 w 1496291"/>
              <a:gd name="connsiteY2" fmla="*/ 1006764 h 1440873"/>
              <a:gd name="connsiteX3" fmla="*/ 720436 w 1496291"/>
              <a:gd name="connsiteY3" fmla="*/ 1440873 h 1440873"/>
              <a:gd name="connsiteX4" fmla="*/ 92364 w 1496291"/>
              <a:gd name="connsiteY4" fmla="*/ 988291 h 1440873"/>
              <a:gd name="connsiteX5" fmla="*/ 0 w 1496291"/>
              <a:gd name="connsiteY5" fmla="*/ 46182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55419 w 1459346"/>
              <a:gd name="connsiteY4" fmla="*/ 988291 h 1440873"/>
              <a:gd name="connsiteX5" fmla="*/ 0 w 1459346"/>
              <a:gd name="connsiteY5" fmla="*/ 0 h 1440873"/>
              <a:gd name="connsiteX0" fmla="*/ 0 w 1459346"/>
              <a:gd name="connsiteY0" fmla="*/ 0 h 1440873"/>
              <a:gd name="connsiteX1" fmla="*/ 1422400 w 1459346"/>
              <a:gd name="connsiteY1" fmla="*/ 9237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77818"/>
              <a:gd name="connsiteY0" fmla="*/ 0 h 1440873"/>
              <a:gd name="connsiteX1" fmla="*/ 1477818 w 1477818"/>
              <a:gd name="connsiteY1" fmla="*/ 0 h 1440873"/>
              <a:gd name="connsiteX2" fmla="*/ 1459346 w 1477818"/>
              <a:gd name="connsiteY2" fmla="*/ 1006764 h 1440873"/>
              <a:gd name="connsiteX3" fmla="*/ 683491 w 1477818"/>
              <a:gd name="connsiteY3" fmla="*/ 1440873 h 1440873"/>
              <a:gd name="connsiteX4" fmla="*/ 9238 w 1477818"/>
              <a:gd name="connsiteY4" fmla="*/ 960582 h 1440873"/>
              <a:gd name="connsiteX5" fmla="*/ 0 w 1477818"/>
              <a:gd name="connsiteY5" fmla="*/ 0 h 1440873"/>
              <a:gd name="connsiteX0" fmla="*/ 0 w 1459346"/>
              <a:gd name="connsiteY0" fmla="*/ 0 h 1440873"/>
              <a:gd name="connsiteX1" fmla="*/ 1459346 w 1459346"/>
              <a:gd name="connsiteY1" fmla="*/ 9236 h 1440873"/>
              <a:gd name="connsiteX2" fmla="*/ 1459346 w 1459346"/>
              <a:gd name="connsiteY2" fmla="*/ 1006764 h 1440873"/>
              <a:gd name="connsiteX3" fmla="*/ 683491 w 1459346"/>
              <a:gd name="connsiteY3" fmla="*/ 1440873 h 1440873"/>
              <a:gd name="connsiteX4" fmla="*/ 9238 w 1459346"/>
              <a:gd name="connsiteY4" fmla="*/ 960582 h 1440873"/>
              <a:gd name="connsiteX5" fmla="*/ 0 w 1459346"/>
              <a:gd name="connsiteY5" fmla="*/ 0 h 1440873"/>
              <a:gd name="connsiteX0" fmla="*/ 0 w 1459346"/>
              <a:gd name="connsiteY0" fmla="*/ 1 h 1440874"/>
              <a:gd name="connsiteX1" fmla="*/ 1459346 w 1459346"/>
              <a:gd name="connsiteY1" fmla="*/ 0 h 1440874"/>
              <a:gd name="connsiteX2" fmla="*/ 1459346 w 1459346"/>
              <a:gd name="connsiteY2" fmla="*/ 1006765 h 1440874"/>
              <a:gd name="connsiteX3" fmla="*/ 683491 w 1459346"/>
              <a:gd name="connsiteY3" fmla="*/ 1440874 h 1440874"/>
              <a:gd name="connsiteX4" fmla="*/ 9238 w 1459346"/>
              <a:gd name="connsiteY4" fmla="*/ 960583 h 1440874"/>
              <a:gd name="connsiteX5" fmla="*/ 0 w 1459346"/>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960583 h 1440874"/>
              <a:gd name="connsiteX5" fmla="*/ 0 w 1468583"/>
              <a:gd name="connsiteY5" fmla="*/ 1 h 1440874"/>
              <a:gd name="connsiteX0" fmla="*/ 0 w 1468583"/>
              <a:gd name="connsiteY0" fmla="*/ 1 h 1440874"/>
              <a:gd name="connsiteX1" fmla="*/ 1459346 w 1468583"/>
              <a:gd name="connsiteY1" fmla="*/ 0 h 1440874"/>
              <a:gd name="connsiteX2" fmla="*/ 1468583 w 1468583"/>
              <a:gd name="connsiteY2" fmla="*/ 895929 h 1440874"/>
              <a:gd name="connsiteX3" fmla="*/ 683491 w 1468583"/>
              <a:gd name="connsiteY3" fmla="*/ 1440874 h 1440874"/>
              <a:gd name="connsiteX4" fmla="*/ 9238 w 1468583"/>
              <a:gd name="connsiteY4" fmla="*/ 877456 h 1440874"/>
              <a:gd name="connsiteX5" fmla="*/ 0 w 1468583"/>
              <a:gd name="connsiteY5" fmla="*/ 1 h 1440874"/>
              <a:gd name="connsiteX0" fmla="*/ 0 w 1468583"/>
              <a:gd name="connsiteY0" fmla="*/ 1 h 1080655"/>
              <a:gd name="connsiteX1" fmla="*/ 1459346 w 1468583"/>
              <a:gd name="connsiteY1" fmla="*/ 0 h 1080655"/>
              <a:gd name="connsiteX2" fmla="*/ 1468583 w 1468583"/>
              <a:gd name="connsiteY2" fmla="*/ 895929 h 1080655"/>
              <a:gd name="connsiteX3" fmla="*/ 692727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48145 w 1468583"/>
              <a:gd name="connsiteY3" fmla="*/ 1080655 h 1080655"/>
              <a:gd name="connsiteX4" fmla="*/ 9238 w 1468583"/>
              <a:gd name="connsiteY4" fmla="*/ 877456 h 1080655"/>
              <a:gd name="connsiteX5" fmla="*/ 0 w 1468583"/>
              <a:gd name="connsiteY5" fmla="*/ 1 h 1080655"/>
              <a:gd name="connsiteX0" fmla="*/ 0 w 1468583"/>
              <a:gd name="connsiteY0" fmla="*/ 1 h 1080655"/>
              <a:gd name="connsiteX1" fmla="*/ 1459346 w 1468583"/>
              <a:gd name="connsiteY1" fmla="*/ 0 h 1080655"/>
              <a:gd name="connsiteX2" fmla="*/ 1468583 w 1468583"/>
              <a:gd name="connsiteY2" fmla="*/ 895929 h 1080655"/>
              <a:gd name="connsiteX3" fmla="*/ 738909 w 1468583"/>
              <a:gd name="connsiteY3" fmla="*/ 1080655 h 1080655"/>
              <a:gd name="connsiteX4" fmla="*/ 9238 w 1468583"/>
              <a:gd name="connsiteY4" fmla="*/ 877456 h 1080655"/>
              <a:gd name="connsiteX5" fmla="*/ 0 w 1468583"/>
              <a:gd name="connsiteY5" fmla="*/ 1 h 1080655"/>
              <a:gd name="connsiteX0" fmla="*/ 887 w 1469470"/>
              <a:gd name="connsiteY0" fmla="*/ 1 h 1080655"/>
              <a:gd name="connsiteX1" fmla="*/ 1460233 w 1469470"/>
              <a:gd name="connsiteY1" fmla="*/ 0 h 1080655"/>
              <a:gd name="connsiteX2" fmla="*/ 1469470 w 1469470"/>
              <a:gd name="connsiteY2" fmla="*/ 895929 h 1080655"/>
              <a:gd name="connsiteX3" fmla="*/ 739796 w 1469470"/>
              <a:gd name="connsiteY3" fmla="*/ 1080655 h 1080655"/>
              <a:gd name="connsiteX4" fmla="*/ 888 w 1469470"/>
              <a:gd name="connsiteY4" fmla="*/ 877456 h 1080655"/>
              <a:gd name="connsiteX5" fmla="*/ 887 w 1469470"/>
              <a:gd name="connsiteY5" fmla="*/ 1 h 1080655"/>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0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7906 h 1080654"/>
              <a:gd name="connsiteX0" fmla="*/ 887 w 1469470"/>
              <a:gd name="connsiteY0" fmla="*/ 0 h 1080654"/>
              <a:gd name="connsiteX1" fmla="*/ 1468138 w 1469470"/>
              <a:gd name="connsiteY1" fmla="*/ 2634 h 1080654"/>
              <a:gd name="connsiteX2" fmla="*/ 1469470 w 1469470"/>
              <a:gd name="connsiteY2" fmla="*/ 895928 h 1080654"/>
              <a:gd name="connsiteX3" fmla="*/ 739796 w 1469470"/>
              <a:gd name="connsiteY3" fmla="*/ 1080654 h 1080654"/>
              <a:gd name="connsiteX4" fmla="*/ 888 w 1469470"/>
              <a:gd name="connsiteY4" fmla="*/ 877455 h 1080654"/>
              <a:gd name="connsiteX5" fmla="*/ 887 w 1469470"/>
              <a:gd name="connsiteY5" fmla="*/ 57974 h 1080654"/>
              <a:gd name="connsiteX0" fmla="*/ 887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792 w 1469470"/>
              <a:gd name="connsiteY0" fmla="*/ 2636 h 1078020"/>
              <a:gd name="connsiteX1" fmla="*/ 1468138 w 1469470"/>
              <a:gd name="connsiteY1" fmla="*/ 0 h 1078020"/>
              <a:gd name="connsiteX2" fmla="*/ 1469470 w 1469470"/>
              <a:gd name="connsiteY2" fmla="*/ 893294 h 1078020"/>
              <a:gd name="connsiteX3" fmla="*/ 739796 w 1469470"/>
              <a:gd name="connsiteY3" fmla="*/ 1078020 h 1078020"/>
              <a:gd name="connsiteX4" fmla="*/ 888 w 1469470"/>
              <a:gd name="connsiteY4" fmla="*/ 874821 h 1078020"/>
              <a:gd name="connsiteX5" fmla="*/ 887 w 1469470"/>
              <a:gd name="connsiteY5" fmla="*/ 55340 h 1078020"/>
              <a:gd name="connsiteX0" fmla="*/ 8569 w 1469247"/>
              <a:gd name="connsiteY0" fmla="*/ 2636 h 1078020"/>
              <a:gd name="connsiteX1" fmla="*/ 1467915 w 1469247"/>
              <a:gd name="connsiteY1" fmla="*/ 0 h 1078020"/>
              <a:gd name="connsiteX2" fmla="*/ 1469247 w 1469247"/>
              <a:gd name="connsiteY2" fmla="*/ 893294 h 1078020"/>
              <a:gd name="connsiteX3" fmla="*/ 739573 w 1469247"/>
              <a:gd name="connsiteY3" fmla="*/ 1078020 h 1078020"/>
              <a:gd name="connsiteX4" fmla="*/ 665 w 1469247"/>
              <a:gd name="connsiteY4" fmla="*/ 874821 h 1078020"/>
              <a:gd name="connsiteX5" fmla="*/ 3299 w 1469247"/>
              <a:gd name="connsiteY5" fmla="*/ 31623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436 w 1469114"/>
              <a:gd name="connsiteY0" fmla="*/ 2636 h 1078020"/>
              <a:gd name="connsiteX1" fmla="*/ 1467782 w 1469114"/>
              <a:gd name="connsiteY1" fmla="*/ 0 h 1078020"/>
              <a:gd name="connsiteX2" fmla="*/ 1469114 w 1469114"/>
              <a:gd name="connsiteY2" fmla="*/ 893294 h 1078020"/>
              <a:gd name="connsiteX3" fmla="*/ 739440 w 1469114"/>
              <a:gd name="connsiteY3" fmla="*/ 1078020 h 1078020"/>
              <a:gd name="connsiteX4" fmla="*/ 532 w 1469114"/>
              <a:gd name="connsiteY4" fmla="*/ 874821 h 1078020"/>
              <a:gd name="connsiteX5" fmla="*/ 5801 w 1469114"/>
              <a:gd name="connsiteY5" fmla="*/ 1 h 1078020"/>
              <a:gd name="connsiteX0" fmla="*/ 8285 w 1468963"/>
              <a:gd name="connsiteY0" fmla="*/ 2636 h 1078020"/>
              <a:gd name="connsiteX1" fmla="*/ 1467631 w 1468963"/>
              <a:gd name="connsiteY1" fmla="*/ 0 h 1078020"/>
              <a:gd name="connsiteX2" fmla="*/ 1468963 w 1468963"/>
              <a:gd name="connsiteY2" fmla="*/ 893294 h 1078020"/>
              <a:gd name="connsiteX3" fmla="*/ 739289 w 1468963"/>
              <a:gd name="connsiteY3" fmla="*/ 1078020 h 1078020"/>
              <a:gd name="connsiteX4" fmla="*/ 381 w 1468963"/>
              <a:gd name="connsiteY4" fmla="*/ 874821 h 1078020"/>
              <a:gd name="connsiteX5" fmla="*/ 10921 w 1468963"/>
              <a:gd name="connsiteY5" fmla="*/ 155475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0" fmla="*/ 7904 w 1468582"/>
              <a:gd name="connsiteY0" fmla="*/ 2636 h 1078020"/>
              <a:gd name="connsiteX1" fmla="*/ 1467250 w 1468582"/>
              <a:gd name="connsiteY1" fmla="*/ 0 h 1078020"/>
              <a:gd name="connsiteX2" fmla="*/ 1468582 w 1468582"/>
              <a:gd name="connsiteY2" fmla="*/ 893294 h 1078020"/>
              <a:gd name="connsiteX3" fmla="*/ 738908 w 1468582"/>
              <a:gd name="connsiteY3" fmla="*/ 1078020 h 1078020"/>
              <a:gd name="connsiteX4" fmla="*/ 0 w 1468582"/>
              <a:gd name="connsiteY4" fmla="*/ 874821 h 1078020"/>
              <a:gd name="connsiteX5" fmla="*/ 7904 w 1468582"/>
              <a:gd name="connsiteY5" fmla="*/ 2636 h 1078020"/>
              <a:gd name="connsiteX0" fmla="*/ 5269 w 1468582"/>
              <a:gd name="connsiteY0" fmla="*/ 0 h 1080654"/>
              <a:gd name="connsiteX1" fmla="*/ 1467250 w 1468582"/>
              <a:gd name="connsiteY1" fmla="*/ 2634 h 1080654"/>
              <a:gd name="connsiteX2" fmla="*/ 1468582 w 1468582"/>
              <a:gd name="connsiteY2" fmla="*/ 895928 h 1080654"/>
              <a:gd name="connsiteX3" fmla="*/ 738908 w 1468582"/>
              <a:gd name="connsiteY3" fmla="*/ 1080654 h 1080654"/>
              <a:gd name="connsiteX4" fmla="*/ 0 w 1468582"/>
              <a:gd name="connsiteY4" fmla="*/ 877455 h 1080654"/>
              <a:gd name="connsiteX5" fmla="*/ 5269 w 1468582"/>
              <a:gd name="connsiteY5" fmla="*/ 0 h 1080654"/>
              <a:gd name="connsiteX0" fmla="*/ 318 w 1471536"/>
              <a:gd name="connsiteY0" fmla="*/ 0 h 1083289"/>
              <a:gd name="connsiteX1" fmla="*/ 1470204 w 1471536"/>
              <a:gd name="connsiteY1" fmla="*/ 5269 h 1083289"/>
              <a:gd name="connsiteX2" fmla="*/ 1471536 w 1471536"/>
              <a:gd name="connsiteY2" fmla="*/ 898563 h 1083289"/>
              <a:gd name="connsiteX3" fmla="*/ 741862 w 1471536"/>
              <a:gd name="connsiteY3" fmla="*/ 1083289 h 1083289"/>
              <a:gd name="connsiteX4" fmla="*/ 2954 w 1471536"/>
              <a:gd name="connsiteY4" fmla="*/ 880090 h 1083289"/>
              <a:gd name="connsiteX5" fmla="*/ 318 w 1471536"/>
              <a:gd name="connsiteY5" fmla="*/ 0 h 1083289"/>
              <a:gd name="connsiteX0" fmla="*/ 318 w 1471536"/>
              <a:gd name="connsiteY0" fmla="*/ 2637 h 1078020"/>
              <a:gd name="connsiteX1" fmla="*/ 1470204 w 1471536"/>
              <a:gd name="connsiteY1" fmla="*/ 0 h 1078020"/>
              <a:gd name="connsiteX2" fmla="*/ 1471536 w 1471536"/>
              <a:gd name="connsiteY2" fmla="*/ 893294 h 1078020"/>
              <a:gd name="connsiteX3" fmla="*/ 741862 w 1471536"/>
              <a:gd name="connsiteY3" fmla="*/ 1078020 h 1078020"/>
              <a:gd name="connsiteX4" fmla="*/ 2954 w 1471536"/>
              <a:gd name="connsiteY4" fmla="*/ 874821 h 1078020"/>
              <a:gd name="connsiteX5" fmla="*/ 318 w 1471536"/>
              <a:gd name="connsiteY5" fmla="*/ 2637 h 1078020"/>
              <a:gd name="connsiteX0" fmla="*/ 318 w 1471536"/>
              <a:gd name="connsiteY0" fmla="*/ 0 h 1080653"/>
              <a:gd name="connsiteX1" fmla="*/ 1470204 w 1471536"/>
              <a:gd name="connsiteY1" fmla="*/ 2633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0 h 1080653"/>
              <a:gd name="connsiteX1" fmla="*/ 1470204 w 1471536"/>
              <a:gd name="connsiteY1" fmla="*/ 171702 h 1080653"/>
              <a:gd name="connsiteX2" fmla="*/ 1471536 w 1471536"/>
              <a:gd name="connsiteY2" fmla="*/ 895927 h 1080653"/>
              <a:gd name="connsiteX3" fmla="*/ 741862 w 1471536"/>
              <a:gd name="connsiteY3" fmla="*/ 1080653 h 1080653"/>
              <a:gd name="connsiteX4" fmla="*/ 2954 w 1471536"/>
              <a:gd name="connsiteY4" fmla="*/ 877454 h 1080653"/>
              <a:gd name="connsiteX5" fmla="*/ 318 w 1471536"/>
              <a:gd name="connsiteY5" fmla="*/ 0 h 1080653"/>
              <a:gd name="connsiteX0" fmla="*/ 318 w 1471536"/>
              <a:gd name="connsiteY0" fmla="*/ 2129 h 908951"/>
              <a:gd name="connsiteX1" fmla="*/ 1470204 w 1471536"/>
              <a:gd name="connsiteY1" fmla="*/ 0 h 908951"/>
              <a:gd name="connsiteX2" fmla="*/ 1471536 w 1471536"/>
              <a:gd name="connsiteY2" fmla="*/ 724225 h 908951"/>
              <a:gd name="connsiteX3" fmla="*/ 741862 w 1471536"/>
              <a:gd name="connsiteY3" fmla="*/ 908951 h 908951"/>
              <a:gd name="connsiteX4" fmla="*/ 2954 w 1471536"/>
              <a:gd name="connsiteY4" fmla="*/ 705752 h 908951"/>
              <a:gd name="connsiteX5" fmla="*/ 318 w 1471536"/>
              <a:gd name="connsiteY5" fmla="*/ 2129 h 908951"/>
              <a:gd name="connsiteX0" fmla="*/ 239 w 1473838"/>
              <a:gd name="connsiteY0" fmla="*/ 104523 h 908951"/>
              <a:gd name="connsiteX1" fmla="*/ 1472506 w 1473838"/>
              <a:gd name="connsiteY1" fmla="*/ 0 h 908951"/>
              <a:gd name="connsiteX2" fmla="*/ 1473838 w 1473838"/>
              <a:gd name="connsiteY2" fmla="*/ 724225 h 908951"/>
              <a:gd name="connsiteX3" fmla="*/ 744164 w 1473838"/>
              <a:gd name="connsiteY3" fmla="*/ 908951 h 908951"/>
              <a:gd name="connsiteX4" fmla="*/ 5256 w 1473838"/>
              <a:gd name="connsiteY4" fmla="*/ 705752 h 908951"/>
              <a:gd name="connsiteX5" fmla="*/ 239 w 1473838"/>
              <a:gd name="connsiteY5" fmla="*/ 104523 h 908951"/>
              <a:gd name="connsiteX0" fmla="*/ 239 w 1474888"/>
              <a:gd name="connsiteY0" fmla="*/ 0 h 804428"/>
              <a:gd name="connsiteX1" fmla="*/ 1474888 w 1474888"/>
              <a:gd name="connsiteY1" fmla="*/ 47877 h 804428"/>
              <a:gd name="connsiteX2" fmla="*/ 1473838 w 1474888"/>
              <a:gd name="connsiteY2" fmla="*/ 619702 h 804428"/>
              <a:gd name="connsiteX3" fmla="*/ 744164 w 1474888"/>
              <a:gd name="connsiteY3" fmla="*/ 804428 h 804428"/>
              <a:gd name="connsiteX4" fmla="*/ 5256 w 1474888"/>
              <a:gd name="connsiteY4" fmla="*/ 601229 h 804428"/>
              <a:gd name="connsiteX5" fmla="*/ 239 w 1474888"/>
              <a:gd name="connsiteY5" fmla="*/ 0 h 804428"/>
              <a:gd name="connsiteX0" fmla="*/ 239 w 1474888"/>
              <a:gd name="connsiteY0" fmla="*/ 2129 h 806557"/>
              <a:gd name="connsiteX1" fmla="*/ 1474888 w 1474888"/>
              <a:gd name="connsiteY1" fmla="*/ 0 h 806557"/>
              <a:gd name="connsiteX2" fmla="*/ 1473838 w 1474888"/>
              <a:gd name="connsiteY2" fmla="*/ 621831 h 806557"/>
              <a:gd name="connsiteX3" fmla="*/ 744164 w 1474888"/>
              <a:gd name="connsiteY3" fmla="*/ 806557 h 806557"/>
              <a:gd name="connsiteX4" fmla="*/ 5256 w 1474888"/>
              <a:gd name="connsiteY4" fmla="*/ 603358 h 806557"/>
              <a:gd name="connsiteX5" fmla="*/ 239 w 1474888"/>
              <a:gd name="connsiteY5" fmla="*/ 2129 h 806557"/>
              <a:gd name="connsiteX0" fmla="*/ 239 w 1477269"/>
              <a:gd name="connsiteY0" fmla="*/ 133098 h 937526"/>
              <a:gd name="connsiteX1" fmla="*/ 1477269 w 1477269"/>
              <a:gd name="connsiteY1" fmla="*/ 0 h 937526"/>
              <a:gd name="connsiteX2" fmla="*/ 1473838 w 1477269"/>
              <a:gd name="connsiteY2" fmla="*/ 752800 h 937526"/>
              <a:gd name="connsiteX3" fmla="*/ 744164 w 1477269"/>
              <a:gd name="connsiteY3" fmla="*/ 937526 h 937526"/>
              <a:gd name="connsiteX4" fmla="*/ 5256 w 1477269"/>
              <a:gd name="connsiteY4" fmla="*/ 734327 h 937526"/>
              <a:gd name="connsiteX5" fmla="*/ 239 w 1477269"/>
              <a:gd name="connsiteY5" fmla="*/ 133098 h 937526"/>
              <a:gd name="connsiteX0" fmla="*/ 239 w 1474888"/>
              <a:gd name="connsiteY0" fmla="*/ 135479 h 939907"/>
              <a:gd name="connsiteX1" fmla="*/ 1474888 w 1474888"/>
              <a:gd name="connsiteY1" fmla="*/ 0 h 939907"/>
              <a:gd name="connsiteX2" fmla="*/ 1473838 w 1474888"/>
              <a:gd name="connsiteY2" fmla="*/ 755181 h 939907"/>
              <a:gd name="connsiteX3" fmla="*/ 744164 w 1474888"/>
              <a:gd name="connsiteY3" fmla="*/ 939907 h 939907"/>
              <a:gd name="connsiteX4" fmla="*/ 5256 w 1474888"/>
              <a:gd name="connsiteY4" fmla="*/ 736708 h 939907"/>
              <a:gd name="connsiteX5" fmla="*/ 239 w 1474888"/>
              <a:gd name="connsiteY5" fmla="*/ 135479 h 939907"/>
              <a:gd name="connsiteX0" fmla="*/ 319 w 1472587"/>
              <a:gd name="connsiteY0" fmla="*/ 18798 h 939907"/>
              <a:gd name="connsiteX1" fmla="*/ 1472587 w 1472587"/>
              <a:gd name="connsiteY1" fmla="*/ 0 h 939907"/>
              <a:gd name="connsiteX2" fmla="*/ 1471537 w 1472587"/>
              <a:gd name="connsiteY2" fmla="*/ 755181 h 939907"/>
              <a:gd name="connsiteX3" fmla="*/ 741863 w 1472587"/>
              <a:gd name="connsiteY3" fmla="*/ 939907 h 939907"/>
              <a:gd name="connsiteX4" fmla="*/ 2955 w 1472587"/>
              <a:gd name="connsiteY4" fmla="*/ 736708 h 939907"/>
              <a:gd name="connsiteX5" fmla="*/ 319 w 1472587"/>
              <a:gd name="connsiteY5" fmla="*/ 18798 h 939907"/>
              <a:gd name="connsiteX0" fmla="*/ 319 w 1472587"/>
              <a:gd name="connsiteY0" fmla="*/ 0 h 942541"/>
              <a:gd name="connsiteX1" fmla="*/ 1472587 w 1472587"/>
              <a:gd name="connsiteY1" fmla="*/ 2634 h 942541"/>
              <a:gd name="connsiteX2" fmla="*/ 1471537 w 1472587"/>
              <a:gd name="connsiteY2" fmla="*/ 757815 h 942541"/>
              <a:gd name="connsiteX3" fmla="*/ 741863 w 1472587"/>
              <a:gd name="connsiteY3" fmla="*/ 942541 h 942541"/>
              <a:gd name="connsiteX4" fmla="*/ 2955 w 1472587"/>
              <a:gd name="connsiteY4" fmla="*/ 739342 h 942541"/>
              <a:gd name="connsiteX5" fmla="*/ 319 w 1472587"/>
              <a:gd name="connsiteY5" fmla="*/ 0 h 942541"/>
              <a:gd name="connsiteX0" fmla="*/ 2127 w 1469632"/>
              <a:gd name="connsiteY0" fmla="*/ 0 h 940159"/>
              <a:gd name="connsiteX1" fmla="*/ 1469632 w 1469632"/>
              <a:gd name="connsiteY1" fmla="*/ 252 h 940159"/>
              <a:gd name="connsiteX2" fmla="*/ 1468582 w 1469632"/>
              <a:gd name="connsiteY2" fmla="*/ 755433 h 940159"/>
              <a:gd name="connsiteX3" fmla="*/ 738908 w 1469632"/>
              <a:gd name="connsiteY3" fmla="*/ 940159 h 940159"/>
              <a:gd name="connsiteX4" fmla="*/ 0 w 1469632"/>
              <a:gd name="connsiteY4" fmla="*/ 736960 h 940159"/>
              <a:gd name="connsiteX5" fmla="*/ 2127 w 1469632"/>
              <a:gd name="connsiteY5" fmla="*/ 0 h 940159"/>
              <a:gd name="connsiteX0" fmla="*/ 319 w 1472586"/>
              <a:gd name="connsiteY0" fmla="*/ 0 h 940159"/>
              <a:gd name="connsiteX1" fmla="*/ 1472586 w 1472586"/>
              <a:gd name="connsiteY1" fmla="*/ 252 h 940159"/>
              <a:gd name="connsiteX2" fmla="*/ 1471536 w 1472586"/>
              <a:gd name="connsiteY2" fmla="*/ 755433 h 940159"/>
              <a:gd name="connsiteX3" fmla="*/ 741862 w 1472586"/>
              <a:gd name="connsiteY3" fmla="*/ 940159 h 940159"/>
              <a:gd name="connsiteX4" fmla="*/ 2954 w 1472586"/>
              <a:gd name="connsiteY4" fmla="*/ 736960 h 940159"/>
              <a:gd name="connsiteX5" fmla="*/ 319 w 1472586"/>
              <a:gd name="connsiteY5" fmla="*/ 0 h 940159"/>
              <a:gd name="connsiteX0" fmla="*/ 4509 w 1476776"/>
              <a:gd name="connsiteY0" fmla="*/ 0 h 940159"/>
              <a:gd name="connsiteX1" fmla="*/ 1476776 w 1476776"/>
              <a:gd name="connsiteY1" fmla="*/ 252 h 940159"/>
              <a:gd name="connsiteX2" fmla="*/ 1475726 w 1476776"/>
              <a:gd name="connsiteY2" fmla="*/ 755433 h 940159"/>
              <a:gd name="connsiteX3" fmla="*/ 746052 w 1476776"/>
              <a:gd name="connsiteY3" fmla="*/ 940159 h 940159"/>
              <a:gd name="connsiteX4" fmla="*/ 0 w 1476776"/>
              <a:gd name="connsiteY4" fmla="*/ 736960 h 940159"/>
              <a:gd name="connsiteX5" fmla="*/ 4509 w 1476776"/>
              <a:gd name="connsiteY5" fmla="*/ 0 h 940159"/>
              <a:gd name="connsiteX0" fmla="*/ 480 w 1472747"/>
              <a:gd name="connsiteY0" fmla="*/ 0 h 940159"/>
              <a:gd name="connsiteX1" fmla="*/ 1472747 w 1472747"/>
              <a:gd name="connsiteY1" fmla="*/ 252 h 940159"/>
              <a:gd name="connsiteX2" fmla="*/ 1471697 w 1472747"/>
              <a:gd name="connsiteY2" fmla="*/ 755433 h 940159"/>
              <a:gd name="connsiteX3" fmla="*/ 742023 w 1472747"/>
              <a:gd name="connsiteY3" fmla="*/ 940159 h 940159"/>
              <a:gd name="connsiteX4" fmla="*/ 734 w 1472747"/>
              <a:gd name="connsiteY4" fmla="*/ 741722 h 940159"/>
              <a:gd name="connsiteX5" fmla="*/ 480 w 1472747"/>
              <a:gd name="connsiteY5" fmla="*/ 0 h 940159"/>
              <a:gd name="connsiteX0" fmla="*/ 320 w 1472587"/>
              <a:gd name="connsiteY0" fmla="*/ 0 h 940159"/>
              <a:gd name="connsiteX1" fmla="*/ 1472587 w 1472587"/>
              <a:gd name="connsiteY1" fmla="*/ 252 h 940159"/>
              <a:gd name="connsiteX2" fmla="*/ 1471537 w 1472587"/>
              <a:gd name="connsiteY2" fmla="*/ 755433 h 940159"/>
              <a:gd name="connsiteX3" fmla="*/ 741863 w 1472587"/>
              <a:gd name="connsiteY3" fmla="*/ 940159 h 940159"/>
              <a:gd name="connsiteX4" fmla="*/ 2955 w 1472587"/>
              <a:gd name="connsiteY4" fmla="*/ 758391 h 940159"/>
              <a:gd name="connsiteX5" fmla="*/ 320 w 1472587"/>
              <a:gd name="connsiteY5" fmla="*/ 0 h 940159"/>
              <a:gd name="connsiteX0" fmla="*/ 320 w 1472587"/>
              <a:gd name="connsiteY0" fmla="*/ 111667 h 1051826"/>
              <a:gd name="connsiteX1" fmla="*/ 1472587 w 1472587"/>
              <a:gd name="connsiteY1" fmla="*/ 0 h 1051826"/>
              <a:gd name="connsiteX2" fmla="*/ 1471537 w 1472587"/>
              <a:gd name="connsiteY2" fmla="*/ 867100 h 1051826"/>
              <a:gd name="connsiteX3" fmla="*/ 741863 w 1472587"/>
              <a:gd name="connsiteY3" fmla="*/ 1051826 h 1051826"/>
              <a:gd name="connsiteX4" fmla="*/ 2955 w 1472587"/>
              <a:gd name="connsiteY4" fmla="*/ 870058 h 1051826"/>
              <a:gd name="connsiteX5" fmla="*/ 320 w 1472587"/>
              <a:gd name="connsiteY5" fmla="*/ 111667 h 1051826"/>
              <a:gd name="connsiteX0" fmla="*/ 320 w 1471763"/>
              <a:gd name="connsiteY0" fmla="*/ 123573 h 1063732"/>
              <a:gd name="connsiteX1" fmla="*/ 1470206 w 1471763"/>
              <a:gd name="connsiteY1" fmla="*/ 0 h 1063732"/>
              <a:gd name="connsiteX2" fmla="*/ 1471537 w 1471763"/>
              <a:gd name="connsiteY2" fmla="*/ 879006 h 1063732"/>
              <a:gd name="connsiteX3" fmla="*/ 741863 w 1471763"/>
              <a:gd name="connsiteY3" fmla="*/ 1063732 h 1063732"/>
              <a:gd name="connsiteX4" fmla="*/ 2955 w 1471763"/>
              <a:gd name="connsiteY4" fmla="*/ 881964 h 1063732"/>
              <a:gd name="connsiteX5" fmla="*/ 320 w 1471763"/>
              <a:gd name="connsiteY5" fmla="*/ 123573 h 1063732"/>
              <a:gd name="connsiteX0" fmla="*/ 480 w 1469541"/>
              <a:gd name="connsiteY0" fmla="*/ 0 h 1071127"/>
              <a:gd name="connsiteX1" fmla="*/ 1467984 w 1469541"/>
              <a:gd name="connsiteY1" fmla="*/ 7395 h 1071127"/>
              <a:gd name="connsiteX2" fmla="*/ 1469315 w 1469541"/>
              <a:gd name="connsiteY2" fmla="*/ 886401 h 1071127"/>
              <a:gd name="connsiteX3" fmla="*/ 739641 w 1469541"/>
              <a:gd name="connsiteY3" fmla="*/ 1071127 h 1071127"/>
              <a:gd name="connsiteX4" fmla="*/ 733 w 1469541"/>
              <a:gd name="connsiteY4" fmla="*/ 889359 h 1071127"/>
              <a:gd name="connsiteX5" fmla="*/ 480 w 1469541"/>
              <a:gd name="connsiteY5" fmla="*/ 0 h 1071127"/>
              <a:gd name="connsiteX0" fmla="*/ 480 w 1469541"/>
              <a:gd name="connsiteY0" fmla="*/ 11655 h 1082782"/>
              <a:gd name="connsiteX1" fmla="*/ 1467984 w 1469541"/>
              <a:gd name="connsiteY1" fmla="*/ 0 h 1082782"/>
              <a:gd name="connsiteX2" fmla="*/ 1469315 w 1469541"/>
              <a:gd name="connsiteY2" fmla="*/ 898056 h 1082782"/>
              <a:gd name="connsiteX3" fmla="*/ 739641 w 1469541"/>
              <a:gd name="connsiteY3" fmla="*/ 1082782 h 1082782"/>
              <a:gd name="connsiteX4" fmla="*/ 733 w 1469541"/>
              <a:gd name="connsiteY4" fmla="*/ 901014 h 1082782"/>
              <a:gd name="connsiteX5" fmla="*/ 480 w 1469541"/>
              <a:gd name="connsiteY5" fmla="*/ 11655 h 1082782"/>
              <a:gd name="connsiteX0" fmla="*/ 480 w 1469541"/>
              <a:gd name="connsiteY0" fmla="*/ 0 h 1092558"/>
              <a:gd name="connsiteX1" fmla="*/ 1467984 w 1469541"/>
              <a:gd name="connsiteY1" fmla="*/ 9776 h 1092558"/>
              <a:gd name="connsiteX2" fmla="*/ 1469315 w 1469541"/>
              <a:gd name="connsiteY2" fmla="*/ 907832 h 1092558"/>
              <a:gd name="connsiteX3" fmla="*/ 739641 w 1469541"/>
              <a:gd name="connsiteY3" fmla="*/ 1092558 h 1092558"/>
              <a:gd name="connsiteX4" fmla="*/ 733 w 1469541"/>
              <a:gd name="connsiteY4" fmla="*/ 910790 h 1092558"/>
              <a:gd name="connsiteX5" fmla="*/ 480 w 1469541"/>
              <a:gd name="connsiteY5" fmla="*/ 0 h 1092558"/>
              <a:gd name="connsiteX0" fmla="*/ 2128 w 1468808"/>
              <a:gd name="connsiteY0" fmla="*/ 0 h 1085415"/>
              <a:gd name="connsiteX1" fmla="*/ 1467251 w 1468808"/>
              <a:gd name="connsiteY1" fmla="*/ 2633 h 1085415"/>
              <a:gd name="connsiteX2" fmla="*/ 1468582 w 1468808"/>
              <a:gd name="connsiteY2" fmla="*/ 900689 h 1085415"/>
              <a:gd name="connsiteX3" fmla="*/ 738908 w 1468808"/>
              <a:gd name="connsiteY3" fmla="*/ 1085415 h 1085415"/>
              <a:gd name="connsiteX4" fmla="*/ 0 w 1468808"/>
              <a:gd name="connsiteY4" fmla="*/ 903647 h 1085415"/>
              <a:gd name="connsiteX5" fmla="*/ 2128 w 1468808"/>
              <a:gd name="connsiteY5" fmla="*/ 0 h 1085415"/>
              <a:gd name="connsiteX0" fmla="*/ 2128 w 1473388"/>
              <a:gd name="connsiteY0" fmla="*/ 365583 h 1450998"/>
              <a:gd name="connsiteX1" fmla="*/ 1473388 w 1473388"/>
              <a:gd name="connsiteY1" fmla="*/ 1 h 1450998"/>
              <a:gd name="connsiteX2" fmla="*/ 1468582 w 1473388"/>
              <a:gd name="connsiteY2" fmla="*/ 1266272 h 1450998"/>
              <a:gd name="connsiteX3" fmla="*/ 738908 w 1473388"/>
              <a:gd name="connsiteY3" fmla="*/ 1450998 h 1450998"/>
              <a:gd name="connsiteX4" fmla="*/ 0 w 1473388"/>
              <a:gd name="connsiteY4" fmla="*/ 1269230 h 1450998"/>
              <a:gd name="connsiteX5" fmla="*/ 2128 w 1473388"/>
              <a:gd name="connsiteY5" fmla="*/ 365583 h 1450998"/>
              <a:gd name="connsiteX0" fmla="*/ 11333 w 1473388"/>
              <a:gd name="connsiteY0" fmla="*/ 436 h 1450997"/>
              <a:gd name="connsiteX1" fmla="*/ 1473388 w 1473388"/>
              <a:gd name="connsiteY1" fmla="*/ 0 h 1450997"/>
              <a:gd name="connsiteX2" fmla="*/ 1468582 w 1473388"/>
              <a:gd name="connsiteY2" fmla="*/ 1266271 h 1450997"/>
              <a:gd name="connsiteX3" fmla="*/ 738908 w 1473388"/>
              <a:gd name="connsiteY3" fmla="*/ 1450997 h 1450997"/>
              <a:gd name="connsiteX4" fmla="*/ 0 w 1473388"/>
              <a:gd name="connsiteY4" fmla="*/ 1269229 h 1450997"/>
              <a:gd name="connsiteX5" fmla="*/ 11333 w 1473388"/>
              <a:gd name="connsiteY5" fmla="*/ 436 h 1450997"/>
              <a:gd name="connsiteX0" fmla="*/ 2128 w 1464183"/>
              <a:gd name="connsiteY0" fmla="*/ 436 h 1450997"/>
              <a:gd name="connsiteX1" fmla="*/ 1464183 w 1464183"/>
              <a:gd name="connsiteY1" fmla="*/ 0 h 1450997"/>
              <a:gd name="connsiteX2" fmla="*/ 1459377 w 1464183"/>
              <a:gd name="connsiteY2" fmla="*/ 1266271 h 1450997"/>
              <a:gd name="connsiteX3" fmla="*/ 729703 w 1464183"/>
              <a:gd name="connsiteY3" fmla="*/ 1450997 h 1450997"/>
              <a:gd name="connsiteX4" fmla="*/ 0 w 1464183"/>
              <a:gd name="connsiteY4" fmla="*/ 1269229 h 1450997"/>
              <a:gd name="connsiteX5" fmla="*/ 2128 w 1464183"/>
              <a:gd name="connsiteY5" fmla="*/ 436 h 1450997"/>
              <a:gd name="connsiteX0" fmla="*/ 418 w 1465541"/>
              <a:gd name="connsiteY0" fmla="*/ 0 h 1459767"/>
              <a:gd name="connsiteX1" fmla="*/ 1465541 w 1465541"/>
              <a:gd name="connsiteY1" fmla="*/ 8770 h 1459767"/>
              <a:gd name="connsiteX2" fmla="*/ 1460735 w 1465541"/>
              <a:gd name="connsiteY2" fmla="*/ 1275041 h 1459767"/>
              <a:gd name="connsiteX3" fmla="*/ 731061 w 1465541"/>
              <a:gd name="connsiteY3" fmla="*/ 1459767 h 1459767"/>
              <a:gd name="connsiteX4" fmla="*/ 1358 w 1465541"/>
              <a:gd name="connsiteY4" fmla="*/ 1277999 h 1459767"/>
              <a:gd name="connsiteX5" fmla="*/ 418 w 1465541"/>
              <a:gd name="connsiteY5" fmla="*/ 0 h 1459767"/>
              <a:gd name="connsiteX0" fmla="*/ 213 w 1470572"/>
              <a:gd name="connsiteY0" fmla="*/ 296052 h 1451019"/>
              <a:gd name="connsiteX1" fmla="*/ 1470572 w 1470572"/>
              <a:gd name="connsiteY1" fmla="*/ 22 h 1451019"/>
              <a:gd name="connsiteX2" fmla="*/ 1465766 w 1470572"/>
              <a:gd name="connsiteY2" fmla="*/ 1266293 h 1451019"/>
              <a:gd name="connsiteX3" fmla="*/ 736092 w 1470572"/>
              <a:gd name="connsiteY3" fmla="*/ 1451019 h 1451019"/>
              <a:gd name="connsiteX4" fmla="*/ 6389 w 1470572"/>
              <a:gd name="connsiteY4" fmla="*/ 1269251 h 1451019"/>
              <a:gd name="connsiteX5" fmla="*/ 213 w 1470572"/>
              <a:gd name="connsiteY5" fmla="*/ 296052 h 1451019"/>
              <a:gd name="connsiteX0" fmla="*/ 213 w 1467082"/>
              <a:gd name="connsiteY0" fmla="*/ 0 h 1154967"/>
              <a:gd name="connsiteX1" fmla="*/ 1467082 w 1467082"/>
              <a:gd name="connsiteY1" fmla="*/ 4007 h 1154967"/>
              <a:gd name="connsiteX2" fmla="*/ 1465766 w 1467082"/>
              <a:gd name="connsiteY2" fmla="*/ 970241 h 1154967"/>
              <a:gd name="connsiteX3" fmla="*/ 736092 w 1467082"/>
              <a:gd name="connsiteY3" fmla="*/ 1154967 h 1154967"/>
              <a:gd name="connsiteX4" fmla="*/ 6389 w 1467082"/>
              <a:gd name="connsiteY4" fmla="*/ 973199 h 1154967"/>
              <a:gd name="connsiteX5" fmla="*/ 213 w 1467082"/>
              <a:gd name="connsiteY5" fmla="*/ 0 h 1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082" h="1154967">
                <a:moveTo>
                  <a:pt x="213" y="0"/>
                </a:moveTo>
                <a:lnTo>
                  <a:pt x="1467082" y="4007"/>
                </a:lnTo>
                <a:cubicBezTo>
                  <a:pt x="1465938" y="254940"/>
                  <a:pt x="1466910" y="719308"/>
                  <a:pt x="1465766" y="970241"/>
                </a:cubicBezTo>
                <a:lnTo>
                  <a:pt x="736092" y="1154967"/>
                </a:lnTo>
                <a:lnTo>
                  <a:pt x="6389" y="973199"/>
                </a:lnTo>
                <a:cubicBezTo>
                  <a:pt x="8145" y="680714"/>
                  <a:pt x="-1543" y="292485"/>
                  <a:pt x="213" y="0"/>
                </a:cubicBezTo>
                <a:close/>
              </a:path>
            </a:pathLst>
          </a:custGeom>
          <a:gradFill>
            <a:gsLst>
              <a:gs pos="0">
                <a:schemeClr val="bg2">
                  <a:lumMod val="60000"/>
                  <a:lumOff val="40000"/>
                </a:schemeClr>
              </a:gs>
              <a:gs pos="100000">
                <a:schemeClr val="bg2">
                  <a:lumMod val="20000"/>
                  <a:lumOff val="80000"/>
                </a:schemeClr>
              </a:gs>
            </a:gsLst>
            <a:lin ang="5400000" scaled="0"/>
          </a:gradFill>
          <a:ln w="3175">
            <a:noFill/>
          </a:ln>
        </p:spPr>
        <p:txBody>
          <a:bodyPr wrap="square" lIns="0" tIns="0" rIns="0" bIns="0">
            <a:spAutoFit/>
          </a:bodyPr>
          <a:lstStyle/>
          <a:p>
            <a:pPr fontAlgn="base">
              <a:spcBef>
                <a:spcPct val="0"/>
              </a:spcBef>
              <a:spcAft>
                <a:spcPct val="0"/>
              </a:spcAft>
              <a:defRPr/>
            </a:pPr>
            <a:endParaRPr lang="en-US" sz="3800" b="1" dirty="0">
              <a:solidFill>
                <a:srgbClr val="58585A"/>
              </a:solidFill>
            </a:endParaRPr>
          </a:p>
        </p:txBody>
      </p:sp>
      <p:sp>
        <p:nvSpPr>
          <p:cNvPr id="36" name="Rectangle 40">
            <a:extLst>
              <a:ext uri="{FF2B5EF4-FFF2-40B4-BE49-F238E27FC236}">
                <a16:creationId xmlns:a16="http://schemas.microsoft.com/office/drawing/2014/main" id="{C5BE625E-D091-431E-9D26-0996AC14DE84}"/>
              </a:ext>
            </a:extLst>
          </p:cNvPr>
          <p:cNvSpPr>
            <a:spLocks noChangeArrowheads="1"/>
          </p:cNvSpPr>
          <p:nvPr/>
        </p:nvSpPr>
        <p:spPr bwMode="auto">
          <a:xfrm>
            <a:off x="2087681" y="1252406"/>
            <a:ext cx="10927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1600" b="1" dirty="0">
                <a:solidFill>
                  <a:srgbClr val="58585A"/>
                </a:solidFill>
              </a:rPr>
              <a:t>Proposal</a:t>
            </a:r>
          </a:p>
          <a:p>
            <a:pPr algn="ctr" fontAlgn="base">
              <a:spcBef>
                <a:spcPct val="0"/>
              </a:spcBef>
              <a:spcAft>
                <a:spcPct val="0"/>
              </a:spcAft>
            </a:pPr>
            <a:r>
              <a:rPr lang="en-US" sz="1600" b="1" dirty="0">
                <a:solidFill>
                  <a:srgbClr val="58585A"/>
                </a:solidFill>
              </a:rPr>
              <a:t>NP</a:t>
            </a:r>
            <a:endParaRPr lang="en-US" sz="1100" b="1" dirty="0">
              <a:solidFill>
                <a:srgbClr val="58585A"/>
              </a:solidFill>
            </a:endParaRPr>
          </a:p>
        </p:txBody>
      </p:sp>
      <p:sp>
        <p:nvSpPr>
          <p:cNvPr id="37" name="Rectangle 295">
            <a:extLst>
              <a:ext uri="{FF2B5EF4-FFF2-40B4-BE49-F238E27FC236}">
                <a16:creationId xmlns:a16="http://schemas.microsoft.com/office/drawing/2014/main" id="{D13F7237-825B-4FAE-9051-2FC0CE5BEE0E}"/>
              </a:ext>
            </a:extLst>
          </p:cNvPr>
          <p:cNvSpPr>
            <a:spLocks noChangeArrowheads="1"/>
          </p:cNvSpPr>
          <p:nvPr/>
        </p:nvSpPr>
        <p:spPr bwMode="auto">
          <a:xfrm>
            <a:off x="3309341" y="3252616"/>
            <a:ext cx="18205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GB" sz="1200" b="1" dirty="0">
                <a:solidFill>
                  <a:srgbClr val="58585A"/>
                </a:solidFill>
                <a:cs typeface="Arial" charset="0"/>
              </a:rPr>
              <a:t>Committee consensus</a:t>
            </a:r>
          </a:p>
        </p:txBody>
      </p:sp>
      <p:sp>
        <p:nvSpPr>
          <p:cNvPr id="38" name="Rectangle 321">
            <a:extLst>
              <a:ext uri="{FF2B5EF4-FFF2-40B4-BE49-F238E27FC236}">
                <a16:creationId xmlns:a16="http://schemas.microsoft.com/office/drawing/2014/main" id="{3B023BAC-8533-4B9B-94A7-55545EB8A6F4}"/>
              </a:ext>
            </a:extLst>
          </p:cNvPr>
          <p:cNvSpPr>
            <a:spLocks noChangeArrowheads="1"/>
          </p:cNvSpPr>
          <p:nvPr/>
        </p:nvSpPr>
        <p:spPr bwMode="auto">
          <a:xfrm>
            <a:off x="3434014" y="2276717"/>
            <a:ext cx="1999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GB" sz="1200" b="1" dirty="0">
                <a:solidFill>
                  <a:srgbClr val="58585A"/>
                </a:solidFill>
                <a:cs typeface="Arial" charset="0"/>
              </a:rPr>
              <a:t>Expert consensus</a:t>
            </a:r>
          </a:p>
          <a:p>
            <a:pPr fontAlgn="base">
              <a:spcBef>
                <a:spcPct val="0"/>
              </a:spcBef>
              <a:spcAft>
                <a:spcPct val="0"/>
              </a:spcAft>
            </a:pPr>
            <a:r>
              <a:rPr lang="en-GB" sz="1200" b="1" dirty="0">
                <a:solidFill>
                  <a:srgbClr val="58585A"/>
                </a:solidFill>
                <a:cs typeface="Arial" charset="0"/>
              </a:rPr>
              <a:t>within working group</a:t>
            </a:r>
            <a:endParaRPr lang="en-US" sz="1200" b="1" dirty="0">
              <a:solidFill>
                <a:srgbClr val="58585A"/>
              </a:solidFill>
              <a:cs typeface="Arial" charset="0"/>
            </a:endParaRPr>
          </a:p>
        </p:txBody>
      </p:sp>
      <p:sp>
        <p:nvSpPr>
          <p:cNvPr id="40" name="Rectangle 67">
            <a:extLst>
              <a:ext uri="{FF2B5EF4-FFF2-40B4-BE49-F238E27FC236}">
                <a16:creationId xmlns:a16="http://schemas.microsoft.com/office/drawing/2014/main" id="{A09BC9C1-150F-4FC4-BF1A-74D780B5DDEA}"/>
              </a:ext>
            </a:extLst>
          </p:cNvPr>
          <p:cNvSpPr>
            <a:spLocks noChangeArrowheads="1"/>
          </p:cNvSpPr>
          <p:nvPr/>
        </p:nvSpPr>
        <p:spPr bwMode="auto">
          <a:xfrm>
            <a:off x="1445833" y="1043743"/>
            <a:ext cx="4539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fontAlgn="base">
              <a:spcBef>
                <a:spcPct val="0"/>
              </a:spcBef>
              <a:spcAft>
                <a:spcPct val="0"/>
              </a:spcAft>
            </a:pPr>
            <a:r>
              <a:rPr lang="en-US" sz="4000" b="1" dirty="0">
                <a:solidFill>
                  <a:srgbClr val="58585A"/>
                </a:solidFill>
              </a:rPr>
              <a:t>1</a:t>
            </a:r>
            <a:endParaRPr lang="en-US" sz="4400" b="1" dirty="0">
              <a:solidFill>
                <a:srgbClr val="58585A"/>
              </a:solidFill>
            </a:endParaRPr>
          </a:p>
        </p:txBody>
      </p:sp>
      <p:sp>
        <p:nvSpPr>
          <p:cNvPr id="41" name="Rectangle 68">
            <a:extLst>
              <a:ext uri="{FF2B5EF4-FFF2-40B4-BE49-F238E27FC236}">
                <a16:creationId xmlns:a16="http://schemas.microsoft.com/office/drawing/2014/main" id="{8A906C9E-52EB-4A9A-AA91-AD8E0552F966}"/>
              </a:ext>
            </a:extLst>
          </p:cNvPr>
          <p:cNvSpPr>
            <a:spLocks noChangeArrowheads="1"/>
          </p:cNvSpPr>
          <p:nvPr/>
        </p:nvSpPr>
        <p:spPr bwMode="auto">
          <a:xfrm>
            <a:off x="1451851" y="2176812"/>
            <a:ext cx="4976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fontAlgn="base">
              <a:spcBef>
                <a:spcPct val="0"/>
              </a:spcBef>
              <a:spcAft>
                <a:spcPct val="0"/>
              </a:spcAft>
            </a:pPr>
            <a:r>
              <a:rPr lang="en-US" sz="4000" b="1" dirty="0">
                <a:solidFill>
                  <a:srgbClr val="58585A"/>
                </a:solidFill>
              </a:rPr>
              <a:t>2</a:t>
            </a:r>
          </a:p>
        </p:txBody>
      </p:sp>
      <p:sp>
        <p:nvSpPr>
          <p:cNvPr id="42" name="Rectangle 69">
            <a:extLst>
              <a:ext uri="{FF2B5EF4-FFF2-40B4-BE49-F238E27FC236}">
                <a16:creationId xmlns:a16="http://schemas.microsoft.com/office/drawing/2014/main" id="{2BBC95BB-E8B7-4B47-B4B8-4B36E439DCDF}"/>
              </a:ext>
            </a:extLst>
          </p:cNvPr>
          <p:cNvSpPr>
            <a:spLocks noChangeArrowheads="1"/>
          </p:cNvSpPr>
          <p:nvPr/>
        </p:nvSpPr>
        <p:spPr bwMode="auto">
          <a:xfrm>
            <a:off x="1445833" y="2940560"/>
            <a:ext cx="5415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fontAlgn="base">
              <a:spcBef>
                <a:spcPct val="0"/>
              </a:spcBef>
              <a:spcAft>
                <a:spcPct val="0"/>
              </a:spcAft>
            </a:pPr>
            <a:r>
              <a:rPr lang="en-US" sz="4400" b="1" dirty="0">
                <a:solidFill>
                  <a:srgbClr val="58585A"/>
                </a:solidFill>
              </a:rPr>
              <a:t>3</a:t>
            </a:r>
          </a:p>
        </p:txBody>
      </p:sp>
      <p:sp>
        <p:nvSpPr>
          <p:cNvPr id="43" name="Rectangle 70">
            <a:extLst>
              <a:ext uri="{FF2B5EF4-FFF2-40B4-BE49-F238E27FC236}">
                <a16:creationId xmlns:a16="http://schemas.microsoft.com/office/drawing/2014/main" id="{26AFA8A6-68FF-43E3-8383-D0478E47F9A2}"/>
              </a:ext>
            </a:extLst>
          </p:cNvPr>
          <p:cNvSpPr>
            <a:spLocks noChangeArrowheads="1"/>
          </p:cNvSpPr>
          <p:nvPr/>
        </p:nvSpPr>
        <p:spPr bwMode="auto">
          <a:xfrm>
            <a:off x="1443755" y="3775802"/>
            <a:ext cx="567448" cy="78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fontAlgn="base">
              <a:spcBef>
                <a:spcPct val="0"/>
              </a:spcBef>
              <a:spcAft>
                <a:spcPct val="0"/>
              </a:spcAft>
            </a:pPr>
            <a:r>
              <a:rPr lang="en-US" sz="4400" b="1" dirty="0">
                <a:solidFill>
                  <a:srgbClr val="58585A"/>
                </a:solidFill>
              </a:rPr>
              <a:t>4</a:t>
            </a:r>
          </a:p>
        </p:txBody>
      </p:sp>
      <p:sp>
        <p:nvSpPr>
          <p:cNvPr id="44" name="Rectangle 71">
            <a:extLst>
              <a:ext uri="{FF2B5EF4-FFF2-40B4-BE49-F238E27FC236}">
                <a16:creationId xmlns:a16="http://schemas.microsoft.com/office/drawing/2014/main" id="{F4C85E25-90BD-449D-BB30-183EAC3673CC}"/>
              </a:ext>
            </a:extLst>
          </p:cNvPr>
          <p:cNvSpPr>
            <a:spLocks noChangeArrowheads="1"/>
          </p:cNvSpPr>
          <p:nvPr/>
        </p:nvSpPr>
        <p:spPr bwMode="auto">
          <a:xfrm>
            <a:off x="1434039" y="4545320"/>
            <a:ext cx="4919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fontAlgn="base">
              <a:spcBef>
                <a:spcPct val="0"/>
              </a:spcBef>
              <a:spcAft>
                <a:spcPct val="0"/>
              </a:spcAft>
            </a:pPr>
            <a:r>
              <a:rPr lang="en-US" sz="4400" b="1" dirty="0">
                <a:solidFill>
                  <a:srgbClr val="58585A"/>
                </a:solidFill>
              </a:rPr>
              <a:t>5</a:t>
            </a:r>
          </a:p>
        </p:txBody>
      </p:sp>
      <p:sp>
        <p:nvSpPr>
          <p:cNvPr id="45" name="Rectangle 72">
            <a:extLst>
              <a:ext uri="{FF2B5EF4-FFF2-40B4-BE49-F238E27FC236}">
                <a16:creationId xmlns:a16="http://schemas.microsoft.com/office/drawing/2014/main" id="{01EC0950-A77B-4876-823F-2DCA3F44483D}"/>
              </a:ext>
            </a:extLst>
          </p:cNvPr>
          <p:cNvSpPr>
            <a:spLocks noChangeArrowheads="1"/>
          </p:cNvSpPr>
          <p:nvPr/>
        </p:nvSpPr>
        <p:spPr bwMode="auto">
          <a:xfrm>
            <a:off x="1437189" y="5439473"/>
            <a:ext cx="4608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fontAlgn="base">
              <a:spcBef>
                <a:spcPct val="0"/>
              </a:spcBef>
              <a:spcAft>
                <a:spcPct val="0"/>
              </a:spcAft>
            </a:pPr>
            <a:r>
              <a:rPr lang="en-US" sz="3600" b="1" dirty="0">
                <a:solidFill>
                  <a:srgbClr val="58585A"/>
                </a:solidFill>
              </a:rPr>
              <a:t>6</a:t>
            </a:r>
          </a:p>
        </p:txBody>
      </p:sp>
      <p:sp>
        <p:nvSpPr>
          <p:cNvPr id="46" name="Rectangle 8">
            <a:extLst>
              <a:ext uri="{FF2B5EF4-FFF2-40B4-BE49-F238E27FC236}">
                <a16:creationId xmlns:a16="http://schemas.microsoft.com/office/drawing/2014/main" id="{0D038282-F313-423F-BDC2-0CE564D1D9EC}"/>
              </a:ext>
            </a:extLst>
          </p:cNvPr>
          <p:cNvSpPr/>
          <p:nvPr/>
        </p:nvSpPr>
        <p:spPr>
          <a:xfrm>
            <a:off x="1392432" y="899652"/>
            <a:ext cx="9144000" cy="288000"/>
          </a:xfrm>
          <a:prstGeom prst="rect">
            <a:avLst/>
          </a:prstGeom>
          <a:solidFill>
            <a:schemeClr val="accent3">
              <a:lumMod val="50000"/>
            </a:schemeClr>
          </a:solidFill>
          <a:ln>
            <a:noFill/>
          </a:ln>
        </p:spPr>
        <p:style>
          <a:lnRef idx="1">
            <a:schemeClr val="dk1"/>
          </a:lnRef>
          <a:fillRef idx="0">
            <a:schemeClr val="dk1"/>
          </a:fillRef>
          <a:effectRef idx="0">
            <a:schemeClr val="dk1"/>
          </a:effectRef>
          <a:fontRef idx="minor">
            <a:schemeClr val="tx1"/>
          </a:fontRef>
        </p:style>
        <p:txBody>
          <a:bodyPr wrap="square" lIns="0" tIns="0" rIns="0" bIns="0">
            <a:spAutoFit/>
          </a:bodyPr>
          <a:lstStyle/>
          <a:p>
            <a:pPr fontAlgn="base">
              <a:spcBef>
                <a:spcPct val="0"/>
              </a:spcBef>
              <a:spcAft>
                <a:spcPct val="0"/>
              </a:spcAft>
              <a:defRPr/>
            </a:pPr>
            <a:endParaRPr lang="en-US" sz="3800" b="1" dirty="0">
              <a:solidFill>
                <a:srgbClr val="58585A"/>
              </a:solidFill>
            </a:endParaRPr>
          </a:p>
        </p:txBody>
      </p:sp>
      <p:cxnSp>
        <p:nvCxnSpPr>
          <p:cNvPr id="47" name="Straight Connector 419">
            <a:extLst>
              <a:ext uri="{FF2B5EF4-FFF2-40B4-BE49-F238E27FC236}">
                <a16:creationId xmlns:a16="http://schemas.microsoft.com/office/drawing/2014/main" id="{E0DDFCB7-B9FA-48F2-B795-038B7367BE3E}"/>
              </a:ext>
            </a:extLst>
          </p:cNvPr>
          <p:cNvCxnSpPr>
            <a:cxnSpLocks noChangeShapeType="1"/>
          </p:cNvCxnSpPr>
          <p:nvPr/>
        </p:nvCxnSpPr>
        <p:spPr bwMode="auto">
          <a:xfrm flipH="1">
            <a:off x="1980033" y="811282"/>
            <a:ext cx="18779" cy="5830384"/>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66">
            <a:extLst>
              <a:ext uri="{FF2B5EF4-FFF2-40B4-BE49-F238E27FC236}">
                <a16:creationId xmlns:a16="http://schemas.microsoft.com/office/drawing/2014/main" id="{F1453665-42B5-4424-B312-9E96315B47BC}"/>
              </a:ext>
            </a:extLst>
          </p:cNvPr>
          <p:cNvCxnSpPr>
            <a:cxnSpLocks noChangeShapeType="1"/>
          </p:cNvCxnSpPr>
          <p:nvPr/>
        </p:nvCxnSpPr>
        <p:spPr bwMode="auto">
          <a:xfrm>
            <a:off x="3257908" y="717296"/>
            <a:ext cx="1490" cy="5699039"/>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Rectangle 573">
            <a:extLst>
              <a:ext uri="{FF2B5EF4-FFF2-40B4-BE49-F238E27FC236}">
                <a16:creationId xmlns:a16="http://schemas.microsoft.com/office/drawing/2014/main" id="{C854154E-E9C5-48CE-8EEE-F4B104B9DEC1}"/>
              </a:ext>
            </a:extLst>
          </p:cNvPr>
          <p:cNvSpPr/>
          <p:nvPr/>
        </p:nvSpPr>
        <p:spPr>
          <a:xfrm>
            <a:off x="3422467" y="874941"/>
            <a:ext cx="1444271" cy="339024"/>
          </a:xfrm>
          <a:prstGeom prst="rect">
            <a:avLst/>
          </a:prstGeom>
        </p:spPr>
        <p:txBody>
          <a:bodyPr wrap="square" lIns="0" rIns="0">
            <a:spAutoFit/>
          </a:bodyPr>
          <a:lstStyle/>
          <a:p>
            <a:pPr algn="ctr" fontAlgn="base">
              <a:spcBef>
                <a:spcPct val="0"/>
              </a:spcBef>
              <a:spcAft>
                <a:spcPct val="0"/>
              </a:spcAft>
              <a:defRPr/>
            </a:pPr>
            <a:r>
              <a:rPr lang="en-US" sz="1600" b="1" dirty="0">
                <a:solidFill>
                  <a:srgbClr val="FFFFFF"/>
                </a:solidFill>
              </a:rPr>
              <a:t>Action</a:t>
            </a:r>
            <a:endParaRPr lang="en-US" sz="1050" b="1" dirty="0">
              <a:solidFill>
                <a:srgbClr val="FFFFFF"/>
              </a:solidFill>
            </a:endParaRPr>
          </a:p>
        </p:txBody>
      </p:sp>
      <p:sp>
        <p:nvSpPr>
          <p:cNvPr id="50" name="Rectangle 571">
            <a:extLst>
              <a:ext uri="{FF2B5EF4-FFF2-40B4-BE49-F238E27FC236}">
                <a16:creationId xmlns:a16="http://schemas.microsoft.com/office/drawing/2014/main" id="{F07FB0CE-AC11-4774-892E-290F332C8F3C}"/>
              </a:ext>
            </a:extLst>
          </p:cNvPr>
          <p:cNvSpPr/>
          <p:nvPr/>
        </p:nvSpPr>
        <p:spPr>
          <a:xfrm>
            <a:off x="2168850" y="890398"/>
            <a:ext cx="961807" cy="338554"/>
          </a:xfrm>
          <a:prstGeom prst="rect">
            <a:avLst/>
          </a:prstGeom>
        </p:spPr>
        <p:txBody>
          <a:bodyPr wrap="square" lIns="0" rIns="0">
            <a:spAutoFit/>
          </a:bodyPr>
          <a:lstStyle/>
          <a:p>
            <a:pPr algn="ctr" fontAlgn="base">
              <a:spcBef>
                <a:spcPct val="0"/>
              </a:spcBef>
              <a:spcAft>
                <a:spcPct val="0"/>
              </a:spcAft>
              <a:defRPr/>
            </a:pPr>
            <a:r>
              <a:rPr lang="en-US" sz="1600" b="1" dirty="0">
                <a:solidFill>
                  <a:srgbClr val="FFFFFF"/>
                </a:solidFill>
              </a:rPr>
              <a:t>6 stages</a:t>
            </a:r>
            <a:endParaRPr lang="en-US" sz="1050" b="1" dirty="0">
              <a:solidFill>
                <a:srgbClr val="FFFFFF"/>
              </a:solidFill>
            </a:endParaRPr>
          </a:p>
        </p:txBody>
      </p:sp>
      <p:sp>
        <p:nvSpPr>
          <p:cNvPr id="51" name="Rectangle 64">
            <a:extLst>
              <a:ext uri="{FF2B5EF4-FFF2-40B4-BE49-F238E27FC236}">
                <a16:creationId xmlns:a16="http://schemas.microsoft.com/office/drawing/2014/main" id="{8826BD25-1B26-4447-AB36-69EF6AA1FF67}"/>
              </a:ext>
            </a:extLst>
          </p:cNvPr>
          <p:cNvSpPr/>
          <p:nvPr/>
        </p:nvSpPr>
        <p:spPr>
          <a:xfrm>
            <a:off x="8744987" y="866177"/>
            <a:ext cx="1611399" cy="338554"/>
          </a:xfrm>
          <a:prstGeom prst="rect">
            <a:avLst/>
          </a:prstGeom>
        </p:spPr>
        <p:txBody>
          <a:bodyPr wrap="square" lIns="0" rIns="0">
            <a:spAutoFit/>
          </a:bodyPr>
          <a:lstStyle/>
          <a:p>
            <a:pPr algn="ctr" fontAlgn="base">
              <a:spcBef>
                <a:spcPct val="0"/>
              </a:spcBef>
              <a:spcAft>
                <a:spcPct val="0"/>
              </a:spcAft>
              <a:defRPr/>
            </a:pPr>
            <a:r>
              <a:rPr lang="en-US" sz="1600" b="1" dirty="0">
                <a:solidFill>
                  <a:schemeClr val="bg1"/>
                </a:solidFill>
              </a:rPr>
              <a:t>Shortest path</a:t>
            </a:r>
            <a:endParaRPr lang="en-US" sz="1050" b="1" dirty="0">
              <a:solidFill>
                <a:schemeClr val="bg1"/>
              </a:solidFill>
            </a:endParaRPr>
          </a:p>
        </p:txBody>
      </p:sp>
      <p:cxnSp>
        <p:nvCxnSpPr>
          <p:cNvPr id="52" name="Straight Connector 466">
            <a:extLst>
              <a:ext uri="{FF2B5EF4-FFF2-40B4-BE49-F238E27FC236}">
                <a16:creationId xmlns:a16="http://schemas.microsoft.com/office/drawing/2014/main" id="{42344880-1F39-48EF-971B-5FBF67A87C08}"/>
              </a:ext>
            </a:extLst>
          </p:cNvPr>
          <p:cNvCxnSpPr>
            <a:cxnSpLocks noChangeShapeType="1"/>
          </p:cNvCxnSpPr>
          <p:nvPr/>
        </p:nvCxnSpPr>
        <p:spPr bwMode="auto">
          <a:xfrm flipH="1">
            <a:off x="5078666" y="811282"/>
            <a:ext cx="8655" cy="5605052"/>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Down Arrow 91">
            <a:extLst>
              <a:ext uri="{FF2B5EF4-FFF2-40B4-BE49-F238E27FC236}">
                <a16:creationId xmlns:a16="http://schemas.microsoft.com/office/drawing/2014/main" id="{385B04AB-07A8-43CE-9135-45F84E69F5C1}"/>
              </a:ext>
            </a:extLst>
          </p:cNvPr>
          <p:cNvSpPr/>
          <p:nvPr/>
        </p:nvSpPr>
        <p:spPr>
          <a:xfrm>
            <a:off x="9370056" y="4761276"/>
            <a:ext cx="153047" cy="618708"/>
          </a:xfrm>
          <a:prstGeom prst="downArrow">
            <a:avLst/>
          </a:prstGeom>
          <a:gradFill>
            <a:gsLst>
              <a:gs pos="0">
                <a:srgbClr val="FF7C5D"/>
              </a:gs>
              <a:gs pos="17000">
                <a:srgbClr val="FFC6B9"/>
              </a:gs>
              <a:gs pos="100000">
                <a:schemeClr val="accent1">
                  <a:tint val="15000"/>
                  <a:satMod val="350000"/>
                </a:schemeClr>
              </a:gs>
            </a:gsLst>
          </a:gradFill>
          <a:ln>
            <a:solidFill>
              <a:srgbClr val="FFC6B9"/>
            </a:solidFill>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spAutoFit/>
          </a:bodyPr>
          <a:lstStyle/>
          <a:p>
            <a:pPr fontAlgn="base">
              <a:spcBef>
                <a:spcPct val="0"/>
              </a:spcBef>
              <a:spcAft>
                <a:spcPct val="0"/>
              </a:spcAft>
            </a:pPr>
            <a:endParaRPr lang="en-US" sz="3800" b="1">
              <a:solidFill>
                <a:srgbClr val="58585A"/>
              </a:solidFill>
            </a:endParaRPr>
          </a:p>
        </p:txBody>
      </p:sp>
      <p:sp>
        <p:nvSpPr>
          <p:cNvPr id="54" name="Flowchart: Document 22">
            <a:extLst>
              <a:ext uri="{FF2B5EF4-FFF2-40B4-BE49-F238E27FC236}">
                <a16:creationId xmlns:a16="http://schemas.microsoft.com/office/drawing/2014/main" id="{67CE9897-3289-4506-9DDA-BBF3740E1215}"/>
              </a:ext>
            </a:extLst>
          </p:cNvPr>
          <p:cNvSpPr/>
          <p:nvPr/>
        </p:nvSpPr>
        <p:spPr>
          <a:xfrm>
            <a:off x="9071706" y="1330457"/>
            <a:ext cx="778190" cy="458629"/>
          </a:xfrm>
          <a:prstGeom prst="flowChartDocument">
            <a:avLst/>
          </a:prstGeom>
          <a:gradFill>
            <a:gsLst>
              <a:gs pos="0">
                <a:srgbClr val="DCFEFF"/>
              </a:gs>
              <a:gs pos="100000">
                <a:schemeClr val="accent1">
                  <a:tint val="15000"/>
                  <a:satMod val="350000"/>
                </a:schemeClr>
              </a:gs>
            </a:gsLst>
          </a:gradFill>
          <a:ln>
            <a:noFill/>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spAutoFit/>
          </a:bodyPr>
          <a:lstStyle/>
          <a:p>
            <a:pPr algn="ctr" fontAlgn="base">
              <a:spcBef>
                <a:spcPct val="0"/>
              </a:spcBef>
              <a:spcAft>
                <a:spcPct val="0"/>
              </a:spcAft>
            </a:pPr>
            <a:r>
              <a:rPr lang="en-US" sz="1400" b="1" dirty="0">
                <a:solidFill>
                  <a:srgbClr val="58585A"/>
                </a:solidFill>
              </a:rPr>
              <a:t>NP</a:t>
            </a:r>
          </a:p>
          <a:p>
            <a:pPr algn="ctr" fontAlgn="base">
              <a:spcBef>
                <a:spcPct val="0"/>
              </a:spcBef>
              <a:spcAft>
                <a:spcPct val="0"/>
              </a:spcAft>
            </a:pPr>
            <a:r>
              <a:rPr lang="en-US" sz="1000" b="1" dirty="0">
                <a:solidFill>
                  <a:srgbClr val="58585A"/>
                </a:solidFill>
              </a:rPr>
              <a:t>Straight to DS</a:t>
            </a:r>
          </a:p>
        </p:txBody>
      </p:sp>
      <p:sp>
        <p:nvSpPr>
          <p:cNvPr id="55" name="TextBox 1">
            <a:extLst>
              <a:ext uri="{FF2B5EF4-FFF2-40B4-BE49-F238E27FC236}">
                <a16:creationId xmlns:a16="http://schemas.microsoft.com/office/drawing/2014/main" id="{ABD7A009-BAE0-4E8E-A7CE-5263E021F13F}"/>
              </a:ext>
            </a:extLst>
          </p:cNvPr>
          <p:cNvSpPr txBox="1"/>
          <p:nvPr/>
        </p:nvSpPr>
        <p:spPr>
          <a:xfrm>
            <a:off x="5112797" y="1296833"/>
            <a:ext cx="1921613" cy="261610"/>
          </a:xfrm>
          <a:prstGeom prst="rect">
            <a:avLst/>
          </a:prstGeom>
          <a:noFill/>
        </p:spPr>
        <p:txBody>
          <a:bodyPr wrap="square" rtlCol="0">
            <a:spAutoFit/>
          </a:bodyPr>
          <a:lstStyle/>
          <a:p>
            <a:pPr marL="171450" indent="-171450" fontAlgn="base">
              <a:spcBef>
                <a:spcPct val="0"/>
              </a:spcBef>
              <a:spcAft>
                <a:spcPct val="0"/>
              </a:spcAft>
              <a:buFont typeface="Arial" panose="020B0604020202020204" pitchFamily="34" charset="0"/>
              <a:buChar char="•"/>
            </a:pPr>
            <a:r>
              <a:rPr lang="en-GB" sz="1100" dirty="0">
                <a:solidFill>
                  <a:srgbClr val="58585A"/>
                </a:solidFill>
              </a:rPr>
              <a:t>3-month ballot by default</a:t>
            </a:r>
          </a:p>
        </p:txBody>
      </p:sp>
      <p:sp>
        <p:nvSpPr>
          <p:cNvPr id="56" name="TextBox 3">
            <a:extLst>
              <a:ext uri="{FF2B5EF4-FFF2-40B4-BE49-F238E27FC236}">
                <a16:creationId xmlns:a16="http://schemas.microsoft.com/office/drawing/2014/main" id="{D976A438-6509-4F7D-88D5-8B5372E9C29E}"/>
              </a:ext>
            </a:extLst>
          </p:cNvPr>
          <p:cNvSpPr txBox="1"/>
          <p:nvPr/>
        </p:nvSpPr>
        <p:spPr>
          <a:xfrm>
            <a:off x="5145292" y="3087998"/>
            <a:ext cx="1936618" cy="600164"/>
          </a:xfrm>
          <a:prstGeom prst="rect">
            <a:avLst/>
          </a:prstGeom>
          <a:noFill/>
        </p:spPr>
        <p:txBody>
          <a:bodyPr wrap="square" rtlCol="0">
            <a:spAutoFit/>
          </a:bodyPr>
          <a:lstStyle/>
          <a:p>
            <a:pPr marL="171450" indent="-171450" fontAlgn="base">
              <a:spcBef>
                <a:spcPct val="0"/>
              </a:spcBef>
              <a:spcAft>
                <a:spcPct val="0"/>
              </a:spcAft>
              <a:buFont typeface="Arial" panose="020B0604020202020204" pitchFamily="34" charset="0"/>
              <a:buChar char="•"/>
            </a:pPr>
            <a:r>
              <a:rPr lang="en-GB" sz="1100" dirty="0">
                <a:solidFill>
                  <a:srgbClr val="C00000"/>
                </a:solidFill>
              </a:rPr>
              <a:t>2-month ballot by default</a:t>
            </a:r>
          </a:p>
          <a:p>
            <a:pPr marL="171450" indent="-171450" fontAlgn="base">
              <a:spcBef>
                <a:spcPct val="0"/>
              </a:spcBef>
              <a:spcAft>
                <a:spcPct val="0"/>
              </a:spcAft>
              <a:buFont typeface="Arial" panose="020B0604020202020204" pitchFamily="34" charset="0"/>
              <a:buChar char="•"/>
            </a:pPr>
            <a:r>
              <a:rPr lang="en-GB" sz="1100" dirty="0">
                <a:solidFill>
                  <a:srgbClr val="58585A"/>
                </a:solidFill>
              </a:rPr>
              <a:t>3 </a:t>
            </a:r>
            <a:r>
              <a:rPr lang="en-GB" sz="1100" dirty="0">
                <a:solidFill>
                  <a:srgbClr val="58585A"/>
                </a:solidFill>
                <a:cs typeface="Arial" charset="0"/>
              </a:rPr>
              <a:t>or 4 month vote possible</a:t>
            </a:r>
          </a:p>
          <a:p>
            <a:pPr marL="171450" indent="-171450" fontAlgn="base">
              <a:spcBef>
                <a:spcPct val="0"/>
              </a:spcBef>
              <a:spcAft>
                <a:spcPct val="0"/>
              </a:spcAft>
              <a:buFont typeface="Arial" panose="020B0604020202020204" pitchFamily="34" charset="0"/>
              <a:buChar char="•"/>
            </a:pPr>
            <a:r>
              <a:rPr lang="en-GB" sz="1100" dirty="0">
                <a:solidFill>
                  <a:srgbClr val="C00000"/>
                </a:solidFill>
                <a:cs typeface="Arial" charset="0"/>
              </a:rPr>
              <a:t>Can be skipped</a:t>
            </a:r>
            <a:endParaRPr lang="en-US" sz="1100" dirty="0">
              <a:solidFill>
                <a:srgbClr val="000000"/>
              </a:solidFill>
            </a:endParaRPr>
          </a:p>
        </p:txBody>
      </p:sp>
      <p:sp>
        <p:nvSpPr>
          <p:cNvPr id="57" name="TextBox 4">
            <a:extLst>
              <a:ext uri="{FF2B5EF4-FFF2-40B4-BE49-F238E27FC236}">
                <a16:creationId xmlns:a16="http://schemas.microsoft.com/office/drawing/2014/main" id="{06FFEEE7-F47E-4699-85A1-F9AB1C32A128}"/>
              </a:ext>
            </a:extLst>
          </p:cNvPr>
          <p:cNvSpPr txBox="1"/>
          <p:nvPr/>
        </p:nvSpPr>
        <p:spPr>
          <a:xfrm>
            <a:off x="5112797" y="4043786"/>
            <a:ext cx="1612751" cy="261610"/>
          </a:xfrm>
          <a:prstGeom prst="rect">
            <a:avLst/>
          </a:prstGeom>
          <a:noFill/>
        </p:spPr>
        <p:txBody>
          <a:bodyPr wrap="square" rtlCol="0">
            <a:spAutoFit/>
          </a:bodyPr>
          <a:lstStyle/>
          <a:p>
            <a:pPr marL="171450" indent="-171450" fontAlgn="base">
              <a:spcBef>
                <a:spcPct val="0"/>
              </a:spcBef>
              <a:spcAft>
                <a:spcPct val="0"/>
              </a:spcAft>
              <a:buFont typeface="Arial" panose="020B0604020202020204" pitchFamily="34" charset="0"/>
              <a:buChar char="•"/>
            </a:pPr>
            <a:r>
              <a:rPr lang="tr-TR" sz="1100" dirty="0">
                <a:solidFill>
                  <a:srgbClr val="58585A"/>
                </a:solidFill>
              </a:rPr>
              <a:t>3</a:t>
            </a:r>
            <a:r>
              <a:rPr lang="en-GB" sz="1100" dirty="0">
                <a:solidFill>
                  <a:srgbClr val="58585A"/>
                </a:solidFill>
                <a:cs typeface="Arial" charset="0"/>
              </a:rPr>
              <a:t>-month ballot</a:t>
            </a:r>
            <a:endParaRPr lang="en-US" sz="1100" dirty="0">
              <a:solidFill>
                <a:srgbClr val="000000"/>
              </a:solidFill>
            </a:endParaRPr>
          </a:p>
        </p:txBody>
      </p:sp>
      <p:sp>
        <p:nvSpPr>
          <p:cNvPr id="58" name="TextBox 5">
            <a:extLst>
              <a:ext uri="{FF2B5EF4-FFF2-40B4-BE49-F238E27FC236}">
                <a16:creationId xmlns:a16="http://schemas.microsoft.com/office/drawing/2014/main" id="{601FF5E9-C67E-4C12-AFFA-24E5A4518C4D}"/>
              </a:ext>
            </a:extLst>
          </p:cNvPr>
          <p:cNvSpPr txBox="1"/>
          <p:nvPr/>
        </p:nvSpPr>
        <p:spPr>
          <a:xfrm>
            <a:off x="5126822" y="4791431"/>
            <a:ext cx="1580628" cy="430887"/>
          </a:xfrm>
          <a:prstGeom prst="rect">
            <a:avLst/>
          </a:prstGeom>
          <a:noFill/>
        </p:spPr>
        <p:txBody>
          <a:bodyPr wrap="square" rtlCol="0">
            <a:spAutoFit/>
          </a:bodyPr>
          <a:lstStyle/>
          <a:p>
            <a:pPr marL="171450" indent="-171450" fontAlgn="base">
              <a:spcBef>
                <a:spcPct val="0"/>
              </a:spcBef>
              <a:spcAft>
                <a:spcPct val="0"/>
              </a:spcAft>
              <a:buFont typeface="Arial" panose="020B0604020202020204" pitchFamily="34" charset="0"/>
              <a:buChar char="•"/>
            </a:pPr>
            <a:r>
              <a:rPr lang="en-GB" sz="1100" dirty="0">
                <a:solidFill>
                  <a:srgbClr val="C00000"/>
                </a:solidFill>
              </a:rPr>
              <a:t>Skipped by default</a:t>
            </a:r>
          </a:p>
          <a:p>
            <a:pPr marL="171450" indent="-171450" fontAlgn="base">
              <a:spcBef>
                <a:spcPct val="0"/>
              </a:spcBef>
              <a:spcAft>
                <a:spcPct val="0"/>
              </a:spcAft>
              <a:buFont typeface="Arial" panose="020B0604020202020204" pitchFamily="34" charset="0"/>
              <a:buChar char="•"/>
            </a:pPr>
            <a:r>
              <a:rPr lang="en-GB" sz="1100" dirty="0">
                <a:solidFill>
                  <a:srgbClr val="58585A"/>
                </a:solidFill>
              </a:rPr>
              <a:t>2-m</a:t>
            </a:r>
            <a:r>
              <a:rPr lang="en-GB" sz="1100" dirty="0">
                <a:solidFill>
                  <a:srgbClr val="58585A"/>
                </a:solidFill>
                <a:cs typeface="Arial" charset="0"/>
              </a:rPr>
              <a:t>onth ballot</a:t>
            </a:r>
            <a:endParaRPr lang="en-US" sz="1100" dirty="0">
              <a:solidFill>
                <a:srgbClr val="000000"/>
              </a:solidFill>
            </a:endParaRPr>
          </a:p>
        </p:txBody>
      </p:sp>
      <p:cxnSp>
        <p:nvCxnSpPr>
          <p:cNvPr id="59" name="Straight Connector 466">
            <a:extLst>
              <a:ext uri="{FF2B5EF4-FFF2-40B4-BE49-F238E27FC236}">
                <a16:creationId xmlns:a16="http://schemas.microsoft.com/office/drawing/2014/main" id="{AE1FBE77-20EA-4A3D-BB3C-E66CE43DDFA2}"/>
              </a:ext>
            </a:extLst>
          </p:cNvPr>
          <p:cNvCxnSpPr>
            <a:cxnSpLocks noChangeShapeType="1"/>
          </p:cNvCxnSpPr>
          <p:nvPr/>
        </p:nvCxnSpPr>
        <p:spPr bwMode="auto">
          <a:xfrm>
            <a:off x="7018444" y="846577"/>
            <a:ext cx="12967" cy="5440474"/>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Rectangle 60">
            <a:extLst>
              <a:ext uri="{FF2B5EF4-FFF2-40B4-BE49-F238E27FC236}">
                <a16:creationId xmlns:a16="http://schemas.microsoft.com/office/drawing/2014/main" id="{ABC4803A-7019-4F60-8061-AEA0A4FF7EE3}"/>
              </a:ext>
            </a:extLst>
          </p:cNvPr>
          <p:cNvSpPr/>
          <p:nvPr/>
        </p:nvSpPr>
        <p:spPr>
          <a:xfrm>
            <a:off x="5294191" y="867327"/>
            <a:ext cx="1512324" cy="338554"/>
          </a:xfrm>
          <a:prstGeom prst="rect">
            <a:avLst/>
          </a:prstGeom>
        </p:spPr>
        <p:txBody>
          <a:bodyPr wrap="square" lIns="0" rIns="0">
            <a:spAutoFit/>
          </a:bodyPr>
          <a:lstStyle/>
          <a:p>
            <a:pPr algn="ctr" fontAlgn="base">
              <a:spcBef>
                <a:spcPct val="0"/>
              </a:spcBef>
              <a:spcAft>
                <a:spcPct val="0"/>
              </a:spcAft>
              <a:defRPr/>
            </a:pPr>
            <a:r>
              <a:rPr lang="en-US" sz="1600" b="1" dirty="0">
                <a:solidFill>
                  <a:srgbClr val="FFFFFF"/>
                </a:solidFill>
              </a:rPr>
              <a:t>Balloting time</a:t>
            </a:r>
            <a:endParaRPr lang="en-US" sz="1050" b="1" dirty="0">
              <a:solidFill>
                <a:srgbClr val="FFFFFF"/>
              </a:solidFill>
            </a:endParaRPr>
          </a:p>
        </p:txBody>
      </p:sp>
      <p:cxnSp>
        <p:nvCxnSpPr>
          <p:cNvPr id="61" name="Straight Connector 9">
            <a:extLst>
              <a:ext uri="{FF2B5EF4-FFF2-40B4-BE49-F238E27FC236}">
                <a16:creationId xmlns:a16="http://schemas.microsoft.com/office/drawing/2014/main" id="{FDB83267-8A55-41BC-8315-305012702405}"/>
              </a:ext>
            </a:extLst>
          </p:cNvPr>
          <p:cNvCxnSpPr/>
          <p:nvPr/>
        </p:nvCxnSpPr>
        <p:spPr bwMode="auto">
          <a:xfrm flipV="1">
            <a:off x="1384495" y="2171632"/>
            <a:ext cx="595367" cy="81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2" name="Straight Connector 62">
            <a:extLst>
              <a:ext uri="{FF2B5EF4-FFF2-40B4-BE49-F238E27FC236}">
                <a16:creationId xmlns:a16="http://schemas.microsoft.com/office/drawing/2014/main" id="{A5CB108C-4937-4136-BE4A-E485E6C655D0}"/>
              </a:ext>
            </a:extLst>
          </p:cNvPr>
          <p:cNvCxnSpPr/>
          <p:nvPr/>
        </p:nvCxnSpPr>
        <p:spPr bwMode="auto">
          <a:xfrm flipV="1">
            <a:off x="3243255" y="2196436"/>
            <a:ext cx="7293177" cy="276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3" name="Straight Connector 65">
            <a:extLst>
              <a:ext uri="{FF2B5EF4-FFF2-40B4-BE49-F238E27FC236}">
                <a16:creationId xmlns:a16="http://schemas.microsoft.com/office/drawing/2014/main" id="{A9E87FFD-3A41-480F-BAA3-AD78A8EF84A1}"/>
              </a:ext>
            </a:extLst>
          </p:cNvPr>
          <p:cNvCxnSpPr/>
          <p:nvPr/>
        </p:nvCxnSpPr>
        <p:spPr bwMode="auto">
          <a:xfrm>
            <a:off x="1946004" y="2166587"/>
            <a:ext cx="715345" cy="2001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4" name="Straight Connector 73">
            <a:extLst>
              <a:ext uri="{FF2B5EF4-FFF2-40B4-BE49-F238E27FC236}">
                <a16:creationId xmlns:a16="http://schemas.microsoft.com/office/drawing/2014/main" id="{89A22C26-9EFE-4369-8CE2-4A18304137BB}"/>
              </a:ext>
            </a:extLst>
          </p:cNvPr>
          <p:cNvCxnSpPr/>
          <p:nvPr/>
        </p:nvCxnSpPr>
        <p:spPr bwMode="auto">
          <a:xfrm flipV="1">
            <a:off x="2657847" y="2197678"/>
            <a:ext cx="606481" cy="171903"/>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65" name="Picture 85">
            <a:extLst>
              <a:ext uri="{FF2B5EF4-FFF2-40B4-BE49-F238E27FC236}">
                <a16:creationId xmlns:a16="http://schemas.microsoft.com/office/drawing/2014/main" id="{E10CE2AB-BF23-44C1-8CB2-124E321B0E4B}"/>
              </a:ext>
            </a:extLst>
          </p:cNvPr>
          <p:cNvPicPr>
            <a:picLocks noChangeAspect="1"/>
          </p:cNvPicPr>
          <p:nvPr/>
        </p:nvPicPr>
        <p:blipFill>
          <a:blip r:embed="rId3"/>
          <a:stretch>
            <a:fillRect/>
          </a:stretch>
        </p:blipFill>
        <p:spPr>
          <a:xfrm>
            <a:off x="10217928" y="1825770"/>
            <a:ext cx="304502" cy="322069"/>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6" name="TextBox 17">
            <a:extLst>
              <a:ext uri="{FF2B5EF4-FFF2-40B4-BE49-F238E27FC236}">
                <a16:creationId xmlns:a16="http://schemas.microsoft.com/office/drawing/2014/main" id="{9C1B2C25-CBBC-4BE7-BE5D-AEA57C67FE6C}"/>
              </a:ext>
            </a:extLst>
          </p:cNvPr>
          <p:cNvSpPr txBox="1"/>
          <p:nvPr/>
        </p:nvSpPr>
        <p:spPr>
          <a:xfrm>
            <a:off x="7117508" y="885261"/>
            <a:ext cx="1529530" cy="346893"/>
          </a:xfrm>
          <a:prstGeom prst="rect">
            <a:avLst/>
          </a:prstGeom>
          <a:noFill/>
        </p:spPr>
        <p:txBody>
          <a:bodyPr wrap="square" rtlCol="0">
            <a:spAutoFit/>
          </a:bodyPr>
          <a:lstStyle/>
          <a:p>
            <a:r>
              <a:rPr lang="en-US" sz="1600" b="1" dirty="0">
                <a:solidFill>
                  <a:srgbClr val="BBE0E3"/>
                </a:solidFill>
              </a:rPr>
              <a:t>Default path</a:t>
            </a:r>
          </a:p>
        </p:txBody>
      </p:sp>
      <p:cxnSp>
        <p:nvCxnSpPr>
          <p:cNvPr id="67" name="Straight Connector 466">
            <a:extLst>
              <a:ext uri="{FF2B5EF4-FFF2-40B4-BE49-F238E27FC236}">
                <a16:creationId xmlns:a16="http://schemas.microsoft.com/office/drawing/2014/main" id="{F35996C0-0735-45CF-93A5-9FCFE0963F69}"/>
              </a:ext>
            </a:extLst>
          </p:cNvPr>
          <p:cNvCxnSpPr>
            <a:cxnSpLocks noChangeShapeType="1"/>
          </p:cNvCxnSpPr>
          <p:nvPr/>
        </p:nvCxnSpPr>
        <p:spPr bwMode="auto">
          <a:xfrm>
            <a:off x="8634072" y="830009"/>
            <a:ext cx="12967" cy="5440474"/>
          </a:xfrm>
          <a:prstGeom prst="line">
            <a:avLst/>
          </a:prstGeom>
          <a:noFill/>
          <a:ln w="381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Flowchart: Document 100">
            <a:extLst>
              <a:ext uri="{FF2B5EF4-FFF2-40B4-BE49-F238E27FC236}">
                <a16:creationId xmlns:a16="http://schemas.microsoft.com/office/drawing/2014/main" id="{782E8E55-3742-4E2F-AFD3-5D1B05CC7342}"/>
              </a:ext>
            </a:extLst>
          </p:cNvPr>
          <p:cNvSpPr/>
          <p:nvPr/>
        </p:nvSpPr>
        <p:spPr>
          <a:xfrm>
            <a:off x="7426834" y="1310554"/>
            <a:ext cx="791465" cy="573286"/>
          </a:xfrm>
          <a:prstGeom prst="flowChartDocument">
            <a:avLst/>
          </a:prstGeom>
          <a:gradFill>
            <a:gsLst>
              <a:gs pos="0">
                <a:srgbClr val="D9FEFF"/>
              </a:gs>
              <a:gs pos="35000">
                <a:schemeClr val="accent1">
                  <a:tint val="37000"/>
                  <a:satMod val="300000"/>
                </a:schemeClr>
              </a:gs>
              <a:gs pos="100000">
                <a:schemeClr val="accent1">
                  <a:tint val="15000"/>
                  <a:satMod val="350000"/>
                </a:schemeClr>
              </a:gs>
            </a:gsLst>
          </a:gradFill>
          <a:ln>
            <a:noFill/>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spAutoFit/>
          </a:bodyPr>
          <a:lstStyle/>
          <a:p>
            <a:pPr algn="ctr" fontAlgn="base">
              <a:spcBef>
                <a:spcPct val="0"/>
              </a:spcBef>
              <a:spcAft>
                <a:spcPct val="0"/>
              </a:spcAft>
            </a:pPr>
            <a:endParaRPr lang="en-US" sz="800" b="1" dirty="0">
              <a:solidFill>
                <a:srgbClr val="58585A"/>
              </a:solidFill>
            </a:endParaRPr>
          </a:p>
          <a:p>
            <a:pPr algn="ctr" fontAlgn="base">
              <a:spcBef>
                <a:spcPct val="0"/>
              </a:spcBef>
              <a:spcAft>
                <a:spcPct val="0"/>
              </a:spcAft>
            </a:pPr>
            <a:r>
              <a:rPr lang="en-US" sz="1400" b="1" dirty="0">
                <a:solidFill>
                  <a:srgbClr val="58585A"/>
                </a:solidFill>
              </a:rPr>
              <a:t>NP</a:t>
            </a:r>
          </a:p>
          <a:p>
            <a:pPr algn="ctr" fontAlgn="base">
              <a:spcBef>
                <a:spcPct val="0"/>
              </a:spcBef>
              <a:spcAft>
                <a:spcPct val="0"/>
              </a:spcAft>
            </a:pPr>
            <a:endParaRPr lang="en-US" sz="800" b="1" dirty="0">
              <a:solidFill>
                <a:srgbClr val="58585A"/>
              </a:solidFill>
            </a:endParaRPr>
          </a:p>
        </p:txBody>
      </p:sp>
      <p:sp>
        <p:nvSpPr>
          <p:cNvPr id="69" name="Flowchart: Document 101">
            <a:extLst>
              <a:ext uri="{FF2B5EF4-FFF2-40B4-BE49-F238E27FC236}">
                <a16:creationId xmlns:a16="http://schemas.microsoft.com/office/drawing/2014/main" id="{C6B908D1-2B63-405A-9272-18EB506D7797}"/>
              </a:ext>
            </a:extLst>
          </p:cNvPr>
          <p:cNvSpPr/>
          <p:nvPr/>
        </p:nvSpPr>
        <p:spPr>
          <a:xfrm>
            <a:off x="7423156" y="2445613"/>
            <a:ext cx="778190" cy="267533"/>
          </a:xfrm>
          <a:prstGeom prst="flowChartDocument">
            <a:avLst/>
          </a:prstGeom>
          <a:solidFill>
            <a:srgbClr val="DEFEFF"/>
          </a:solidFill>
          <a:ln w="12700">
            <a:noFill/>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t" anchorCtr="0" compatLnSpc="1">
            <a:prstTxWarp prst="textNoShape">
              <a:avLst/>
            </a:prstTxWarp>
            <a:spAutoFit/>
          </a:bodyPr>
          <a:lstStyle/>
          <a:p>
            <a:pPr algn="ctr" fontAlgn="base">
              <a:spcBef>
                <a:spcPct val="0"/>
              </a:spcBef>
              <a:spcAft>
                <a:spcPct val="0"/>
              </a:spcAft>
            </a:pPr>
            <a:r>
              <a:rPr lang="en-US" sz="1400" b="1" dirty="0">
                <a:solidFill>
                  <a:srgbClr val="58585A"/>
                </a:solidFill>
              </a:rPr>
              <a:t>WD</a:t>
            </a:r>
          </a:p>
        </p:txBody>
      </p:sp>
      <p:sp>
        <p:nvSpPr>
          <p:cNvPr id="70" name="Flowchart: Document 102">
            <a:extLst>
              <a:ext uri="{FF2B5EF4-FFF2-40B4-BE49-F238E27FC236}">
                <a16:creationId xmlns:a16="http://schemas.microsoft.com/office/drawing/2014/main" id="{486E9142-1C9C-4C99-881D-D4A31419FDD4}"/>
              </a:ext>
            </a:extLst>
          </p:cNvPr>
          <p:cNvSpPr/>
          <p:nvPr/>
        </p:nvSpPr>
        <p:spPr>
          <a:xfrm>
            <a:off x="7419542" y="3250703"/>
            <a:ext cx="785421" cy="267533"/>
          </a:xfrm>
          <a:prstGeom prst="flowChartDocument">
            <a:avLst/>
          </a:prstGeom>
          <a:solidFill>
            <a:srgbClr val="DFFEFF"/>
          </a:solidFill>
          <a:ln w="12700">
            <a:noFill/>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t" anchorCtr="0" compatLnSpc="1">
            <a:prstTxWarp prst="textNoShape">
              <a:avLst/>
            </a:prstTxWarp>
            <a:spAutoFit/>
          </a:bodyPr>
          <a:lstStyle/>
          <a:p>
            <a:pPr algn="ctr" fontAlgn="base">
              <a:spcBef>
                <a:spcPct val="0"/>
              </a:spcBef>
              <a:spcAft>
                <a:spcPct val="0"/>
              </a:spcAft>
            </a:pPr>
            <a:r>
              <a:rPr lang="en-US" sz="1400" b="1" dirty="0">
                <a:solidFill>
                  <a:srgbClr val="58585A"/>
                </a:solidFill>
              </a:rPr>
              <a:t>CD</a:t>
            </a:r>
          </a:p>
        </p:txBody>
      </p:sp>
      <p:sp>
        <p:nvSpPr>
          <p:cNvPr id="71" name="TextBox 104">
            <a:extLst>
              <a:ext uri="{FF2B5EF4-FFF2-40B4-BE49-F238E27FC236}">
                <a16:creationId xmlns:a16="http://schemas.microsoft.com/office/drawing/2014/main" id="{5F01E0EE-8E34-4307-9A7A-457A9F15F37D}"/>
              </a:ext>
            </a:extLst>
          </p:cNvPr>
          <p:cNvSpPr txBox="1"/>
          <p:nvPr/>
        </p:nvSpPr>
        <p:spPr>
          <a:xfrm>
            <a:off x="7431213" y="3921799"/>
            <a:ext cx="778190" cy="687943"/>
          </a:xfrm>
          <a:prstGeom prst="flowChartDocument">
            <a:avLst/>
          </a:prstGeom>
          <a:solidFill>
            <a:srgbClr val="FBD5CB"/>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base">
              <a:spcBef>
                <a:spcPct val="0"/>
              </a:spcBef>
              <a:spcAft>
                <a:spcPct val="0"/>
              </a:spcAft>
            </a:pPr>
            <a:r>
              <a:rPr lang="en-US" sz="800" b="1" dirty="0">
                <a:solidFill>
                  <a:srgbClr val="58585A"/>
                </a:solidFill>
              </a:rPr>
              <a:t>24 months to reach</a:t>
            </a:r>
          </a:p>
          <a:p>
            <a:pPr algn="ctr" fontAlgn="base">
              <a:spcBef>
                <a:spcPct val="0"/>
              </a:spcBef>
              <a:spcAft>
                <a:spcPct val="0"/>
              </a:spcAft>
            </a:pPr>
            <a:r>
              <a:rPr lang="en-US" sz="1400" b="1" dirty="0">
                <a:solidFill>
                  <a:srgbClr val="58585A"/>
                </a:solidFill>
              </a:rPr>
              <a:t>DS</a:t>
            </a:r>
          </a:p>
        </p:txBody>
      </p:sp>
      <p:sp>
        <p:nvSpPr>
          <p:cNvPr id="72" name="TextBox 105">
            <a:extLst>
              <a:ext uri="{FF2B5EF4-FFF2-40B4-BE49-F238E27FC236}">
                <a16:creationId xmlns:a16="http://schemas.microsoft.com/office/drawing/2014/main" id="{EA9AAD79-C655-4D3C-8966-EB266A66E8C6}"/>
              </a:ext>
            </a:extLst>
          </p:cNvPr>
          <p:cNvSpPr txBox="1"/>
          <p:nvPr/>
        </p:nvSpPr>
        <p:spPr>
          <a:xfrm>
            <a:off x="7423251" y="4922557"/>
            <a:ext cx="778190" cy="382191"/>
          </a:xfrm>
          <a:prstGeom prst="flowChartDocument">
            <a:avLst/>
          </a:prstGeom>
          <a:solidFill>
            <a:srgbClr val="FBD5CB"/>
          </a:solidFill>
          <a:ln w="12700">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pPr>
            <a:r>
              <a:rPr lang="en-US" sz="1400" b="1" dirty="0">
                <a:solidFill>
                  <a:srgbClr val="58585A"/>
                </a:solidFill>
              </a:rPr>
              <a:t>FDS</a:t>
            </a:r>
          </a:p>
        </p:txBody>
      </p:sp>
      <p:sp>
        <p:nvSpPr>
          <p:cNvPr id="73" name="TextBox 108">
            <a:extLst>
              <a:ext uri="{FF2B5EF4-FFF2-40B4-BE49-F238E27FC236}">
                <a16:creationId xmlns:a16="http://schemas.microsoft.com/office/drawing/2014/main" id="{F15A89FB-ABEE-42D4-A90E-85A7314CFBAF}"/>
              </a:ext>
            </a:extLst>
          </p:cNvPr>
          <p:cNvSpPr txBox="1"/>
          <p:nvPr/>
        </p:nvSpPr>
        <p:spPr>
          <a:xfrm>
            <a:off x="9084418" y="3909618"/>
            <a:ext cx="778190" cy="687943"/>
          </a:xfrm>
          <a:prstGeom prst="flowChartDocument">
            <a:avLst/>
          </a:prstGeom>
          <a:solidFill>
            <a:srgbClr val="FBD5CB"/>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base">
              <a:spcBef>
                <a:spcPct val="0"/>
              </a:spcBef>
              <a:spcAft>
                <a:spcPct val="0"/>
              </a:spcAft>
            </a:pPr>
            <a:r>
              <a:rPr lang="en-US" sz="800" b="1" dirty="0">
                <a:solidFill>
                  <a:srgbClr val="58585A"/>
                </a:solidFill>
              </a:rPr>
              <a:t>12 months to reach</a:t>
            </a:r>
          </a:p>
          <a:p>
            <a:pPr algn="ctr" fontAlgn="base">
              <a:spcBef>
                <a:spcPct val="0"/>
              </a:spcBef>
              <a:spcAft>
                <a:spcPct val="0"/>
              </a:spcAft>
            </a:pPr>
            <a:r>
              <a:rPr lang="en-US" sz="1400" b="1" dirty="0">
                <a:solidFill>
                  <a:srgbClr val="58585A"/>
                </a:solidFill>
              </a:rPr>
              <a:t>DS</a:t>
            </a:r>
          </a:p>
        </p:txBody>
      </p:sp>
      <p:sp>
        <p:nvSpPr>
          <p:cNvPr id="74" name="TextBox 19">
            <a:extLst>
              <a:ext uri="{FF2B5EF4-FFF2-40B4-BE49-F238E27FC236}">
                <a16:creationId xmlns:a16="http://schemas.microsoft.com/office/drawing/2014/main" id="{A845F52C-5876-4054-B890-C09E5E8C8D7D}"/>
              </a:ext>
            </a:extLst>
          </p:cNvPr>
          <p:cNvSpPr txBox="1"/>
          <p:nvPr/>
        </p:nvSpPr>
        <p:spPr>
          <a:xfrm>
            <a:off x="8937058" y="5618593"/>
            <a:ext cx="1120051" cy="535067"/>
          </a:xfrm>
          <a:prstGeom prst="flowChartDocument">
            <a:avLst/>
          </a:prstGeom>
          <a:solidFill>
            <a:srgbClr val="FBD5CB"/>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base">
              <a:spcBef>
                <a:spcPct val="0"/>
              </a:spcBef>
              <a:spcAft>
                <a:spcPct val="0"/>
              </a:spcAft>
            </a:pPr>
            <a:r>
              <a:rPr lang="en-US" sz="800" b="1" dirty="0">
                <a:solidFill>
                  <a:srgbClr val="58585A"/>
                </a:solidFill>
              </a:rPr>
              <a:t>Down to 9 months</a:t>
            </a:r>
          </a:p>
          <a:p>
            <a:pPr algn="ctr" fontAlgn="base">
              <a:spcBef>
                <a:spcPct val="0"/>
              </a:spcBef>
              <a:spcAft>
                <a:spcPct val="0"/>
              </a:spcAft>
            </a:pPr>
            <a:r>
              <a:rPr lang="tr-TR" sz="1400" b="1" dirty="0">
                <a:solidFill>
                  <a:srgbClr val="58585A"/>
                </a:solidFill>
              </a:rPr>
              <a:t>OIC/SMIIC</a:t>
            </a:r>
            <a:endParaRPr lang="en-US" sz="1400" b="1" dirty="0">
              <a:solidFill>
                <a:srgbClr val="58585A"/>
              </a:solidFill>
            </a:endParaRPr>
          </a:p>
        </p:txBody>
      </p:sp>
      <p:sp>
        <p:nvSpPr>
          <p:cNvPr id="75" name="TextBox 109">
            <a:extLst>
              <a:ext uri="{FF2B5EF4-FFF2-40B4-BE49-F238E27FC236}">
                <a16:creationId xmlns:a16="http://schemas.microsoft.com/office/drawing/2014/main" id="{F5C3FF0C-7E9D-4821-8BAA-4DB21DA9D0BE}"/>
              </a:ext>
            </a:extLst>
          </p:cNvPr>
          <p:cNvSpPr txBox="1"/>
          <p:nvPr/>
        </p:nvSpPr>
        <p:spPr>
          <a:xfrm>
            <a:off x="7292568" y="5623757"/>
            <a:ext cx="1094540" cy="535067"/>
          </a:xfrm>
          <a:prstGeom prst="flowChartDocument">
            <a:avLst/>
          </a:prstGeom>
          <a:solidFill>
            <a:srgbClr val="FBD5CB"/>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base">
              <a:spcBef>
                <a:spcPct val="0"/>
              </a:spcBef>
              <a:spcAft>
                <a:spcPct val="0"/>
              </a:spcAft>
            </a:pPr>
            <a:r>
              <a:rPr lang="en-US" sz="800" b="1" dirty="0">
                <a:solidFill>
                  <a:srgbClr val="58585A"/>
                </a:solidFill>
              </a:rPr>
              <a:t>Up to 36 months</a:t>
            </a:r>
          </a:p>
          <a:p>
            <a:pPr algn="ctr" fontAlgn="base">
              <a:spcBef>
                <a:spcPct val="0"/>
              </a:spcBef>
              <a:spcAft>
                <a:spcPct val="0"/>
              </a:spcAft>
            </a:pPr>
            <a:r>
              <a:rPr lang="tr-TR" sz="1400" b="1" dirty="0">
                <a:solidFill>
                  <a:srgbClr val="58585A"/>
                </a:solidFill>
              </a:rPr>
              <a:t>OIC/SMIIC</a:t>
            </a:r>
            <a:endParaRPr lang="en-US" sz="1400" b="1" dirty="0">
              <a:solidFill>
                <a:srgbClr val="58585A"/>
              </a:solidFill>
            </a:endParaRPr>
          </a:p>
        </p:txBody>
      </p:sp>
      <p:sp>
        <p:nvSpPr>
          <p:cNvPr id="76" name="Down Arrow 110">
            <a:extLst>
              <a:ext uri="{FF2B5EF4-FFF2-40B4-BE49-F238E27FC236}">
                <a16:creationId xmlns:a16="http://schemas.microsoft.com/office/drawing/2014/main" id="{ADB94354-6786-40F3-91C5-F4BEFE27A429}"/>
              </a:ext>
            </a:extLst>
          </p:cNvPr>
          <p:cNvSpPr/>
          <p:nvPr/>
        </p:nvSpPr>
        <p:spPr>
          <a:xfrm>
            <a:off x="9384278" y="2507962"/>
            <a:ext cx="153047" cy="618708"/>
          </a:xfrm>
          <a:prstGeom prst="downArrow">
            <a:avLst/>
          </a:prstGeom>
          <a:gradFill>
            <a:gsLst>
              <a:gs pos="0">
                <a:srgbClr val="FF7C5D"/>
              </a:gs>
              <a:gs pos="17000">
                <a:srgbClr val="FFC6B9"/>
              </a:gs>
              <a:gs pos="100000">
                <a:schemeClr val="accent1">
                  <a:tint val="15000"/>
                  <a:satMod val="350000"/>
                </a:schemeClr>
              </a:gs>
            </a:gsLst>
          </a:gradFill>
          <a:ln>
            <a:solidFill>
              <a:srgbClr val="FFC6B9"/>
            </a:solidFill>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t" anchorCtr="0" compatLnSpc="1">
            <a:prstTxWarp prst="textNoShape">
              <a:avLst/>
            </a:prstTxWarp>
            <a:spAutoFit/>
          </a:bodyPr>
          <a:lstStyle/>
          <a:p>
            <a:pPr fontAlgn="base">
              <a:spcBef>
                <a:spcPct val="0"/>
              </a:spcBef>
              <a:spcAft>
                <a:spcPct val="0"/>
              </a:spcAft>
            </a:pPr>
            <a:endParaRPr lang="en-US" sz="3800" b="1">
              <a:solidFill>
                <a:srgbClr val="58585A"/>
              </a:solidFill>
            </a:endParaRPr>
          </a:p>
        </p:txBody>
      </p:sp>
      <p:sp>
        <p:nvSpPr>
          <p:cNvPr id="77" name="Rectangle 66">
            <a:extLst>
              <a:ext uri="{FF2B5EF4-FFF2-40B4-BE49-F238E27FC236}">
                <a16:creationId xmlns:a16="http://schemas.microsoft.com/office/drawing/2014/main" id="{D481EC96-2A39-41BE-BB03-FF8B6AEC034C}"/>
              </a:ext>
            </a:extLst>
          </p:cNvPr>
          <p:cNvSpPr/>
          <p:nvPr/>
        </p:nvSpPr>
        <p:spPr>
          <a:xfrm>
            <a:off x="2033527" y="6422346"/>
            <a:ext cx="1110793" cy="246221"/>
          </a:xfrm>
          <a:prstGeom prst="rect">
            <a:avLst/>
          </a:prstGeom>
          <a:ln w="12700">
            <a:solidFill>
              <a:srgbClr val="58585A"/>
            </a:solidFill>
          </a:ln>
        </p:spPr>
        <p:style>
          <a:lnRef idx="2">
            <a:schemeClr val="accent4"/>
          </a:lnRef>
          <a:fillRef idx="1">
            <a:schemeClr val="lt1"/>
          </a:fillRef>
          <a:effectRef idx="0">
            <a:schemeClr val="accent4"/>
          </a:effectRef>
          <a:fontRef idx="minor">
            <a:schemeClr val="dk1"/>
          </a:fontRef>
        </p:style>
        <p:txBody>
          <a:bodyPr vert="horz" wrap="square" lIns="0" tIns="0" rIns="0" bIns="0" numCol="1" rtlCol="0" anchor="t" anchorCtr="0" compatLnSpc="1">
            <a:prstTxWarp prst="textNoShape">
              <a:avLst/>
            </a:prstTxWarp>
            <a:spAutoFit/>
          </a:bodyPr>
          <a:lstStyle/>
          <a:p>
            <a:pPr algn="ctr" fontAlgn="base">
              <a:spcBef>
                <a:spcPct val="0"/>
              </a:spcBef>
              <a:spcAft>
                <a:spcPct val="0"/>
              </a:spcAft>
            </a:pPr>
            <a:r>
              <a:rPr lang="en-US" sz="1600" b="1" dirty="0">
                <a:solidFill>
                  <a:srgbClr val="FF0000"/>
                </a:solidFill>
              </a:rPr>
              <a:t>*</a:t>
            </a:r>
            <a:r>
              <a:rPr lang="en-US" sz="1600" b="1" dirty="0">
                <a:solidFill>
                  <a:srgbClr val="58585A"/>
                </a:solidFill>
              </a:rPr>
              <a:t> </a:t>
            </a:r>
            <a:r>
              <a:rPr lang="en-US" sz="900" b="1" dirty="0">
                <a:solidFill>
                  <a:srgbClr val="58585A"/>
                </a:solidFill>
              </a:rPr>
              <a:t>OPTIONAL</a:t>
            </a:r>
          </a:p>
        </p:txBody>
      </p:sp>
      <p:sp>
        <p:nvSpPr>
          <p:cNvPr id="78" name="TextBox 2">
            <a:extLst>
              <a:ext uri="{FF2B5EF4-FFF2-40B4-BE49-F238E27FC236}">
                <a16:creationId xmlns:a16="http://schemas.microsoft.com/office/drawing/2014/main" id="{34826557-2A20-4F0B-B07B-D714F4745673}"/>
              </a:ext>
            </a:extLst>
          </p:cNvPr>
          <p:cNvSpPr txBox="1"/>
          <p:nvPr/>
        </p:nvSpPr>
        <p:spPr>
          <a:xfrm>
            <a:off x="9138611" y="6367614"/>
            <a:ext cx="1161853" cy="261610"/>
          </a:xfrm>
          <a:prstGeom prst="rect">
            <a:avLst/>
          </a:prstGeom>
          <a:noFill/>
        </p:spPr>
        <p:txBody>
          <a:bodyPr wrap="square" rtlCol="0">
            <a:spAutoFit/>
          </a:bodyPr>
          <a:lstStyle/>
          <a:p>
            <a:r>
              <a:rPr lang="en-US" sz="1100"/>
              <a:t>GS Admin</a:t>
            </a:r>
            <a:r>
              <a:rPr lang="en-US" sz="1100" dirty="0"/>
              <a:t>.</a:t>
            </a:r>
            <a:endParaRPr lang="en-GB" sz="1100" dirty="0"/>
          </a:p>
        </p:txBody>
      </p:sp>
      <p:sp>
        <p:nvSpPr>
          <p:cNvPr id="79" name="TextBox 75">
            <a:extLst>
              <a:ext uri="{FF2B5EF4-FFF2-40B4-BE49-F238E27FC236}">
                <a16:creationId xmlns:a16="http://schemas.microsoft.com/office/drawing/2014/main" id="{D8BD4CCF-9346-4FF2-8290-121BDDD793D4}"/>
              </a:ext>
            </a:extLst>
          </p:cNvPr>
          <p:cNvSpPr txBox="1"/>
          <p:nvPr/>
        </p:nvSpPr>
        <p:spPr>
          <a:xfrm>
            <a:off x="8711156" y="6383741"/>
            <a:ext cx="405426" cy="382191"/>
          </a:xfrm>
          <a:prstGeom prst="flowChartDocument">
            <a:avLst/>
          </a:prstGeom>
          <a:solidFill>
            <a:srgbClr val="FBD5CB"/>
          </a:solidFill>
          <a:ln w="12700">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pPr>
            <a:endParaRPr lang="en-US" sz="1400" b="1" dirty="0">
              <a:solidFill>
                <a:srgbClr val="58585A"/>
              </a:solidFill>
            </a:endParaRPr>
          </a:p>
        </p:txBody>
      </p:sp>
      <p:sp>
        <p:nvSpPr>
          <p:cNvPr id="80" name="TextBox 78">
            <a:extLst>
              <a:ext uri="{FF2B5EF4-FFF2-40B4-BE49-F238E27FC236}">
                <a16:creationId xmlns:a16="http://schemas.microsoft.com/office/drawing/2014/main" id="{22FE2E0F-BD42-4A89-B074-C10D508B274E}"/>
              </a:ext>
            </a:extLst>
          </p:cNvPr>
          <p:cNvSpPr txBox="1"/>
          <p:nvPr/>
        </p:nvSpPr>
        <p:spPr>
          <a:xfrm>
            <a:off x="6410155" y="6372534"/>
            <a:ext cx="1791191" cy="261610"/>
          </a:xfrm>
          <a:prstGeom prst="rect">
            <a:avLst/>
          </a:prstGeom>
          <a:noFill/>
        </p:spPr>
        <p:txBody>
          <a:bodyPr wrap="square" rtlCol="0">
            <a:spAutoFit/>
          </a:bodyPr>
          <a:lstStyle/>
          <a:p>
            <a:r>
              <a:rPr lang="tr-TR" sz="1100" dirty="0"/>
              <a:t>TC </a:t>
            </a:r>
            <a:r>
              <a:rPr lang="en-US" sz="1100" dirty="0"/>
              <a:t>Sec. Admin. (CIB)</a:t>
            </a:r>
            <a:endParaRPr lang="en-GB" sz="1100" dirty="0"/>
          </a:p>
        </p:txBody>
      </p:sp>
      <p:sp>
        <p:nvSpPr>
          <p:cNvPr id="81" name="TextBox 80">
            <a:extLst>
              <a:ext uri="{FF2B5EF4-FFF2-40B4-BE49-F238E27FC236}">
                <a16:creationId xmlns:a16="http://schemas.microsoft.com/office/drawing/2014/main" id="{4B0C728C-B8A7-4153-BC7A-5B53487562DA}"/>
              </a:ext>
            </a:extLst>
          </p:cNvPr>
          <p:cNvSpPr txBox="1"/>
          <p:nvPr/>
        </p:nvSpPr>
        <p:spPr>
          <a:xfrm>
            <a:off x="5982701" y="6388661"/>
            <a:ext cx="405426" cy="382191"/>
          </a:xfrm>
          <a:prstGeom prst="flowChartDocument">
            <a:avLst/>
          </a:prstGeom>
          <a:solidFill>
            <a:srgbClr val="DEFEFF"/>
          </a:solidFill>
          <a:ln w="12700">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pPr>
            <a:endParaRPr lang="en-US" sz="1400" b="1" dirty="0">
              <a:solidFill>
                <a:srgbClr val="58585A"/>
              </a:solidFill>
            </a:endParaRPr>
          </a:p>
        </p:txBody>
      </p:sp>
      <p:sp>
        <p:nvSpPr>
          <p:cNvPr id="14" name="Metin kutusu 13">
            <a:extLst>
              <a:ext uri="{FF2B5EF4-FFF2-40B4-BE49-F238E27FC236}">
                <a16:creationId xmlns:a16="http://schemas.microsoft.com/office/drawing/2014/main" id="{AAC0447A-79D7-4AD8-8586-6B44F6C923FA}"/>
              </a:ext>
            </a:extLst>
          </p:cNvPr>
          <p:cNvSpPr txBox="1"/>
          <p:nvPr/>
        </p:nvSpPr>
        <p:spPr>
          <a:xfrm>
            <a:off x="2392625" y="117232"/>
            <a:ext cx="9555321" cy="523220"/>
          </a:xfrm>
          <a:prstGeom prst="rect">
            <a:avLst/>
          </a:prstGeom>
          <a:noFill/>
        </p:spPr>
        <p:txBody>
          <a:bodyPr wrap="square" rtlCol="0">
            <a:spAutoFit/>
          </a:bodyPr>
          <a:lstStyle/>
          <a:p>
            <a:r>
              <a:rPr lang="tr-TR" sz="2800" b="1" u="sng" dirty="0">
                <a:solidFill>
                  <a:schemeClr val="bg1"/>
                </a:solidFill>
                <a:cs typeface="Arial" pitchFamily="34" charset="0"/>
              </a:rPr>
              <a:t>D</a:t>
            </a:r>
            <a:r>
              <a:rPr lang="en-US" sz="2800" b="1" u="sng" dirty="0" err="1">
                <a:solidFill>
                  <a:schemeClr val="bg1"/>
                </a:solidFill>
                <a:cs typeface="Arial" pitchFamily="34" charset="0"/>
              </a:rPr>
              <a:t>evelopment</a:t>
            </a:r>
            <a:r>
              <a:rPr lang="en-US" sz="2800" b="1" u="sng" dirty="0">
                <a:solidFill>
                  <a:schemeClr val="bg1"/>
                </a:solidFill>
                <a:cs typeface="Arial" pitchFamily="34" charset="0"/>
              </a:rPr>
              <a:t> process for an </a:t>
            </a:r>
            <a:r>
              <a:rPr lang="tr-TR" sz="2800" b="1" u="sng" dirty="0">
                <a:solidFill>
                  <a:schemeClr val="bg1"/>
                </a:solidFill>
                <a:cs typeface="Arial" pitchFamily="34" charset="0"/>
              </a:rPr>
              <a:t>OIC/SMIIC Standard</a:t>
            </a:r>
            <a:endParaRPr lang="en-US" sz="2800" b="1"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pic>
        <p:nvPicPr>
          <p:cNvPr id="83" name="Resim 82">
            <a:extLst>
              <a:ext uri="{FF2B5EF4-FFF2-40B4-BE49-F238E27FC236}">
                <a16:creationId xmlns:a16="http://schemas.microsoft.com/office/drawing/2014/main" id="{83C843CE-4F21-45EC-9587-3733D184B5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0552" y="108842"/>
            <a:ext cx="540000" cy="540000"/>
          </a:xfrm>
          <a:prstGeom prst="rect">
            <a:avLst/>
          </a:prstGeom>
        </p:spPr>
      </p:pic>
      <p:pic>
        <p:nvPicPr>
          <p:cNvPr id="85" name="Resim 84">
            <a:extLst>
              <a:ext uri="{FF2B5EF4-FFF2-40B4-BE49-F238E27FC236}">
                <a16:creationId xmlns:a16="http://schemas.microsoft.com/office/drawing/2014/main" id="{D9EA7013-518A-4211-952B-5D2B78CFB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054" y="126859"/>
            <a:ext cx="1108862" cy="540000"/>
          </a:xfrm>
          <a:prstGeom prst="rect">
            <a:avLst/>
          </a:prstGeom>
        </p:spPr>
      </p:pic>
      <p:sp>
        <p:nvSpPr>
          <p:cNvPr id="82" name="Metin kutusu 81">
            <a:extLst>
              <a:ext uri="{FF2B5EF4-FFF2-40B4-BE49-F238E27FC236}">
                <a16:creationId xmlns:a16="http://schemas.microsoft.com/office/drawing/2014/main" id="{278D780B-DA01-4087-9DA5-600566547A3C}"/>
              </a:ext>
            </a:extLst>
          </p:cNvPr>
          <p:cNvSpPr txBox="1"/>
          <p:nvPr/>
        </p:nvSpPr>
        <p:spPr>
          <a:xfrm>
            <a:off x="11487462" y="6323138"/>
            <a:ext cx="704538" cy="369332"/>
          </a:xfrm>
          <a:prstGeom prst="rect">
            <a:avLst/>
          </a:prstGeom>
          <a:noFill/>
        </p:spPr>
        <p:txBody>
          <a:bodyPr wrap="square" rtlCol="0">
            <a:spAutoFit/>
          </a:bodyPr>
          <a:lstStyle/>
          <a:p>
            <a:r>
              <a:rPr lang="en-US" dirty="0"/>
              <a:t>23</a:t>
            </a:r>
          </a:p>
        </p:txBody>
      </p:sp>
    </p:spTree>
    <p:extLst>
      <p:ext uri="{BB962C8B-B14F-4D97-AF65-F5344CB8AC3E}">
        <p14:creationId xmlns:p14="http://schemas.microsoft.com/office/powerpoint/2010/main" val="3120772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9D0D44DF-E35E-42F5-9E9E-DCD6A1570227}"/>
              </a:ext>
            </a:extLst>
          </p:cNvPr>
          <p:cNvSpPr/>
          <p:nvPr/>
        </p:nvSpPr>
        <p:spPr>
          <a:xfrm>
            <a:off x="-1" y="1"/>
            <a:ext cx="13504985" cy="790322"/>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897194" y="-275195"/>
            <a:ext cx="10515600" cy="1325563"/>
          </a:xfrm>
        </p:spPr>
        <p:txBody>
          <a:bodyPr>
            <a:normAutofit/>
          </a:bodyPr>
          <a:lstStyle/>
          <a:p>
            <a:pPr algn="ctr"/>
            <a:r>
              <a:rPr lang="tr-TR" sz="3600" b="1" u="sng" dirty="0">
                <a:solidFill>
                  <a:schemeClr val="bg1"/>
                </a:solidFill>
              </a:rPr>
              <a:t>SMIIC INFORMATION SYSTEM (IS)</a:t>
            </a:r>
            <a:endParaRPr lang="en-GB" sz="3600" b="1" u="sng" dirty="0">
              <a:solidFill>
                <a:schemeClr val="bg1"/>
              </a:solidFill>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904" y="1228935"/>
            <a:ext cx="9258192" cy="5150946"/>
          </a:xfrm>
          <a:prstGeom prst="rect">
            <a:avLst/>
          </a:prstGeom>
          <a:ln>
            <a:solidFill>
              <a:srgbClr val="00537D"/>
            </a:solidFill>
          </a:ln>
        </p:spPr>
      </p:pic>
      <p:pic>
        <p:nvPicPr>
          <p:cNvPr id="6" name="Resim 5">
            <a:extLst>
              <a:ext uri="{FF2B5EF4-FFF2-40B4-BE49-F238E27FC236}">
                <a16:creationId xmlns:a16="http://schemas.microsoft.com/office/drawing/2014/main" id="{1377483B-1A1E-4321-9EED-216EF0B34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4806" y="107387"/>
            <a:ext cx="540000" cy="540000"/>
          </a:xfrm>
          <a:prstGeom prst="rect">
            <a:avLst/>
          </a:prstGeom>
        </p:spPr>
      </p:pic>
      <p:pic>
        <p:nvPicPr>
          <p:cNvPr id="8" name="Resim 7">
            <a:extLst>
              <a:ext uri="{FF2B5EF4-FFF2-40B4-BE49-F238E27FC236}">
                <a16:creationId xmlns:a16="http://schemas.microsoft.com/office/drawing/2014/main" id="{C7FEC821-69AC-4F4E-A00F-0F015585C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71" y="117587"/>
            <a:ext cx="1108862" cy="540000"/>
          </a:xfrm>
          <a:prstGeom prst="rect">
            <a:avLst/>
          </a:prstGeom>
        </p:spPr>
      </p:pic>
      <p:sp>
        <p:nvSpPr>
          <p:cNvPr id="9" name="Metin kutusu 8">
            <a:extLst>
              <a:ext uri="{FF2B5EF4-FFF2-40B4-BE49-F238E27FC236}">
                <a16:creationId xmlns:a16="http://schemas.microsoft.com/office/drawing/2014/main" id="{4789E141-5CAA-4936-BB6A-B9FDA9F046C8}"/>
              </a:ext>
            </a:extLst>
          </p:cNvPr>
          <p:cNvSpPr txBox="1"/>
          <p:nvPr/>
        </p:nvSpPr>
        <p:spPr>
          <a:xfrm>
            <a:off x="11487462" y="6323138"/>
            <a:ext cx="704538" cy="369332"/>
          </a:xfrm>
          <a:prstGeom prst="rect">
            <a:avLst/>
          </a:prstGeom>
          <a:noFill/>
        </p:spPr>
        <p:txBody>
          <a:bodyPr wrap="square" rtlCol="0">
            <a:spAutoFit/>
          </a:bodyPr>
          <a:lstStyle/>
          <a:p>
            <a:r>
              <a:rPr lang="en-US" dirty="0"/>
              <a:t>24</a:t>
            </a:r>
          </a:p>
        </p:txBody>
      </p:sp>
    </p:spTree>
    <p:extLst>
      <p:ext uri="{BB962C8B-B14F-4D97-AF65-F5344CB8AC3E}">
        <p14:creationId xmlns:p14="http://schemas.microsoft.com/office/powerpoint/2010/main" val="1286177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a:extLst>
              <a:ext uri="{FF2B5EF4-FFF2-40B4-BE49-F238E27FC236}">
                <a16:creationId xmlns:a16="http://schemas.microsoft.com/office/drawing/2014/main" id="{AF4D430F-48E1-4C15-916D-2B25E9290BF5}"/>
              </a:ext>
            </a:extLst>
          </p:cNvPr>
          <p:cNvSpPr/>
          <p:nvPr/>
        </p:nvSpPr>
        <p:spPr>
          <a:xfrm>
            <a:off x="-1" y="1"/>
            <a:ext cx="13504985" cy="489291"/>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up 33">
            <a:extLst>
              <a:ext uri="{FF2B5EF4-FFF2-40B4-BE49-F238E27FC236}">
                <a16:creationId xmlns:a16="http://schemas.microsoft.com/office/drawing/2014/main" id="{757D7A3C-EF37-4E75-8D71-D7AD617BE25F}"/>
              </a:ext>
            </a:extLst>
          </p:cNvPr>
          <p:cNvGrpSpPr/>
          <p:nvPr/>
        </p:nvGrpSpPr>
        <p:grpSpPr>
          <a:xfrm>
            <a:off x="-254115" y="0"/>
            <a:ext cx="13962800" cy="11009703"/>
            <a:chOff x="-254115" y="0"/>
            <a:chExt cx="13962800" cy="11009703"/>
          </a:xfrm>
        </p:grpSpPr>
        <p:grpSp>
          <p:nvGrpSpPr>
            <p:cNvPr id="19" name="Grup 18">
              <a:extLst>
                <a:ext uri="{FF2B5EF4-FFF2-40B4-BE49-F238E27FC236}">
                  <a16:creationId xmlns:a16="http://schemas.microsoft.com/office/drawing/2014/main" id="{EE6AD935-B58D-414D-B74A-3001B028DA3C}"/>
                </a:ext>
              </a:extLst>
            </p:cNvPr>
            <p:cNvGrpSpPr/>
            <p:nvPr/>
          </p:nvGrpSpPr>
          <p:grpSpPr>
            <a:xfrm>
              <a:off x="-254115" y="199014"/>
              <a:ext cx="13633736" cy="10810689"/>
              <a:chOff x="-1223875" y="347200"/>
              <a:chExt cx="13573745" cy="9205418"/>
            </a:xfrm>
            <a:solidFill>
              <a:srgbClr val="F5B751"/>
            </a:solidFill>
          </p:grpSpPr>
          <p:sp>
            <p:nvSpPr>
              <p:cNvPr id="6" name="Ok: Beşgen 5">
                <a:extLst>
                  <a:ext uri="{FF2B5EF4-FFF2-40B4-BE49-F238E27FC236}">
                    <a16:creationId xmlns:a16="http://schemas.microsoft.com/office/drawing/2014/main" id="{5F5939C7-20FC-4B01-AE04-10EA6A3EF6BE}"/>
                  </a:ext>
                </a:extLst>
              </p:cNvPr>
              <p:cNvSpPr/>
              <p:nvPr/>
            </p:nvSpPr>
            <p:spPr>
              <a:xfrm rot="10800000">
                <a:off x="6838450" y="347200"/>
                <a:ext cx="5511420" cy="9205418"/>
              </a:xfrm>
              <a:prstGeom prst="homePlate">
                <a:avLst>
                  <a:gd name="adj" fmla="val 3274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kdörtgen 2">
                <a:extLst>
                  <a:ext uri="{FF2B5EF4-FFF2-40B4-BE49-F238E27FC236}">
                    <a16:creationId xmlns:a16="http://schemas.microsoft.com/office/drawing/2014/main" id="{46BF501A-1D9B-48C1-81C9-559C83BE2B90}"/>
                  </a:ext>
                </a:extLst>
              </p:cNvPr>
              <p:cNvSpPr/>
              <p:nvPr/>
            </p:nvSpPr>
            <p:spPr>
              <a:xfrm>
                <a:off x="-1223875" y="4873337"/>
                <a:ext cx="8161361" cy="211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aralelkenar 15">
              <a:extLst>
                <a:ext uri="{FF2B5EF4-FFF2-40B4-BE49-F238E27FC236}">
                  <a16:creationId xmlns:a16="http://schemas.microsoft.com/office/drawing/2014/main" id="{267FA19D-06F6-427F-933F-383D59C2991B}"/>
                </a:ext>
              </a:extLst>
            </p:cNvPr>
            <p:cNvSpPr/>
            <p:nvPr/>
          </p:nvSpPr>
          <p:spPr>
            <a:xfrm>
              <a:off x="9594987" y="0"/>
              <a:ext cx="4113698" cy="383480"/>
            </a:xfrm>
            <a:prstGeom prst="parallelogram">
              <a:avLst>
                <a:gd name="adj" fmla="val 34074"/>
              </a:avLst>
            </a:prstGeom>
            <a:solidFill>
              <a:srgbClr val="F5B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k: Beşgen 1">
            <a:extLst>
              <a:ext uri="{FF2B5EF4-FFF2-40B4-BE49-F238E27FC236}">
                <a16:creationId xmlns:a16="http://schemas.microsoft.com/office/drawing/2014/main" id="{D11081E4-67F5-4A2E-903B-A6996CDC5A38}"/>
              </a:ext>
            </a:extLst>
          </p:cNvPr>
          <p:cNvSpPr/>
          <p:nvPr/>
        </p:nvSpPr>
        <p:spPr>
          <a:xfrm rot="10800000">
            <a:off x="8022031" y="264650"/>
            <a:ext cx="5851847" cy="10679417"/>
          </a:xfrm>
          <a:prstGeom prst="homePlate">
            <a:avLst>
              <a:gd name="adj" fmla="val 3130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erbest Form: Şekil 16">
            <a:extLst>
              <a:ext uri="{FF2B5EF4-FFF2-40B4-BE49-F238E27FC236}">
                <a16:creationId xmlns:a16="http://schemas.microsoft.com/office/drawing/2014/main" id="{CDB4B029-62F3-461E-962E-0757791C8579}"/>
              </a:ext>
            </a:extLst>
          </p:cNvPr>
          <p:cNvSpPr/>
          <p:nvPr/>
        </p:nvSpPr>
        <p:spPr>
          <a:xfrm>
            <a:off x="9175117" y="264650"/>
            <a:ext cx="3623807" cy="6939219"/>
          </a:xfrm>
          <a:custGeom>
            <a:avLst/>
            <a:gdLst>
              <a:gd name="connsiteX0" fmla="*/ 2220987 w 5669534"/>
              <a:gd name="connsiteY0" fmla="*/ 0 h 6188734"/>
              <a:gd name="connsiteX1" fmla="*/ 2834767 w 5669534"/>
              <a:gd name="connsiteY1" fmla="*/ 0 h 6188734"/>
              <a:gd name="connsiteX2" fmla="*/ 5669534 w 5669534"/>
              <a:gd name="connsiteY2" fmla="*/ 3094367 h 6188734"/>
              <a:gd name="connsiteX3" fmla="*/ 2834767 w 5669534"/>
              <a:gd name="connsiteY3" fmla="*/ 6188734 h 6188734"/>
              <a:gd name="connsiteX4" fmla="*/ 0 w 5669534"/>
              <a:gd name="connsiteY4" fmla="*/ 6188733 h 6188734"/>
              <a:gd name="connsiteX5" fmla="*/ 0 w 5669534"/>
              <a:gd name="connsiteY5" fmla="*/ 2057482 h 618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9534" h="6188734">
                <a:moveTo>
                  <a:pt x="2220987" y="0"/>
                </a:moveTo>
                <a:lnTo>
                  <a:pt x="2834767" y="0"/>
                </a:lnTo>
                <a:cubicBezTo>
                  <a:pt x="4400366" y="0"/>
                  <a:pt x="5669534" y="1385395"/>
                  <a:pt x="5669534" y="3094367"/>
                </a:cubicBezTo>
                <a:cubicBezTo>
                  <a:pt x="5669534" y="4803339"/>
                  <a:pt x="4400366" y="6188734"/>
                  <a:pt x="2834767" y="6188734"/>
                </a:cubicBezTo>
                <a:lnTo>
                  <a:pt x="0" y="6188733"/>
                </a:lnTo>
                <a:lnTo>
                  <a:pt x="0" y="2057482"/>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Yamuk 6">
            <a:extLst>
              <a:ext uri="{FF2B5EF4-FFF2-40B4-BE49-F238E27FC236}">
                <a16:creationId xmlns:a16="http://schemas.microsoft.com/office/drawing/2014/main" id="{74B8D728-DF0B-4A71-B4B1-A3C34C6666E1}"/>
              </a:ext>
            </a:extLst>
          </p:cNvPr>
          <p:cNvSpPr/>
          <p:nvPr/>
        </p:nvSpPr>
        <p:spPr>
          <a:xfrm>
            <a:off x="-2548899" y="5604359"/>
            <a:ext cx="13205161" cy="2067636"/>
          </a:xfrm>
          <a:prstGeom prst="trapezoid">
            <a:avLst>
              <a:gd name="adj" fmla="val 992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erbest Form: Şekil 32">
            <a:extLst>
              <a:ext uri="{FF2B5EF4-FFF2-40B4-BE49-F238E27FC236}">
                <a16:creationId xmlns:a16="http://schemas.microsoft.com/office/drawing/2014/main" id="{D337431D-259E-43C1-A76B-4A90A8249B4E}"/>
              </a:ext>
            </a:extLst>
          </p:cNvPr>
          <p:cNvSpPr/>
          <p:nvPr/>
        </p:nvSpPr>
        <p:spPr>
          <a:xfrm>
            <a:off x="-1317098" y="5869065"/>
            <a:ext cx="16080820" cy="2512527"/>
          </a:xfrm>
          <a:custGeom>
            <a:avLst/>
            <a:gdLst>
              <a:gd name="connsiteX0" fmla="*/ 11235204 w 16080820"/>
              <a:gd name="connsiteY0" fmla="*/ 1766231 h 2512527"/>
              <a:gd name="connsiteX1" fmla="*/ 11386100 w 16080820"/>
              <a:gd name="connsiteY1" fmla="*/ 2512527 h 2512527"/>
              <a:gd name="connsiteX2" fmla="*/ 10576258 w 16080820"/>
              <a:gd name="connsiteY2" fmla="*/ 1968702 h 2512527"/>
              <a:gd name="connsiteX3" fmla="*/ 10536767 w 16080820"/>
              <a:gd name="connsiteY3" fmla="*/ 1773390 h 2512527"/>
              <a:gd name="connsiteX4" fmla="*/ 879237 w 16080820"/>
              <a:gd name="connsiteY4" fmla="*/ 0 h 2512527"/>
              <a:gd name="connsiteX5" fmla="*/ 10171070 w 16080820"/>
              <a:gd name="connsiteY5" fmla="*/ 0 h 2512527"/>
              <a:gd name="connsiteX6" fmla="*/ 10179901 w 16080820"/>
              <a:gd name="connsiteY6" fmla="*/ 8412 h 2512527"/>
              <a:gd name="connsiteX7" fmla="*/ 10178431 w 16080820"/>
              <a:gd name="connsiteY7" fmla="*/ 1142 h 2512527"/>
              <a:gd name="connsiteX8" fmla="*/ 10987019 w 16080820"/>
              <a:gd name="connsiteY8" fmla="*/ 544125 h 2512527"/>
              <a:gd name="connsiteX9" fmla="*/ 14697818 w 16080820"/>
              <a:gd name="connsiteY9" fmla="*/ 544125 h 2512527"/>
              <a:gd name="connsiteX10" fmla="*/ 14697818 w 16080820"/>
              <a:gd name="connsiteY10" fmla="*/ 837515 h 2512527"/>
              <a:gd name="connsiteX11" fmla="*/ 16080820 w 16080820"/>
              <a:gd name="connsiteY11" fmla="*/ 837515 h 2512527"/>
              <a:gd name="connsiteX12" fmla="*/ 15887285 w 16080820"/>
              <a:gd name="connsiteY12" fmla="*/ 1016935 h 2512527"/>
              <a:gd name="connsiteX13" fmla="*/ 14698916 w 16080820"/>
              <a:gd name="connsiteY13" fmla="*/ 1016935 h 2512527"/>
              <a:gd name="connsiteX14" fmla="*/ 14697818 w 16080820"/>
              <a:gd name="connsiteY14" fmla="*/ 1018064 h 2512527"/>
              <a:gd name="connsiteX15" fmla="*/ 14697818 w 16080820"/>
              <a:gd name="connsiteY15" fmla="*/ 1128800 h 2512527"/>
              <a:gd name="connsiteX16" fmla="*/ 14590075 w 16080820"/>
              <a:gd name="connsiteY16" fmla="*/ 1128800 h 2512527"/>
              <a:gd name="connsiteX17" fmla="*/ 14201425 w 16080820"/>
              <a:gd name="connsiteY17" fmla="*/ 1528247 h 2512527"/>
              <a:gd name="connsiteX18" fmla="*/ 11326767 w 16080820"/>
              <a:gd name="connsiteY18" fmla="*/ 1528247 h 2512527"/>
              <a:gd name="connsiteX19" fmla="*/ 11321287 w 16080820"/>
              <a:gd name="connsiteY19" fmla="*/ 1522615 h 2512527"/>
              <a:gd name="connsiteX20" fmla="*/ 11139571 w 16080820"/>
              <a:gd name="connsiteY20" fmla="*/ 826170 h 2512527"/>
              <a:gd name="connsiteX21" fmla="*/ 10227060 w 16080820"/>
              <a:gd name="connsiteY21" fmla="*/ 835524 h 2512527"/>
              <a:gd name="connsiteX22" fmla="*/ 10227580 w 16080820"/>
              <a:gd name="connsiteY22" fmla="*/ 837515 h 2512527"/>
              <a:gd name="connsiteX23" fmla="*/ 0 w 16080820"/>
              <a:gd name="connsiteY23" fmla="*/ 837515 h 251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80820" h="2512527">
                <a:moveTo>
                  <a:pt x="11235204" y="1766231"/>
                </a:moveTo>
                <a:lnTo>
                  <a:pt x="11386100" y="2512527"/>
                </a:lnTo>
                <a:lnTo>
                  <a:pt x="10576258" y="1968702"/>
                </a:lnTo>
                <a:lnTo>
                  <a:pt x="10536767" y="1773390"/>
                </a:lnTo>
                <a:close/>
                <a:moveTo>
                  <a:pt x="879237" y="0"/>
                </a:moveTo>
                <a:lnTo>
                  <a:pt x="10171070" y="0"/>
                </a:lnTo>
                <a:lnTo>
                  <a:pt x="10179901" y="8412"/>
                </a:lnTo>
                <a:lnTo>
                  <a:pt x="10178431" y="1142"/>
                </a:lnTo>
                <a:lnTo>
                  <a:pt x="10987019" y="544125"/>
                </a:lnTo>
                <a:lnTo>
                  <a:pt x="14697818" y="544125"/>
                </a:lnTo>
                <a:lnTo>
                  <a:pt x="14697818" y="837515"/>
                </a:lnTo>
                <a:lnTo>
                  <a:pt x="16080820" y="837515"/>
                </a:lnTo>
                <a:lnTo>
                  <a:pt x="15887285" y="1016935"/>
                </a:lnTo>
                <a:lnTo>
                  <a:pt x="14698916" y="1016935"/>
                </a:lnTo>
                <a:lnTo>
                  <a:pt x="14697818" y="1018064"/>
                </a:lnTo>
                <a:lnTo>
                  <a:pt x="14697818" y="1128800"/>
                </a:lnTo>
                <a:lnTo>
                  <a:pt x="14590075" y="1128800"/>
                </a:lnTo>
                <a:lnTo>
                  <a:pt x="14201425" y="1528247"/>
                </a:lnTo>
                <a:lnTo>
                  <a:pt x="11326767" y="1528247"/>
                </a:lnTo>
                <a:lnTo>
                  <a:pt x="11321287" y="1522615"/>
                </a:lnTo>
                <a:lnTo>
                  <a:pt x="11139571" y="826170"/>
                </a:lnTo>
                <a:lnTo>
                  <a:pt x="10227060" y="835524"/>
                </a:lnTo>
                <a:lnTo>
                  <a:pt x="10227580" y="837515"/>
                </a:lnTo>
                <a:lnTo>
                  <a:pt x="0" y="837515"/>
                </a:lnTo>
                <a:close/>
              </a:path>
            </a:pathLst>
          </a:custGeom>
          <a:gradFill flip="none" rotWithShape="1">
            <a:gsLst>
              <a:gs pos="7436">
                <a:srgbClr val="F5B751"/>
              </a:gs>
              <a:gs pos="40000">
                <a:srgbClr val="F4B042"/>
              </a:gs>
              <a:gs pos="100000">
                <a:schemeClr val="accent4">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Dikdörtgen 13">
            <a:extLst>
              <a:ext uri="{FF2B5EF4-FFF2-40B4-BE49-F238E27FC236}">
                <a16:creationId xmlns:a16="http://schemas.microsoft.com/office/drawing/2014/main" id="{7088DF41-F280-40B3-9263-29744BED55CA}"/>
              </a:ext>
            </a:extLst>
          </p:cNvPr>
          <p:cNvSpPr/>
          <p:nvPr/>
        </p:nvSpPr>
        <p:spPr>
          <a:xfrm>
            <a:off x="7564902" y="7269505"/>
            <a:ext cx="5905500" cy="2527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etin kutusu 23">
            <a:extLst>
              <a:ext uri="{FF2B5EF4-FFF2-40B4-BE49-F238E27FC236}">
                <a16:creationId xmlns:a16="http://schemas.microsoft.com/office/drawing/2014/main" id="{C68C384E-2C8F-4C39-B167-EB52C42D6F05}"/>
              </a:ext>
            </a:extLst>
          </p:cNvPr>
          <p:cNvSpPr txBox="1"/>
          <p:nvPr/>
        </p:nvSpPr>
        <p:spPr>
          <a:xfrm>
            <a:off x="362836" y="5869065"/>
            <a:ext cx="8367665" cy="461665"/>
          </a:xfrm>
          <a:prstGeom prst="rect">
            <a:avLst/>
          </a:prstGeom>
          <a:noFill/>
        </p:spPr>
        <p:txBody>
          <a:bodyPr wrap="square" rtlCol="0">
            <a:spAutoFit/>
          </a:bodyPr>
          <a:lstStyle/>
          <a:p>
            <a:pPr algn="just"/>
            <a:r>
              <a:rPr 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37 new projects have been initiated in technical committees </a:t>
            </a:r>
          </a:p>
        </p:txBody>
      </p:sp>
      <p:sp>
        <p:nvSpPr>
          <p:cNvPr id="13" name="Dikdörtgen 12">
            <a:extLst>
              <a:ext uri="{FF2B5EF4-FFF2-40B4-BE49-F238E27FC236}">
                <a16:creationId xmlns:a16="http://schemas.microsoft.com/office/drawing/2014/main" id="{1459C995-FC7A-4260-8FC5-26917B0FA93C}"/>
              </a:ext>
            </a:extLst>
          </p:cNvPr>
          <p:cNvSpPr/>
          <p:nvPr/>
        </p:nvSpPr>
        <p:spPr>
          <a:xfrm>
            <a:off x="9799320" y="6690795"/>
            <a:ext cx="4668520" cy="67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aşlık 3">
            <a:extLst>
              <a:ext uri="{FF2B5EF4-FFF2-40B4-BE49-F238E27FC236}">
                <a16:creationId xmlns:a16="http://schemas.microsoft.com/office/drawing/2014/main" id="{3FD786C4-DE70-436B-A684-DC05F4B00C92}"/>
              </a:ext>
            </a:extLst>
          </p:cNvPr>
          <p:cNvSpPr>
            <a:spLocks noGrp="1"/>
          </p:cNvSpPr>
          <p:nvPr>
            <p:ph type="title"/>
          </p:nvPr>
        </p:nvSpPr>
        <p:spPr>
          <a:xfrm>
            <a:off x="-1237980" y="-300361"/>
            <a:ext cx="8229600" cy="1143000"/>
          </a:xfrm>
        </p:spPr>
        <p:txBody>
          <a:bodyPr>
            <a:normAutofit/>
          </a:bodyPr>
          <a:lstStyle/>
          <a:p>
            <a:pPr algn="ctr"/>
            <a:r>
              <a:rPr lang="en-US" sz="2800" b="1" dirty="0">
                <a:solidFill>
                  <a:schemeClr val="bg1"/>
                </a:solidFill>
                <a:latin typeface="+mn-lt"/>
              </a:rPr>
              <a:t>Technical Committees</a:t>
            </a:r>
          </a:p>
        </p:txBody>
      </p:sp>
      <p:sp>
        <p:nvSpPr>
          <p:cNvPr id="36" name="İçerik Yer Tutucusu 1">
            <a:extLst>
              <a:ext uri="{FF2B5EF4-FFF2-40B4-BE49-F238E27FC236}">
                <a16:creationId xmlns:a16="http://schemas.microsoft.com/office/drawing/2014/main" id="{B96327CD-97BE-4E47-ABE7-23F9BEFED1CD}"/>
              </a:ext>
            </a:extLst>
          </p:cNvPr>
          <p:cNvSpPr>
            <a:spLocks noGrp="1"/>
          </p:cNvSpPr>
          <p:nvPr>
            <p:ph idx="1"/>
          </p:nvPr>
        </p:nvSpPr>
        <p:spPr>
          <a:xfrm>
            <a:off x="168189" y="506339"/>
            <a:ext cx="7259879" cy="5098020"/>
          </a:xfrm>
        </p:spPr>
        <p:txBody>
          <a:bodyPr>
            <a:noAutofit/>
          </a:bodyPr>
          <a:lstStyle/>
          <a:p>
            <a:pPr algn="just" fontAlgn="t">
              <a:lnSpc>
                <a:spcPct val="100000"/>
              </a:lnSpc>
              <a:spcBef>
                <a:spcPts val="0"/>
              </a:spcBef>
            </a:pPr>
            <a:r>
              <a:rPr lang="en-GB" sz="1600" b="1" dirty="0">
                <a:latin typeface="Times New Roman" panose="02020603050405020304" pitchFamily="18" charset="0"/>
                <a:cs typeface="Times New Roman" panose="02020603050405020304" pitchFamily="18" charset="0"/>
              </a:rPr>
              <a:t>TC 1: Halal Food Issues</a:t>
            </a:r>
          </a:p>
          <a:p>
            <a:pPr algn="just" fontAlgn="t">
              <a:lnSpc>
                <a:spcPct val="100000"/>
              </a:lnSpc>
              <a:spcBef>
                <a:spcPts val="0"/>
              </a:spcBef>
            </a:pPr>
            <a:r>
              <a:rPr lang="en-GB" sz="1600" b="1" dirty="0">
                <a:latin typeface="Times New Roman" panose="02020603050405020304" pitchFamily="18" charset="0"/>
                <a:cs typeface="Times New Roman" panose="02020603050405020304" pitchFamily="18" charset="0"/>
              </a:rPr>
              <a:t>TC 2: Halal Cosmetic Issues</a:t>
            </a:r>
          </a:p>
          <a:p>
            <a:pPr algn="just" fontAlgn="t">
              <a:lnSpc>
                <a:spcPct val="100000"/>
              </a:lnSpc>
              <a:spcBef>
                <a:spcPts val="0"/>
              </a:spcBef>
            </a:pPr>
            <a:r>
              <a:rPr lang="en-GB" sz="1600" b="1" dirty="0">
                <a:latin typeface="Times New Roman" panose="02020603050405020304" pitchFamily="18" charset="0"/>
                <a:cs typeface="Times New Roman" panose="02020603050405020304" pitchFamily="18" charset="0"/>
              </a:rPr>
              <a:t>TC 3: Service Site Issues</a:t>
            </a:r>
          </a:p>
          <a:p>
            <a:pPr algn="just" fontAlgn="t">
              <a:lnSpc>
                <a:spcPct val="100000"/>
              </a:lnSpc>
              <a:spcBef>
                <a:spcPts val="0"/>
              </a:spcBef>
            </a:pPr>
            <a:r>
              <a:rPr lang="en-GB" sz="1600" b="1" dirty="0">
                <a:latin typeface="Times New Roman" panose="02020603050405020304" pitchFamily="18" charset="0"/>
                <a:cs typeface="Times New Roman" panose="02020603050405020304" pitchFamily="18" charset="0"/>
              </a:rPr>
              <a:t>TC 4: Energy Efficiency and Renewable Energy</a:t>
            </a:r>
          </a:p>
          <a:p>
            <a:pPr algn="just" fontAlgn="t">
              <a:lnSpc>
                <a:spcPct val="100000"/>
              </a:lnSpc>
              <a:spcBef>
                <a:spcPts val="0"/>
              </a:spcBef>
            </a:pPr>
            <a:r>
              <a:rPr lang="en-GB" sz="1600" b="1" dirty="0">
                <a:latin typeface="Times New Roman" panose="02020603050405020304" pitchFamily="18" charset="0"/>
                <a:cs typeface="Times New Roman" panose="02020603050405020304" pitchFamily="18" charset="0"/>
              </a:rPr>
              <a:t>TC 5: Tourism and Related Services</a:t>
            </a:r>
          </a:p>
          <a:p>
            <a:pPr algn="just" fontAlgn="t">
              <a:lnSpc>
                <a:spcPct val="100000"/>
              </a:lnSpc>
              <a:spcBef>
                <a:spcPts val="0"/>
              </a:spcBef>
            </a:pPr>
            <a:r>
              <a:rPr lang="en-GB" sz="1600" b="1" dirty="0">
                <a:latin typeface="Times New Roman" panose="02020603050405020304" pitchFamily="18" charset="0"/>
                <a:cs typeface="Times New Roman" panose="02020603050405020304" pitchFamily="18" charset="0"/>
              </a:rPr>
              <a:t>TC 6: Agricultural  Products</a:t>
            </a:r>
          </a:p>
          <a:p>
            <a:pPr algn="just" fontAlgn="t">
              <a:lnSpc>
                <a:spcPct val="100000"/>
              </a:lnSpc>
              <a:spcBef>
                <a:spcPts val="0"/>
              </a:spcBef>
            </a:pPr>
            <a:r>
              <a:rPr lang="en-GB" sz="1600" b="1" dirty="0">
                <a:latin typeface="Times New Roman" panose="02020603050405020304" pitchFamily="18" charset="0"/>
                <a:cs typeface="Times New Roman" panose="02020603050405020304" pitchFamily="18" charset="0"/>
              </a:rPr>
              <a:t>TC 7: Transportation</a:t>
            </a:r>
          </a:p>
          <a:p>
            <a:pPr algn="just" fontAlgn="t">
              <a:lnSpc>
                <a:spcPct val="100000"/>
              </a:lnSpc>
              <a:spcBef>
                <a:spcPts val="0"/>
              </a:spcBef>
            </a:pPr>
            <a:r>
              <a:rPr lang="en-GB" sz="1600" b="1" dirty="0">
                <a:latin typeface="Times New Roman" panose="02020603050405020304" pitchFamily="18" charset="0"/>
                <a:cs typeface="Times New Roman" panose="02020603050405020304" pitchFamily="18" charset="0"/>
              </a:rPr>
              <a:t>TC 8: Leather and Tanning Material</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9: Textile and Related Products</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10:Halal Supply Chain</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11: Halal Management Systems</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12: Dangerous Good Transportation </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13: Jewellery</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14: Petroleum and Petroleum Products</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15: Terminology </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16: Halal Pharmaceuticals Issues</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TC 17: Handicraft</a:t>
            </a:r>
          </a:p>
          <a:p>
            <a:pPr algn="just" fontAlgn="t">
              <a:lnSpc>
                <a:spcPct val="120000"/>
              </a:lnSpc>
              <a:spcBef>
                <a:spcPts val="0"/>
              </a:spcBef>
            </a:pPr>
            <a:r>
              <a:rPr lang="en-GB" sz="1600" b="1" dirty="0">
                <a:latin typeface="Times New Roman" panose="02020603050405020304" pitchFamily="18" charset="0"/>
                <a:cs typeface="Times New Roman" panose="02020603050405020304" pitchFamily="18" charset="0"/>
              </a:rPr>
              <a:t>Committee on Standards for  Conformity Asses</a:t>
            </a:r>
            <a:r>
              <a:rPr lang="tr-TR" sz="1600" b="1" dirty="0">
                <a:latin typeface="Times New Roman" panose="02020603050405020304" pitchFamily="18" charset="0"/>
                <a:cs typeface="Times New Roman" panose="02020603050405020304" pitchFamily="18" charset="0"/>
              </a:rPr>
              <a:t>s</a:t>
            </a:r>
            <a:r>
              <a:rPr lang="en-GB" sz="1600" b="1" dirty="0" err="1">
                <a:latin typeface="Times New Roman" panose="02020603050405020304" pitchFamily="18" charset="0"/>
                <a:cs typeface="Times New Roman" panose="02020603050405020304" pitchFamily="18" charset="0"/>
              </a:rPr>
              <a:t>ment</a:t>
            </a:r>
            <a:r>
              <a:rPr lang="en-GB" sz="1600" b="1" dirty="0">
                <a:latin typeface="Times New Roman" panose="02020603050405020304" pitchFamily="18" charset="0"/>
                <a:cs typeface="Times New Roman" panose="02020603050405020304" pitchFamily="18" charset="0"/>
              </a:rPr>
              <a:t> (CCA)</a:t>
            </a:r>
          </a:p>
          <a:p>
            <a:pPr marL="109728" indent="0" fontAlgn="t">
              <a:buNone/>
            </a:pPr>
            <a:r>
              <a:rPr lang="tr-TR" sz="1600" dirty="0"/>
              <a:t> </a:t>
            </a:r>
            <a:endParaRPr lang="en-US" sz="1600" dirty="0"/>
          </a:p>
          <a:p>
            <a:pPr algn="just" fontAlgn="t">
              <a:lnSpc>
                <a:spcPct val="100000"/>
              </a:lnSpc>
              <a:spcBef>
                <a:spcPts val="0"/>
              </a:spcBef>
            </a:pPr>
            <a:endParaRPr lang="en-US" sz="1600" dirty="0">
              <a:latin typeface="+mj-lt"/>
            </a:endParaRPr>
          </a:p>
          <a:p>
            <a:pPr fontAlgn="t"/>
            <a:endParaRPr lang="tr-TR" sz="1600" dirty="0">
              <a:latin typeface="+mj-lt"/>
            </a:endParaRPr>
          </a:p>
          <a:p>
            <a:pPr fontAlgn="t"/>
            <a:endParaRPr lang="tr-TR" sz="1600" dirty="0">
              <a:latin typeface="+mj-lt"/>
            </a:endParaRPr>
          </a:p>
          <a:p>
            <a:pPr fontAlgn="t"/>
            <a:endParaRPr lang="tr-TR" sz="1600" dirty="0">
              <a:latin typeface="+mj-lt"/>
            </a:endParaRPr>
          </a:p>
          <a:p>
            <a:pPr marL="109728" indent="0" fontAlgn="t">
              <a:buNone/>
            </a:pPr>
            <a:r>
              <a:rPr lang="tr-TR" sz="1600" dirty="0">
                <a:latin typeface="+mj-lt"/>
              </a:rPr>
              <a:t> </a:t>
            </a:r>
            <a:endParaRPr lang="en-US" sz="1600" dirty="0">
              <a:latin typeface="+mj-lt"/>
            </a:endParaRPr>
          </a:p>
        </p:txBody>
      </p:sp>
      <p:sp>
        <p:nvSpPr>
          <p:cNvPr id="37" name="Metin kutusu 36">
            <a:extLst>
              <a:ext uri="{FF2B5EF4-FFF2-40B4-BE49-F238E27FC236}">
                <a16:creationId xmlns:a16="http://schemas.microsoft.com/office/drawing/2014/main" id="{9A6CE18A-27A2-44C5-AE71-30ACD1DB9055}"/>
              </a:ext>
            </a:extLst>
          </p:cNvPr>
          <p:cNvSpPr txBox="1"/>
          <p:nvPr/>
        </p:nvSpPr>
        <p:spPr>
          <a:xfrm>
            <a:off x="168190" y="3243034"/>
            <a:ext cx="5072803" cy="384721"/>
          </a:xfrm>
          <a:prstGeom prst="rect">
            <a:avLst/>
          </a:prstGeom>
          <a:noFill/>
        </p:spPr>
        <p:txBody>
          <a:bodyPr wrap="square" rtlCol="0">
            <a:spAutoFit/>
          </a:bodyPr>
          <a:lstStyle/>
          <a:p>
            <a:pPr marL="285750" indent="-285750">
              <a:buFont typeface="Arial" panose="020B0604020202020204" pitchFamily="34" charset="0"/>
              <a:buChar char="•"/>
            </a:pPr>
            <a:endParaRPr lang="en-US" sz="1900" dirty="0">
              <a:latin typeface="+mj-lt"/>
            </a:endParaRPr>
          </a:p>
        </p:txBody>
      </p:sp>
      <p:pic>
        <p:nvPicPr>
          <p:cNvPr id="39" name="Resim 38">
            <a:extLst>
              <a:ext uri="{FF2B5EF4-FFF2-40B4-BE49-F238E27FC236}">
                <a16:creationId xmlns:a16="http://schemas.microsoft.com/office/drawing/2014/main" id="{BBAE9C94-1BB9-4BDC-A37D-C47F00D57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5714" y="-6213"/>
            <a:ext cx="478654" cy="478654"/>
          </a:xfrm>
          <a:prstGeom prst="rect">
            <a:avLst/>
          </a:prstGeom>
        </p:spPr>
      </p:pic>
      <p:pic>
        <p:nvPicPr>
          <p:cNvPr id="21" name="Resim 20">
            <a:extLst>
              <a:ext uri="{FF2B5EF4-FFF2-40B4-BE49-F238E27FC236}">
                <a16:creationId xmlns:a16="http://schemas.microsoft.com/office/drawing/2014/main" id="{7483D119-2B97-489D-8053-BB8D227907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9" y="80526"/>
            <a:ext cx="1108862" cy="381226"/>
          </a:xfrm>
          <a:prstGeom prst="rect">
            <a:avLst/>
          </a:prstGeom>
        </p:spPr>
      </p:pic>
      <p:sp>
        <p:nvSpPr>
          <p:cNvPr id="22" name="Metin kutusu 21">
            <a:extLst>
              <a:ext uri="{FF2B5EF4-FFF2-40B4-BE49-F238E27FC236}">
                <a16:creationId xmlns:a16="http://schemas.microsoft.com/office/drawing/2014/main" id="{C4748837-E94B-49A3-8DEB-018C4A2EBBE6}"/>
              </a:ext>
            </a:extLst>
          </p:cNvPr>
          <p:cNvSpPr txBox="1"/>
          <p:nvPr/>
        </p:nvSpPr>
        <p:spPr>
          <a:xfrm>
            <a:off x="11457080" y="6330730"/>
            <a:ext cx="704538" cy="369332"/>
          </a:xfrm>
          <a:prstGeom prst="rect">
            <a:avLst/>
          </a:prstGeom>
          <a:noFill/>
        </p:spPr>
        <p:txBody>
          <a:bodyPr wrap="square" rtlCol="0">
            <a:spAutoFit/>
          </a:bodyPr>
          <a:lstStyle/>
          <a:p>
            <a:r>
              <a:rPr lang="en-US" dirty="0"/>
              <a:t>25</a:t>
            </a:r>
          </a:p>
        </p:txBody>
      </p:sp>
    </p:spTree>
    <p:extLst>
      <p:ext uri="{BB962C8B-B14F-4D97-AF65-F5344CB8AC3E}">
        <p14:creationId xmlns:p14="http://schemas.microsoft.com/office/powerpoint/2010/main" val="328161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erbest Form: Şekil 39">
            <a:extLst>
              <a:ext uri="{FF2B5EF4-FFF2-40B4-BE49-F238E27FC236}">
                <a16:creationId xmlns:a16="http://schemas.microsoft.com/office/drawing/2014/main" id="{A9B04AAA-41D4-4C7D-B500-1CE8B55C4443}"/>
              </a:ext>
            </a:extLst>
          </p:cNvPr>
          <p:cNvSpPr/>
          <p:nvPr/>
        </p:nvSpPr>
        <p:spPr>
          <a:xfrm rot="766607">
            <a:off x="3008714" y="4020719"/>
            <a:ext cx="1398450" cy="860352"/>
          </a:xfrm>
          <a:custGeom>
            <a:avLst/>
            <a:gdLst>
              <a:gd name="connsiteX0" fmla="*/ 331358 w 1398450"/>
              <a:gd name="connsiteY0" fmla="*/ 0 h 883374"/>
              <a:gd name="connsiteX1" fmla="*/ 1329111 w 1398450"/>
              <a:gd name="connsiteY1" fmla="*/ 357622 h 883374"/>
              <a:gd name="connsiteX2" fmla="*/ 1332354 w 1398450"/>
              <a:gd name="connsiteY2" fmla="*/ 579332 h 883374"/>
              <a:gd name="connsiteX3" fmla="*/ 1398450 w 1398450"/>
              <a:gd name="connsiteY3" fmla="*/ 883374 h 883374"/>
              <a:gd name="connsiteX4" fmla="*/ 1336472 w 1398450"/>
              <a:gd name="connsiteY4" fmla="*/ 860882 h 883374"/>
              <a:gd name="connsiteX5" fmla="*/ 1336475 w 1398450"/>
              <a:gd name="connsiteY5" fmla="*/ 861115 h 883374"/>
              <a:gd name="connsiteX6" fmla="*/ 0 w 1398450"/>
              <a:gd name="connsiteY6" fmla="*/ 289391 h 88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450" h="883374">
                <a:moveTo>
                  <a:pt x="331358" y="0"/>
                </a:moveTo>
                <a:lnTo>
                  <a:pt x="1329111" y="357622"/>
                </a:lnTo>
                <a:lnTo>
                  <a:pt x="1332354" y="579332"/>
                </a:lnTo>
                <a:lnTo>
                  <a:pt x="1398450" y="883374"/>
                </a:lnTo>
                <a:lnTo>
                  <a:pt x="1336472" y="860882"/>
                </a:lnTo>
                <a:lnTo>
                  <a:pt x="1336475" y="861115"/>
                </a:lnTo>
                <a:lnTo>
                  <a:pt x="0" y="289391"/>
                </a:lnTo>
                <a:close/>
              </a:path>
            </a:pathLst>
          </a:custGeom>
          <a:gradFill>
            <a:gsLst>
              <a:gs pos="0">
                <a:srgbClr val="86696B"/>
              </a:gs>
              <a:gs pos="94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a16="http://schemas.microsoft.com/office/drawing/2014/main" id="{3C2766A5-B40B-4569-9BE1-1FBFEE1D23EB}"/>
              </a:ext>
            </a:extLst>
          </p:cNvPr>
          <p:cNvSpPr/>
          <p:nvPr/>
        </p:nvSpPr>
        <p:spPr>
          <a:xfrm rot="1351413">
            <a:off x="2369505" y="5655896"/>
            <a:ext cx="2176087" cy="815363"/>
          </a:xfrm>
          <a:custGeom>
            <a:avLst/>
            <a:gdLst>
              <a:gd name="connsiteX0" fmla="*/ 534240 w 2176087"/>
              <a:gd name="connsiteY0" fmla="*/ 0 h 815363"/>
              <a:gd name="connsiteX1" fmla="*/ 1989355 w 2176087"/>
              <a:gd name="connsiteY1" fmla="*/ 306834 h 815363"/>
              <a:gd name="connsiteX2" fmla="*/ 2176087 w 2176087"/>
              <a:gd name="connsiteY2" fmla="*/ 804181 h 815363"/>
              <a:gd name="connsiteX3" fmla="*/ 2149122 w 2176087"/>
              <a:gd name="connsiteY3" fmla="*/ 815363 h 815363"/>
              <a:gd name="connsiteX4" fmla="*/ 0 w 2176087"/>
              <a:gd name="connsiteY4" fmla="*/ 274492 h 815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087" h="815363">
                <a:moveTo>
                  <a:pt x="534240" y="0"/>
                </a:moveTo>
                <a:lnTo>
                  <a:pt x="1989355" y="306834"/>
                </a:lnTo>
                <a:lnTo>
                  <a:pt x="2176087" y="804181"/>
                </a:lnTo>
                <a:lnTo>
                  <a:pt x="2149122" y="815363"/>
                </a:lnTo>
                <a:lnTo>
                  <a:pt x="0" y="274492"/>
                </a:lnTo>
                <a:close/>
              </a:path>
            </a:pathLst>
          </a:custGeom>
          <a:gradFill>
            <a:gsLst>
              <a:gs pos="78000">
                <a:schemeClr val="accent5">
                  <a:lumMod val="20000"/>
                  <a:lumOff val="80000"/>
                </a:schemeClr>
              </a:gs>
              <a:gs pos="0">
                <a:srgbClr val="87B7B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A9A8F79F-DDB5-456F-9285-F08FA720F8E4}"/>
              </a:ext>
            </a:extLst>
          </p:cNvPr>
          <p:cNvSpPr/>
          <p:nvPr/>
        </p:nvSpPr>
        <p:spPr>
          <a:xfrm rot="766607">
            <a:off x="3096632" y="5298961"/>
            <a:ext cx="1350980" cy="838091"/>
          </a:xfrm>
          <a:custGeom>
            <a:avLst/>
            <a:gdLst>
              <a:gd name="connsiteX0" fmla="*/ 331358 w 1350980"/>
              <a:gd name="connsiteY0" fmla="*/ 0 h 838091"/>
              <a:gd name="connsiteX1" fmla="*/ 1233881 w 1350980"/>
              <a:gd name="connsiteY1" fmla="*/ 315819 h 838091"/>
              <a:gd name="connsiteX2" fmla="*/ 1350980 w 1350980"/>
              <a:gd name="connsiteY2" fmla="*/ 833386 h 838091"/>
              <a:gd name="connsiteX3" fmla="*/ 1330230 w 1350980"/>
              <a:gd name="connsiteY3" fmla="*/ 838091 h 838091"/>
              <a:gd name="connsiteX4" fmla="*/ 0 w 1350980"/>
              <a:gd name="connsiteY4" fmla="*/ 282530 h 83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980" h="838091">
                <a:moveTo>
                  <a:pt x="331358" y="0"/>
                </a:moveTo>
                <a:lnTo>
                  <a:pt x="1233881" y="315819"/>
                </a:lnTo>
                <a:lnTo>
                  <a:pt x="1350980" y="833386"/>
                </a:lnTo>
                <a:lnTo>
                  <a:pt x="1330230" y="838091"/>
                </a:lnTo>
                <a:lnTo>
                  <a:pt x="0" y="282530"/>
                </a:lnTo>
                <a:close/>
              </a:path>
            </a:pathLst>
          </a:custGeom>
          <a:gradFill>
            <a:gsLst>
              <a:gs pos="78000">
                <a:schemeClr val="accent5">
                  <a:lumMod val="20000"/>
                  <a:lumOff val="80000"/>
                </a:schemeClr>
              </a:gs>
              <a:gs pos="0">
                <a:srgbClr val="7921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0D10A4B5-2EF1-4062-8D5B-F917C7F2C72F}"/>
              </a:ext>
            </a:extLst>
          </p:cNvPr>
          <p:cNvSpPr/>
          <p:nvPr/>
        </p:nvSpPr>
        <p:spPr>
          <a:xfrm rot="21245133">
            <a:off x="3939438" y="2552186"/>
            <a:ext cx="368300" cy="512892"/>
          </a:xfrm>
          <a:custGeom>
            <a:avLst/>
            <a:gdLst>
              <a:gd name="connsiteX0" fmla="*/ 50800 w 368300"/>
              <a:gd name="connsiteY0" fmla="*/ 0 h 667976"/>
              <a:gd name="connsiteX1" fmla="*/ 368300 w 368300"/>
              <a:gd name="connsiteY1" fmla="*/ 76200 h 667976"/>
              <a:gd name="connsiteX2" fmla="*/ 365835 w 368300"/>
              <a:gd name="connsiteY2" fmla="*/ 667976 h 667976"/>
              <a:gd name="connsiteX3" fmla="*/ 309893 w 368300"/>
              <a:gd name="connsiteY3" fmla="*/ 662181 h 667976"/>
              <a:gd name="connsiteX4" fmla="*/ 309549 w 368300"/>
              <a:gd name="connsiteY4" fmla="*/ 665502 h 667976"/>
              <a:gd name="connsiteX5" fmla="*/ 0 w 368300"/>
              <a:gd name="connsiteY5" fmla="*/ 553720 h 66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667976">
                <a:moveTo>
                  <a:pt x="50800" y="0"/>
                </a:moveTo>
                <a:lnTo>
                  <a:pt x="368300" y="76200"/>
                </a:lnTo>
                <a:lnTo>
                  <a:pt x="365835" y="667976"/>
                </a:lnTo>
                <a:lnTo>
                  <a:pt x="309893" y="662181"/>
                </a:lnTo>
                <a:lnTo>
                  <a:pt x="309549" y="665502"/>
                </a:lnTo>
                <a:lnTo>
                  <a:pt x="0" y="553720"/>
                </a:lnTo>
                <a:close/>
              </a:path>
            </a:pathLst>
          </a:custGeom>
          <a:gradFill>
            <a:gsLst>
              <a:gs pos="76000">
                <a:srgbClr val="5F708E"/>
              </a:gs>
              <a:gs pos="18000">
                <a:srgbClr val="A5B0C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Serbest Form: Şekil 39">
            <a:extLst>
              <a:ext uri="{FF2B5EF4-FFF2-40B4-BE49-F238E27FC236}">
                <a16:creationId xmlns:a16="http://schemas.microsoft.com/office/drawing/2014/main" id="{E7C8FB17-30B4-43DE-BB73-6AA120EB82F5}"/>
              </a:ext>
            </a:extLst>
          </p:cNvPr>
          <p:cNvSpPr/>
          <p:nvPr/>
        </p:nvSpPr>
        <p:spPr>
          <a:xfrm rot="766607">
            <a:off x="3002920" y="4652113"/>
            <a:ext cx="1398450" cy="856920"/>
          </a:xfrm>
          <a:custGeom>
            <a:avLst/>
            <a:gdLst>
              <a:gd name="connsiteX0" fmla="*/ 331358 w 1398450"/>
              <a:gd name="connsiteY0" fmla="*/ 0 h 883374"/>
              <a:gd name="connsiteX1" fmla="*/ 1329111 w 1398450"/>
              <a:gd name="connsiteY1" fmla="*/ 357622 h 883374"/>
              <a:gd name="connsiteX2" fmla="*/ 1332354 w 1398450"/>
              <a:gd name="connsiteY2" fmla="*/ 579332 h 883374"/>
              <a:gd name="connsiteX3" fmla="*/ 1398450 w 1398450"/>
              <a:gd name="connsiteY3" fmla="*/ 883374 h 883374"/>
              <a:gd name="connsiteX4" fmla="*/ 1336472 w 1398450"/>
              <a:gd name="connsiteY4" fmla="*/ 860882 h 883374"/>
              <a:gd name="connsiteX5" fmla="*/ 1336475 w 1398450"/>
              <a:gd name="connsiteY5" fmla="*/ 861115 h 883374"/>
              <a:gd name="connsiteX6" fmla="*/ 0 w 1398450"/>
              <a:gd name="connsiteY6" fmla="*/ 289391 h 88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450" h="883374">
                <a:moveTo>
                  <a:pt x="331358" y="0"/>
                </a:moveTo>
                <a:lnTo>
                  <a:pt x="1329111" y="357622"/>
                </a:lnTo>
                <a:lnTo>
                  <a:pt x="1332354" y="579332"/>
                </a:lnTo>
                <a:lnTo>
                  <a:pt x="1398450" y="883374"/>
                </a:lnTo>
                <a:lnTo>
                  <a:pt x="1336472" y="860882"/>
                </a:lnTo>
                <a:lnTo>
                  <a:pt x="1336475" y="861115"/>
                </a:lnTo>
                <a:lnTo>
                  <a:pt x="0" y="289391"/>
                </a:lnTo>
                <a:close/>
              </a:path>
            </a:pathLst>
          </a:custGeom>
          <a:gradFill>
            <a:gsLst>
              <a:gs pos="55000">
                <a:schemeClr val="accent5">
                  <a:lumMod val="20000"/>
                  <a:lumOff val="80000"/>
                </a:schemeClr>
              </a:gs>
              <a:gs pos="0">
                <a:srgbClr val="8D9BB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Dikdörtgen 29">
            <a:extLst>
              <a:ext uri="{FF2B5EF4-FFF2-40B4-BE49-F238E27FC236}">
                <a16:creationId xmlns:a16="http://schemas.microsoft.com/office/drawing/2014/main" id="{EE0A1F04-C19B-4225-8DEA-75E1F2462065}"/>
              </a:ext>
            </a:extLst>
          </p:cNvPr>
          <p:cNvSpPr/>
          <p:nvPr/>
        </p:nvSpPr>
        <p:spPr>
          <a:xfrm>
            <a:off x="-1" y="2"/>
            <a:ext cx="13504985" cy="598594"/>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erbest Form: Şekil 14">
            <a:extLst>
              <a:ext uri="{FF2B5EF4-FFF2-40B4-BE49-F238E27FC236}">
                <a16:creationId xmlns:a16="http://schemas.microsoft.com/office/drawing/2014/main" id="{B5B4AD2A-0647-4644-9C50-6BBB511AB428}"/>
              </a:ext>
            </a:extLst>
          </p:cNvPr>
          <p:cNvSpPr/>
          <p:nvPr/>
        </p:nvSpPr>
        <p:spPr>
          <a:xfrm>
            <a:off x="1978660" y="633786"/>
            <a:ext cx="2287041" cy="695661"/>
          </a:xfrm>
          <a:custGeom>
            <a:avLst/>
            <a:gdLst>
              <a:gd name="connsiteX0" fmla="*/ 0 w 1297305"/>
              <a:gd name="connsiteY0" fmla="*/ 714375 h 996315"/>
              <a:gd name="connsiteX1" fmla="*/ 1280160 w 1297305"/>
              <a:gd name="connsiteY1" fmla="*/ 0 h 996315"/>
              <a:gd name="connsiteX2" fmla="*/ 1297305 w 1297305"/>
              <a:gd name="connsiteY2" fmla="*/ 672465 h 996315"/>
              <a:gd name="connsiteX3" fmla="*/ 352425 w 1297305"/>
              <a:gd name="connsiteY3" fmla="*/ 996315 h 996315"/>
              <a:gd name="connsiteX4" fmla="*/ 0 w 1297305"/>
              <a:gd name="connsiteY4" fmla="*/ 714375 h 99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305" h="996315">
                <a:moveTo>
                  <a:pt x="0" y="714375"/>
                </a:moveTo>
                <a:lnTo>
                  <a:pt x="1280160" y="0"/>
                </a:lnTo>
                <a:lnTo>
                  <a:pt x="1297305" y="672465"/>
                </a:lnTo>
                <a:lnTo>
                  <a:pt x="352425" y="996315"/>
                </a:lnTo>
                <a:lnTo>
                  <a:pt x="0" y="714375"/>
                </a:lnTo>
                <a:close/>
              </a:path>
            </a:pathLst>
          </a:custGeom>
          <a:gradFill>
            <a:gsLst>
              <a:gs pos="7436">
                <a:srgbClr val="89B5A6"/>
              </a:gs>
              <a:gs pos="58000">
                <a:srgbClr val="61998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erbest Form: Şekil 23">
            <a:extLst>
              <a:ext uri="{FF2B5EF4-FFF2-40B4-BE49-F238E27FC236}">
                <a16:creationId xmlns:a16="http://schemas.microsoft.com/office/drawing/2014/main" id="{B3C9D6F2-3116-4F51-BBEF-17E919ABA971}"/>
              </a:ext>
            </a:extLst>
          </p:cNvPr>
          <p:cNvSpPr/>
          <p:nvPr/>
        </p:nvSpPr>
        <p:spPr>
          <a:xfrm>
            <a:off x="2770632" y="1185752"/>
            <a:ext cx="1508369" cy="671051"/>
          </a:xfrm>
          <a:custGeom>
            <a:avLst/>
            <a:gdLst>
              <a:gd name="connsiteX0" fmla="*/ 0 w 760095"/>
              <a:gd name="connsiteY0" fmla="*/ 228600 h 680085"/>
              <a:gd name="connsiteX1" fmla="*/ 750570 w 760095"/>
              <a:gd name="connsiteY1" fmla="*/ 0 h 680085"/>
              <a:gd name="connsiteX2" fmla="*/ 760095 w 760095"/>
              <a:gd name="connsiteY2" fmla="*/ 634365 h 680085"/>
              <a:gd name="connsiteX3" fmla="*/ 327660 w 760095"/>
              <a:gd name="connsiteY3" fmla="*/ 680085 h 680085"/>
              <a:gd name="connsiteX4" fmla="*/ 0 w 760095"/>
              <a:gd name="connsiteY4" fmla="*/ 228600 h 68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95" h="680085">
                <a:moveTo>
                  <a:pt x="0" y="228600"/>
                </a:moveTo>
                <a:lnTo>
                  <a:pt x="750570" y="0"/>
                </a:lnTo>
                <a:lnTo>
                  <a:pt x="760095" y="634365"/>
                </a:lnTo>
                <a:lnTo>
                  <a:pt x="327660" y="680085"/>
                </a:lnTo>
                <a:lnTo>
                  <a:pt x="0" y="228600"/>
                </a:lnTo>
                <a:close/>
              </a:path>
            </a:pathLst>
          </a:custGeom>
          <a:gradFill>
            <a:gsLst>
              <a:gs pos="76000">
                <a:srgbClr val="F5B751"/>
              </a:gs>
              <a:gs pos="18000">
                <a:srgbClr val="FADBA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4EB6320-B168-4DF4-80CE-85D31B1E47E8}"/>
              </a:ext>
            </a:extLst>
          </p:cNvPr>
          <p:cNvSpPr/>
          <p:nvPr/>
        </p:nvSpPr>
        <p:spPr>
          <a:xfrm>
            <a:off x="3591238" y="1883545"/>
            <a:ext cx="687763" cy="598032"/>
          </a:xfrm>
          <a:custGeom>
            <a:avLst/>
            <a:gdLst>
              <a:gd name="connsiteX0" fmla="*/ 744173 w 744173"/>
              <a:gd name="connsiteY0" fmla="*/ 0 h 605558"/>
              <a:gd name="connsiteX1" fmla="*/ 733193 w 744173"/>
              <a:gd name="connsiteY1" fmla="*/ 605558 h 605558"/>
              <a:gd name="connsiteX2" fmla="*/ 300234 w 744173"/>
              <a:gd name="connsiteY2" fmla="*/ 576628 h 605558"/>
              <a:gd name="connsiteX3" fmla="*/ 299825 w 744173"/>
              <a:gd name="connsiteY3" fmla="*/ 582757 h 605558"/>
              <a:gd name="connsiteX4" fmla="*/ 232909 w 744173"/>
              <a:gd name="connsiteY4" fmla="*/ 575987 h 605558"/>
              <a:gd name="connsiteX5" fmla="*/ 0 w 744173"/>
              <a:gd name="connsiteY5" fmla="*/ 28097 h 60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73" h="605558">
                <a:moveTo>
                  <a:pt x="744173" y="0"/>
                </a:moveTo>
                <a:lnTo>
                  <a:pt x="733193" y="605558"/>
                </a:lnTo>
                <a:lnTo>
                  <a:pt x="300234" y="576628"/>
                </a:lnTo>
                <a:lnTo>
                  <a:pt x="299825" y="582757"/>
                </a:lnTo>
                <a:lnTo>
                  <a:pt x="232909" y="575987"/>
                </a:lnTo>
                <a:lnTo>
                  <a:pt x="0" y="28097"/>
                </a:lnTo>
                <a:close/>
              </a:path>
            </a:pathLst>
          </a:custGeom>
          <a:gradFill>
            <a:gsLst>
              <a:gs pos="76000">
                <a:srgbClr val="924D47"/>
              </a:gs>
              <a:gs pos="18000">
                <a:srgbClr val="BB787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erbest Form: Şekil 25">
            <a:extLst>
              <a:ext uri="{FF2B5EF4-FFF2-40B4-BE49-F238E27FC236}">
                <a16:creationId xmlns:a16="http://schemas.microsoft.com/office/drawing/2014/main" id="{ABB116C7-3EE0-48DA-82F7-4078ED2C9EC7}"/>
              </a:ext>
            </a:extLst>
          </p:cNvPr>
          <p:cNvSpPr/>
          <p:nvPr/>
        </p:nvSpPr>
        <p:spPr>
          <a:xfrm>
            <a:off x="4284735" y="1884264"/>
            <a:ext cx="6690197" cy="595796"/>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924D47"/>
              </a:gs>
              <a:gs pos="18000">
                <a:srgbClr val="BB787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erbest Form: Şekil 26">
            <a:extLst>
              <a:ext uri="{FF2B5EF4-FFF2-40B4-BE49-F238E27FC236}">
                <a16:creationId xmlns:a16="http://schemas.microsoft.com/office/drawing/2014/main" id="{9B9CCBE5-7071-4048-B266-22DE25AF893F}"/>
              </a:ext>
            </a:extLst>
          </p:cNvPr>
          <p:cNvSpPr/>
          <p:nvPr/>
        </p:nvSpPr>
        <p:spPr>
          <a:xfrm>
            <a:off x="4265701" y="2593563"/>
            <a:ext cx="6701627" cy="458210"/>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5F708E"/>
              </a:gs>
              <a:gs pos="18000">
                <a:srgbClr val="A5B0C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erbest Form: Şekil 28">
            <a:extLst>
              <a:ext uri="{FF2B5EF4-FFF2-40B4-BE49-F238E27FC236}">
                <a16:creationId xmlns:a16="http://schemas.microsoft.com/office/drawing/2014/main" id="{7B4F75E5-575C-44EA-BCEC-3842AC7503A4}"/>
              </a:ext>
            </a:extLst>
          </p:cNvPr>
          <p:cNvSpPr/>
          <p:nvPr/>
        </p:nvSpPr>
        <p:spPr>
          <a:xfrm>
            <a:off x="4281360" y="3124052"/>
            <a:ext cx="6729802" cy="548113"/>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86696B"/>
              </a:gs>
              <a:gs pos="18000">
                <a:srgbClr val="A48A8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erbest Form: Şekil 31">
            <a:extLst>
              <a:ext uri="{FF2B5EF4-FFF2-40B4-BE49-F238E27FC236}">
                <a16:creationId xmlns:a16="http://schemas.microsoft.com/office/drawing/2014/main" id="{E06B21F0-F774-4C5C-92F7-9D2F37CCA466}"/>
              </a:ext>
            </a:extLst>
          </p:cNvPr>
          <p:cNvSpPr/>
          <p:nvPr/>
        </p:nvSpPr>
        <p:spPr>
          <a:xfrm>
            <a:off x="4284587" y="3771520"/>
            <a:ext cx="6729802" cy="646265"/>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chemeClr val="bg2">
                  <a:lumMod val="75000"/>
                </a:schemeClr>
              </a:gs>
              <a:gs pos="18000">
                <a:schemeClr val="bg2">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erbest Form: Şekil 32">
            <a:extLst>
              <a:ext uri="{FF2B5EF4-FFF2-40B4-BE49-F238E27FC236}">
                <a16:creationId xmlns:a16="http://schemas.microsoft.com/office/drawing/2014/main" id="{A26B0C80-4F57-4C5B-8F74-23D8ADEECCD0}"/>
              </a:ext>
            </a:extLst>
          </p:cNvPr>
          <p:cNvSpPr/>
          <p:nvPr/>
        </p:nvSpPr>
        <p:spPr>
          <a:xfrm>
            <a:off x="3386358" y="3315269"/>
            <a:ext cx="910458" cy="1100241"/>
          </a:xfrm>
          <a:custGeom>
            <a:avLst/>
            <a:gdLst>
              <a:gd name="connsiteX0" fmla="*/ 228600 w 922020"/>
              <a:gd name="connsiteY0" fmla="*/ 0 h 929640"/>
              <a:gd name="connsiteX1" fmla="*/ 916940 w 922020"/>
              <a:gd name="connsiteY1" fmla="*/ 386080 h 929640"/>
              <a:gd name="connsiteX2" fmla="*/ 922020 w 922020"/>
              <a:gd name="connsiteY2" fmla="*/ 929640 h 929640"/>
              <a:gd name="connsiteX3" fmla="*/ 0 w 922020"/>
              <a:gd name="connsiteY3" fmla="*/ 312420 h 929640"/>
              <a:gd name="connsiteX4" fmla="*/ 228600 w 922020"/>
              <a:gd name="connsiteY4" fmla="*/ 0 h 92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020" h="929640">
                <a:moveTo>
                  <a:pt x="228600" y="0"/>
                </a:moveTo>
                <a:lnTo>
                  <a:pt x="916940" y="386080"/>
                </a:lnTo>
                <a:cubicBezTo>
                  <a:pt x="918633" y="567267"/>
                  <a:pt x="920327" y="748453"/>
                  <a:pt x="922020" y="929640"/>
                </a:cubicBezTo>
                <a:lnTo>
                  <a:pt x="0" y="312420"/>
                </a:lnTo>
                <a:lnTo>
                  <a:pt x="228600" y="0"/>
                </a:lnTo>
                <a:close/>
              </a:path>
            </a:pathLst>
          </a:custGeom>
          <a:gradFill>
            <a:gsLst>
              <a:gs pos="76000">
                <a:schemeClr val="bg2">
                  <a:lumMod val="50000"/>
                </a:schemeClr>
              </a:gs>
              <a:gs pos="18000">
                <a:schemeClr val="bg2">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erbest Form: Şekil 36">
            <a:extLst>
              <a:ext uri="{FF2B5EF4-FFF2-40B4-BE49-F238E27FC236}">
                <a16:creationId xmlns:a16="http://schemas.microsoft.com/office/drawing/2014/main" id="{20EB13BA-2083-4DFD-8063-6BE216ABFB82}"/>
              </a:ext>
            </a:extLst>
          </p:cNvPr>
          <p:cNvSpPr/>
          <p:nvPr/>
        </p:nvSpPr>
        <p:spPr>
          <a:xfrm>
            <a:off x="3718509" y="2999352"/>
            <a:ext cx="579120" cy="678180"/>
          </a:xfrm>
          <a:custGeom>
            <a:avLst/>
            <a:gdLst>
              <a:gd name="connsiteX0" fmla="*/ 157480 w 563880"/>
              <a:gd name="connsiteY0" fmla="*/ 0 h 678180"/>
              <a:gd name="connsiteX1" fmla="*/ 558800 w 563880"/>
              <a:gd name="connsiteY1" fmla="*/ 124460 h 678180"/>
              <a:gd name="connsiteX2" fmla="*/ 563880 w 563880"/>
              <a:gd name="connsiteY2" fmla="*/ 678180 h 678180"/>
              <a:gd name="connsiteX3" fmla="*/ 0 w 563880"/>
              <a:gd name="connsiteY3" fmla="*/ 340360 h 678180"/>
              <a:gd name="connsiteX4" fmla="*/ 157480 w 563880"/>
              <a:gd name="connsiteY4" fmla="*/ 0 h 67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 h="678180">
                <a:moveTo>
                  <a:pt x="157480" y="0"/>
                </a:moveTo>
                <a:lnTo>
                  <a:pt x="558800" y="124460"/>
                </a:lnTo>
                <a:cubicBezTo>
                  <a:pt x="560493" y="309033"/>
                  <a:pt x="562187" y="493607"/>
                  <a:pt x="563880" y="678180"/>
                </a:cubicBezTo>
                <a:lnTo>
                  <a:pt x="0" y="340360"/>
                </a:lnTo>
                <a:lnTo>
                  <a:pt x="157480" y="0"/>
                </a:lnTo>
                <a:close/>
              </a:path>
            </a:pathLst>
          </a:custGeom>
          <a:gradFill>
            <a:gsLst>
              <a:gs pos="76000">
                <a:srgbClr val="86696B"/>
              </a:gs>
              <a:gs pos="18000">
                <a:srgbClr val="A48A8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 7">
            <a:extLst>
              <a:ext uri="{FF2B5EF4-FFF2-40B4-BE49-F238E27FC236}">
                <a16:creationId xmlns:a16="http://schemas.microsoft.com/office/drawing/2014/main" id="{AA3B9810-2DD1-442A-B359-CBA76706ACDF}"/>
              </a:ext>
            </a:extLst>
          </p:cNvPr>
          <p:cNvGrpSpPr/>
          <p:nvPr/>
        </p:nvGrpSpPr>
        <p:grpSpPr>
          <a:xfrm>
            <a:off x="202252" y="1023069"/>
            <a:ext cx="3943671" cy="5157352"/>
            <a:chOff x="4485191" y="1336877"/>
            <a:chExt cx="2558005" cy="2563791"/>
          </a:xfrm>
          <a:solidFill>
            <a:schemeClr val="tx2">
              <a:lumMod val="75000"/>
            </a:schemeClr>
          </a:solidFill>
        </p:grpSpPr>
        <p:sp>
          <p:nvSpPr>
            <p:cNvPr id="6" name="Oval 5">
              <a:extLst>
                <a:ext uri="{FF2B5EF4-FFF2-40B4-BE49-F238E27FC236}">
                  <a16:creationId xmlns:a16="http://schemas.microsoft.com/office/drawing/2014/main" id="{1C35B7EE-0981-4F8C-B39A-8002272D572B}"/>
                </a:ext>
              </a:extLst>
            </p:cNvPr>
            <p:cNvSpPr/>
            <p:nvPr/>
          </p:nvSpPr>
          <p:spPr>
            <a:xfrm>
              <a:off x="4485191" y="1336877"/>
              <a:ext cx="2558005" cy="256379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5CAD1F-7A51-4DF1-8153-F2814DCAE7B7}"/>
                </a:ext>
              </a:extLst>
            </p:cNvPr>
            <p:cNvSpPr/>
            <p:nvPr/>
          </p:nvSpPr>
          <p:spPr>
            <a:xfrm>
              <a:off x="4745621" y="1629136"/>
              <a:ext cx="2037144" cy="19792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Resim 46">
            <a:extLst>
              <a:ext uri="{FF2B5EF4-FFF2-40B4-BE49-F238E27FC236}">
                <a16:creationId xmlns:a16="http://schemas.microsoft.com/office/drawing/2014/main" id="{F7E171CC-702C-45A4-A74F-866BDE8B6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7462" y="0"/>
            <a:ext cx="540000" cy="540000"/>
          </a:xfrm>
          <a:prstGeom prst="rect">
            <a:avLst/>
          </a:prstGeom>
        </p:spPr>
      </p:pic>
      <p:pic>
        <p:nvPicPr>
          <p:cNvPr id="31" name="Resim 30">
            <a:extLst>
              <a:ext uri="{FF2B5EF4-FFF2-40B4-BE49-F238E27FC236}">
                <a16:creationId xmlns:a16="http://schemas.microsoft.com/office/drawing/2014/main" id="{11CF6BE4-4B4C-4878-83AD-3EA8AE456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00" y="28715"/>
            <a:ext cx="1108862" cy="540000"/>
          </a:xfrm>
          <a:prstGeom prst="rect">
            <a:avLst/>
          </a:prstGeom>
        </p:spPr>
      </p:pic>
      <p:sp>
        <p:nvSpPr>
          <p:cNvPr id="46" name="Metin kutusu 45">
            <a:extLst>
              <a:ext uri="{FF2B5EF4-FFF2-40B4-BE49-F238E27FC236}">
                <a16:creationId xmlns:a16="http://schemas.microsoft.com/office/drawing/2014/main" id="{E08BBE10-E672-42AD-81CF-2CA1ED0FF7C3}"/>
              </a:ext>
            </a:extLst>
          </p:cNvPr>
          <p:cNvSpPr txBox="1"/>
          <p:nvPr/>
        </p:nvSpPr>
        <p:spPr>
          <a:xfrm>
            <a:off x="4247489" y="1865226"/>
            <a:ext cx="6322061" cy="615553"/>
          </a:xfrm>
          <a:prstGeom prst="rect">
            <a:avLst/>
          </a:prstGeom>
          <a:noFill/>
        </p:spPr>
        <p:txBody>
          <a:bodyPr wrap="square" rtlCol="0">
            <a:spAutoFit/>
          </a:bodyPr>
          <a:lstStyle/>
          <a:p>
            <a:r>
              <a:rPr lang="en-GB" b="1" dirty="0">
                <a:ln w="0"/>
                <a:effectLst>
                  <a:outerShdw blurRad="38100" dist="19050" dir="2700000" algn="tl" rotWithShape="0">
                    <a:schemeClr val="dk1">
                      <a:alpha val="40000"/>
                    </a:schemeClr>
                  </a:outerShdw>
                </a:effectLst>
                <a:latin typeface="+mj-lt"/>
              </a:rPr>
              <a:t>OIC/SMIIC 3:2019, </a:t>
            </a:r>
            <a:r>
              <a:rPr lang="en-US" sz="1600" dirty="0">
                <a:ln w="0"/>
                <a:latin typeface="+mj-lt"/>
              </a:rPr>
              <a:t>Conformity Assessment – Requirements for Halal Accreditation Bodies Accrediting Halal Conformity Assessment Bodies </a:t>
            </a:r>
            <a:endParaRPr lang="en-US" dirty="0">
              <a:latin typeface="+mj-lt"/>
            </a:endParaRPr>
          </a:p>
        </p:txBody>
      </p:sp>
      <p:sp>
        <p:nvSpPr>
          <p:cNvPr id="48" name="Metin kutusu 47">
            <a:extLst>
              <a:ext uri="{FF2B5EF4-FFF2-40B4-BE49-F238E27FC236}">
                <a16:creationId xmlns:a16="http://schemas.microsoft.com/office/drawing/2014/main" id="{FA80BFCC-7FF3-4D02-ADD3-ABD62EF3A43C}"/>
              </a:ext>
            </a:extLst>
          </p:cNvPr>
          <p:cNvSpPr txBox="1"/>
          <p:nvPr/>
        </p:nvSpPr>
        <p:spPr>
          <a:xfrm>
            <a:off x="4265701" y="2634721"/>
            <a:ext cx="5793672" cy="369332"/>
          </a:xfrm>
          <a:prstGeom prst="rect">
            <a:avLst/>
          </a:prstGeom>
          <a:noFill/>
        </p:spPr>
        <p:txBody>
          <a:bodyPr wrap="square" rtlCol="0">
            <a:spAutoFit/>
          </a:bodyPr>
          <a:lstStyle/>
          <a:p>
            <a:r>
              <a:rPr lang="en-GB" b="1" dirty="0">
                <a:ln w="0"/>
                <a:effectLst>
                  <a:outerShdw blurRad="38100" dist="19050" dir="2700000" algn="tl" rotWithShape="0">
                    <a:schemeClr val="dk1">
                      <a:alpha val="40000"/>
                    </a:schemeClr>
                  </a:outerShdw>
                </a:effectLst>
                <a:latin typeface="+mj-lt"/>
              </a:rPr>
              <a:t>OIC/SMIIC 4:2018, </a:t>
            </a:r>
            <a:r>
              <a:rPr lang="en-GB" dirty="0">
                <a:ln w="0"/>
                <a:latin typeface="+mj-lt"/>
              </a:rPr>
              <a:t>Halal Cosmetics </a:t>
            </a:r>
            <a:r>
              <a:rPr lang="tr-TR" dirty="0">
                <a:ln w="0"/>
                <a:latin typeface="+mj-lt"/>
              </a:rPr>
              <a:t>-</a:t>
            </a:r>
            <a:r>
              <a:rPr lang="en-GB" dirty="0">
                <a:ln w="0"/>
                <a:latin typeface="+mj-lt"/>
              </a:rPr>
              <a:t> General Requirements</a:t>
            </a:r>
            <a:endParaRPr lang="en-US" dirty="0">
              <a:latin typeface="+mj-lt"/>
            </a:endParaRPr>
          </a:p>
        </p:txBody>
      </p:sp>
      <p:sp>
        <p:nvSpPr>
          <p:cNvPr id="49" name="Metin kutusu 48">
            <a:extLst>
              <a:ext uri="{FF2B5EF4-FFF2-40B4-BE49-F238E27FC236}">
                <a16:creationId xmlns:a16="http://schemas.microsoft.com/office/drawing/2014/main" id="{BA2DF186-6AB5-4698-94DC-DF68AEDB7036}"/>
              </a:ext>
            </a:extLst>
          </p:cNvPr>
          <p:cNvSpPr txBox="1"/>
          <p:nvPr/>
        </p:nvSpPr>
        <p:spPr>
          <a:xfrm>
            <a:off x="4278134" y="3193269"/>
            <a:ext cx="6150675" cy="646331"/>
          </a:xfrm>
          <a:prstGeom prst="rect">
            <a:avLst/>
          </a:prstGeom>
          <a:noFill/>
        </p:spPr>
        <p:txBody>
          <a:bodyPr wrap="square" rtlCol="0">
            <a:spAutoFit/>
          </a:bodyPr>
          <a:lstStyle/>
          <a:p>
            <a:r>
              <a:rPr lang="en-GB" b="1" dirty="0">
                <a:ln w="0"/>
                <a:effectLst>
                  <a:outerShdw blurRad="38100" dist="19050" dir="2700000" algn="tl" rotWithShape="0">
                    <a:schemeClr val="dk1">
                      <a:alpha val="40000"/>
                    </a:schemeClr>
                  </a:outerShdw>
                </a:effectLst>
                <a:latin typeface="+mj-lt"/>
              </a:rPr>
              <a:t>OIC/SMIIC 5:2017, </a:t>
            </a:r>
            <a:r>
              <a:rPr lang="en-GB" dirty="0">
                <a:ln w="0"/>
                <a:latin typeface="+mj-lt"/>
              </a:rPr>
              <a:t>Occupational Safety and Health Guidelines</a:t>
            </a:r>
            <a:endParaRPr lang="tr-TR" dirty="0">
              <a:ln w="0"/>
              <a:latin typeface="+mj-lt"/>
            </a:endParaRPr>
          </a:p>
          <a:p>
            <a:endParaRPr lang="en-US" dirty="0">
              <a:latin typeface="+mj-lt"/>
            </a:endParaRPr>
          </a:p>
        </p:txBody>
      </p:sp>
      <p:sp>
        <p:nvSpPr>
          <p:cNvPr id="52" name="Dikdörtgen 51">
            <a:extLst>
              <a:ext uri="{FF2B5EF4-FFF2-40B4-BE49-F238E27FC236}">
                <a16:creationId xmlns:a16="http://schemas.microsoft.com/office/drawing/2014/main" id="{5F52763C-B910-4641-A2B8-826F2B7CDDEF}"/>
              </a:ext>
            </a:extLst>
          </p:cNvPr>
          <p:cNvSpPr/>
          <p:nvPr/>
        </p:nvSpPr>
        <p:spPr>
          <a:xfrm>
            <a:off x="50546" y="6138789"/>
            <a:ext cx="3437281" cy="646331"/>
          </a:xfrm>
          <a:prstGeom prst="rect">
            <a:avLst/>
          </a:prstGeom>
        </p:spPr>
        <p:txBody>
          <a:bodyPr wrap="square">
            <a:spAutoFit/>
          </a:bodyPr>
          <a:lstStyle/>
          <a:p>
            <a:pPr algn="just"/>
            <a:r>
              <a:rPr lang="en-GB" b="1" i="1" u="sng" dirty="0"/>
              <a:t>Note: </a:t>
            </a:r>
            <a:r>
              <a:rPr lang="en-GB" i="1" dirty="0"/>
              <a:t>The online sale of standards has started in 2017</a:t>
            </a:r>
          </a:p>
        </p:txBody>
      </p:sp>
      <p:sp>
        <p:nvSpPr>
          <p:cNvPr id="53" name="Metin kutusu 52">
            <a:extLst>
              <a:ext uri="{FF2B5EF4-FFF2-40B4-BE49-F238E27FC236}">
                <a16:creationId xmlns:a16="http://schemas.microsoft.com/office/drawing/2014/main" id="{6C387D13-1B62-4B8D-9148-0449D4723CB1}"/>
              </a:ext>
            </a:extLst>
          </p:cNvPr>
          <p:cNvSpPr txBox="1"/>
          <p:nvPr/>
        </p:nvSpPr>
        <p:spPr>
          <a:xfrm>
            <a:off x="829769" y="2915707"/>
            <a:ext cx="2529153" cy="1384995"/>
          </a:xfrm>
          <a:prstGeom prst="rect">
            <a:avLst/>
          </a:prstGeom>
          <a:noFill/>
        </p:spPr>
        <p:txBody>
          <a:bodyPr wrap="square" rtlCol="0">
            <a:spAutoFit/>
          </a:bodyPr>
          <a:lstStyle/>
          <a:p>
            <a:pPr algn="ctr"/>
            <a:r>
              <a:rPr lang="en-US" sz="2800" b="1" dirty="0"/>
              <a:t>35 </a:t>
            </a:r>
            <a:r>
              <a:rPr lang="tr-TR" sz="2800" b="1" dirty="0" err="1"/>
              <a:t>Published</a:t>
            </a:r>
            <a:endParaRPr lang="tr-TR" sz="2800" b="1" dirty="0"/>
          </a:p>
          <a:p>
            <a:pPr algn="ctr"/>
            <a:r>
              <a:rPr lang="tr-TR" sz="2800" b="1" dirty="0"/>
              <a:t>OIC/SMIIC </a:t>
            </a:r>
            <a:r>
              <a:rPr lang="tr-TR" sz="2800" b="1" dirty="0" err="1"/>
              <a:t>standards</a:t>
            </a:r>
            <a:endParaRPr lang="en-US" sz="2800" b="1" dirty="0"/>
          </a:p>
        </p:txBody>
      </p:sp>
      <p:sp>
        <p:nvSpPr>
          <p:cNvPr id="54" name="Başlık 1">
            <a:extLst>
              <a:ext uri="{FF2B5EF4-FFF2-40B4-BE49-F238E27FC236}">
                <a16:creationId xmlns:a16="http://schemas.microsoft.com/office/drawing/2014/main" id="{40AF610D-894A-4985-94E5-3F6EAE5383A3}"/>
              </a:ext>
            </a:extLst>
          </p:cNvPr>
          <p:cNvSpPr txBox="1">
            <a:spLocks/>
          </p:cNvSpPr>
          <p:nvPr/>
        </p:nvSpPr>
        <p:spPr>
          <a:xfrm>
            <a:off x="1885632" y="-94811"/>
            <a:ext cx="8640960" cy="8846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b="1" u="sng" dirty="0">
                <a:solidFill>
                  <a:schemeClr val="bg1"/>
                </a:solidFill>
              </a:rPr>
              <a:t>PUBLISHED SMIIC STANDARDS TO DATE</a:t>
            </a:r>
            <a:endParaRPr lang="en-US" sz="2800" b="1" u="sng" dirty="0">
              <a:solidFill>
                <a:schemeClr val="bg1"/>
              </a:solidFill>
            </a:endParaRPr>
          </a:p>
        </p:txBody>
      </p:sp>
      <p:sp>
        <p:nvSpPr>
          <p:cNvPr id="34" name="Metin kutusu 33">
            <a:extLst>
              <a:ext uri="{FF2B5EF4-FFF2-40B4-BE49-F238E27FC236}">
                <a16:creationId xmlns:a16="http://schemas.microsoft.com/office/drawing/2014/main" id="{ADF8B1B7-4126-44ED-98B8-6A41A00BDBE6}"/>
              </a:ext>
            </a:extLst>
          </p:cNvPr>
          <p:cNvSpPr txBox="1"/>
          <p:nvPr/>
        </p:nvSpPr>
        <p:spPr>
          <a:xfrm>
            <a:off x="11487462" y="6323138"/>
            <a:ext cx="704538" cy="369332"/>
          </a:xfrm>
          <a:prstGeom prst="rect">
            <a:avLst/>
          </a:prstGeom>
          <a:noFill/>
        </p:spPr>
        <p:txBody>
          <a:bodyPr wrap="square" rtlCol="0">
            <a:spAutoFit/>
          </a:bodyPr>
          <a:lstStyle/>
          <a:p>
            <a:r>
              <a:rPr lang="en-US" dirty="0"/>
              <a:t>26</a:t>
            </a:r>
          </a:p>
        </p:txBody>
      </p:sp>
      <p:sp>
        <p:nvSpPr>
          <p:cNvPr id="59" name="Freeform: Shape 58">
            <a:extLst>
              <a:ext uri="{FF2B5EF4-FFF2-40B4-BE49-F238E27FC236}">
                <a16:creationId xmlns:a16="http://schemas.microsoft.com/office/drawing/2014/main" id="{AF72A42B-0A33-4B15-9DC8-144B0A422223}"/>
              </a:ext>
            </a:extLst>
          </p:cNvPr>
          <p:cNvSpPr/>
          <p:nvPr/>
        </p:nvSpPr>
        <p:spPr>
          <a:xfrm>
            <a:off x="4284587" y="5112185"/>
            <a:ext cx="6707537" cy="545443"/>
          </a:xfrm>
          <a:custGeom>
            <a:avLst/>
            <a:gdLst>
              <a:gd name="connsiteX0" fmla="*/ 0 w 6707537"/>
              <a:gd name="connsiteY0" fmla="*/ 0 h 545443"/>
              <a:gd name="connsiteX1" fmla="*/ 5450489 w 6707537"/>
              <a:gd name="connsiteY1" fmla="*/ 0 h 545443"/>
              <a:gd name="connsiteX2" fmla="*/ 6707537 w 6707537"/>
              <a:gd name="connsiteY2" fmla="*/ 262295 h 545443"/>
              <a:gd name="connsiteX3" fmla="*/ 5435160 w 6707537"/>
              <a:gd name="connsiteY3" fmla="*/ 536512 h 545443"/>
              <a:gd name="connsiteX4" fmla="*/ 0 w 6707537"/>
              <a:gd name="connsiteY4" fmla="*/ 545443 h 5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537" h="545443">
                <a:moveTo>
                  <a:pt x="0" y="0"/>
                </a:moveTo>
                <a:lnTo>
                  <a:pt x="5450489" y="0"/>
                </a:lnTo>
                <a:lnTo>
                  <a:pt x="6707537" y="262295"/>
                </a:lnTo>
                <a:lnTo>
                  <a:pt x="5435160" y="536512"/>
                </a:lnTo>
                <a:lnTo>
                  <a:pt x="0" y="545443"/>
                </a:lnTo>
                <a:close/>
              </a:path>
            </a:pathLst>
          </a:custGeom>
          <a:gradFill>
            <a:gsLst>
              <a:gs pos="5000">
                <a:schemeClr val="accent1">
                  <a:lumMod val="40000"/>
                  <a:lumOff val="60000"/>
                </a:schemeClr>
              </a:gs>
              <a:gs pos="90000">
                <a:srgbClr val="74849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Metin kutusu 50">
            <a:extLst>
              <a:ext uri="{FF2B5EF4-FFF2-40B4-BE49-F238E27FC236}">
                <a16:creationId xmlns:a16="http://schemas.microsoft.com/office/drawing/2014/main" id="{60AD056C-FAE7-4EE5-88F3-9B9E52147E27}"/>
              </a:ext>
            </a:extLst>
          </p:cNvPr>
          <p:cNvSpPr txBox="1"/>
          <p:nvPr/>
        </p:nvSpPr>
        <p:spPr>
          <a:xfrm>
            <a:off x="4315498" y="3765293"/>
            <a:ext cx="6831102" cy="553998"/>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latin typeface="+mj-lt"/>
              </a:rPr>
              <a:t>OIC/SMIIC 6: 2019: </a:t>
            </a:r>
            <a:r>
              <a:rPr lang="en-US" sz="1400" dirty="0">
                <a:latin typeface="+mj-lt"/>
              </a:rPr>
              <a:t>Particular requirements for the application of OIC/SMIIC 1</a:t>
            </a:r>
          </a:p>
          <a:p>
            <a:r>
              <a:rPr lang="en-US" sz="1400" dirty="0">
                <a:latin typeface="+mj-lt"/>
              </a:rPr>
              <a:t> to places where Halal foods and beverages are prepared, stored and served</a:t>
            </a:r>
            <a:r>
              <a:rPr lang="en-US" sz="1400" b="1" dirty="0">
                <a:latin typeface="+mj-lt"/>
              </a:rPr>
              <a:t> </a:t>
            </a:r>
            <a:endParaRPr lang="en-US" sz="1400" dirty="0">
              <a:latin typeface="+mj-lt"/>
            </a:endParaRPr>
          </a:p>
        </p:txBody>
      </p:sp>
      <p:sp>
        <p:nvSpPr>
          <p:cNvPr id="62" name="Freeform: Shape 61">
            <a:extLst>
              <a:ext uri="{FF2B5EF4-FFF2-40B4-BE49-F238E27FC236}">
                <a16:creationId xmlns:a16="http://schemas.microsoft.com/office/drawing/2014/main" id="{02FFC501-BA72-4769-B50A-F0DFF1D4B0C0}"/>
              </a:ext>
            </a:extLst>
          </p:cNvPr>
          <p:cNvSpPr/>
          <p:nvPr/>
        </p:nvSpPr>
        <p:spPr>
          <a:xfrm>
            <a:off x="4319179" y="5726056"/>
            <a:ext cx="6658075" cy="545418"/>
          </a:xfrm>
          <a:custGeom>
            <a:avLst/>
            <a:gdLst>
              <a:gd name="connsiteX0" fmla="*/ 0 w 6658075"/>
              <a:gd name="connsiteY0" fmla="*/ 0 h 545418"/>
              <a:gd name="connsiteX1" fmla="*/ 5407480 w 6658075"/>
              <a:gd name="connsiteY1" fmla="*/ 0 h 545418"/>
              <a:gd name="connsiteX2" fmla="*/ 6658075 w 6658075"/>
              <a:gd name="connsiteY2" fmla="*/ 262295 h 545418"/>
              <a:gd name="connsiteX3" fmla="*/ 5392229 w 6658075"/>
              <a:gd name="connsiteY3" fmla="*/ 536512 h 545418"/>
              <a:gd name="connsiteX4" fmla="*/ 0 w 6658075"/>
              <a:gd name="connsiteY4" fmla="*/ 545418 h 54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075" h="545418">
                <a:moveTo>
                  <a:pt x="0" y="0"/>
                </a:moveTo>
                <a:lnTo>
                  <a:pt x="5407480" y="0"/>
                </a:lnTo>
                <a:lnTo>
                  <a:pt x="6658075" y="262295"/>
                </a:lnTo>
                <a:lnTo>
                  <a:pt x="5392229" y="536512"/>
                </a:lnTo>
                <a:lnTo>
                  <a:pt x="0" y="545418"/>
                </a:lnTo>
                <a:close/>
              </a:path>
            </a:pathLst>
          </a:custGeom>
          <a:gradFill flip="none" rotWithShape="1">
            <a:gsLst>
              <a:gs pos="0">
                <a:schemeClr val="accent1">
                  <a:lumMod val="5000"/>
                  <a:lumOff val="95000"/>
                </a:schemeClr>
              </a:gs>
              <a:gs pos="0">
                <a:srgbClr val="792160"/>
              </a:gs>
              <a:gs pos="100000">
                <a:srgbClr val="E49CC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erbest Form: Şekil 12">
            <a:extLst>
              <a:ext uri="{FF2B5EF4-FFF2-40B4-BE49-F238E27FC236}">
                <a16:creationId xmlns:a16="http://schemas.microsoft.com/office/drawing/2014/main" id="{4DF9BEE6-44EF-4C0B-B327-9AE2139CD873}"/>
              </a:ext>
            </a:extLst>
          </p:cNvPr>
          <p:cNvSpPr/>
          <p:nvPr/>
        </p:nvSpPr>
        <p:spPr>
          <a:xfrm>
            <a:off x="4233437" y="632608"/>
            <a:ext cx="6729803" cy="469762"/>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436">
                <a:srgbClr val="89B5A6"/>
              </a:gs>
              <a:gs pos="40000">
                <a:srgbClr val="619986"/>
              </a:gs>
              <a:gs pos="100000">
                <a:srgbClr val="61998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Metin kutusu 34">
            <a:extLst>
              <a:ext uri="{FF2B5EF4-FFF2-40B4-BE49-F238E27FC236}">
                <a16:creationId xmlns:a16="http://schemas.microsoft.com/office/drawing/2014/main" id="{C238A299-08BF-4033-BA02-7817AC3EC2F7}"/>
              </a:ext>
            </a:extLst>
          </p:cNvPr>
          <p:cNvSpPr txBox="1"/>
          <p:nvPr/>
        </p:nvSpPr>
        <p:spPr>
          <a:xfrm>
            <a:off x="4281360" y="685822"/>
            <a:ext cx="5900958" cy="369332"/>
          </a:xfrm>
          <a:prstGeom prst="rect">
            <a:avLst/>
          </a:prstGeom>
          <a:noFill/>
        </p:spPr>
        <p:txBody>
          <a:bodyPr wrap="square" rtlCol="0">
            <a:spAutoFit/>
          </a:bodyPr>
          <a:lstStyle/>
          <a:p>
            <a:r>
              <a:rPr lang="en-US" b="1" dirty="0">
                <a:ln w="0"/>
                <a:effectLst>
                  <a:outerShdw blurRad="38100" dist="19050" dir="2700000" algn="tl" rotWithShape="0">
                    <a:schemeClr val="dk1">
                      <a:alpha val="40000"/>
                    </a:schemeClr>
                  </a:outerShdw>
                </a:effectLst>
                <a:latin typeface="+mj-lt"/>
              </a:rPr>
              <a:t>OIC/SMIIC 1:201</a:t>
            </a:r>
            <a:r>
              <a:rPr lang="tr-TR" b="1" dirty="0">
                <a:ln w="0"/>
                <a:effectLst>
                  <a:outerShdw blurRad="38100" dist="19050" dir="2700000" algn="tl" rotWithShape="0">
                    <a:schemeClr val="dk1">
                      <a:alpha val="40000"/>
                    </a:schemeClr>
                  </a:outerShdw>
                </a:effectLst>
                <a:latin typeface="+mj-lt"/>
              </a:rPr>
              <a:t>9</a:t>
            </a:r>
            <a:r>
              <a:rPr lang="en-US" b="1" dirty="0">
                <a:ln w="0"/>
                <a:effectLst>
                  <a:outerShdw blurRad="38100" dist="19050" dir="2700000" algn="tl" rotWithShape="0">
                    <a:schemeClr val="dk1">
                      <a:alpha val="40000"/>
                    </a:schemeClr>
                  </a:outerShdw>
                </a:effectLst>
                <a:latin typeface="+mj-lt"/>
              </a:rPr>
              <a:t>, </a:t>
            </a:r>
            <a:r>
              <a:rPr lang="en-US" dirty="0">
                <a:ln w="0"/>
                <a:latin typeface="+mj-lt"/>
              </a:rPr>
              <a:t>General </a:t>
            </a:r>
            <a:r>
              <a:rPr lang="tr-TR" dirty="0" err="1">
                <a:ln w="0"/>
                <a:latin typeface="+mj-lt"/>
              </a:rPr>
              <a:t>Requirements</a:t>
            </a:r>
            <a:r>
              <a:rPr lang="tr-TR" dirty="0">
                <a:ln w="0"/>
                <a:latin typeface="+mj-lt"/>
              </a:rPr>
              <a:t> for</a:t>
            </a:r>
            <a:r>
              <a:rPr lang="en-US" dirty="0">
                <a:ln w="0"/>
                <a:latin typeface="+mj-lt"/>
              </a:rPr>
              <a:t> Halal Food </a:t>
            </a:r>
          </a:p>
        </p:txBody>
      </p:sp>
      <p:sp>
        <p:nvSpPr>
          <p:cNvPr id="64" name="Freeform: Shape 63">
            <a:extLst>
              <a:ext uri="{FF2B5EF4-FFF2-40B4-BE49-F238E27FC236}">
                <a16:creationId xmlns:a16="http://schemas.microsoft.com/office/drawing/2014/main" id="{743E33D1-FF7A-4962-990E-C2618CFEC9A3}"/>
              </a:ext>
            </a:extLst>
          </p:cNvPr>
          <p:cNvSpPr/>
          <p:nvPr/>
        </p:nvSpPr>
        <p:spPr>
          <a:xfrm>
            <a:off x="4308304" y="6301240"/>
            <a:ext cx="6677594" cy="545382"/>
          </a:xfrm>
          <a:custGeom>
            <a:avLst/>
            <a:gdLst>
              <a:gd name="connsiteX0" fmla="*/ 0 w 6670665"/>
              <a:gd name="connsiteY0" fmla="*/ 0 h 545382"/>
              <a:gd name="connsiteX1" fmla="*/ 5413617 w 6670665"/>
              <a:gd name="connsiteY1" fmla="*/ 0 h 545382"/>
              <a:gd name="connsiteX2" fmla="*/ 6670665 w 6670665"/>
              <a:gd name="connsiteY2" fmla="*/ 262295 h 545382"/>
              <a:gd name="connsiteX3" fmla="*/ 5398288 w 6670665"/>
              <a:gd name="connsiteY3" fmla="*/ 536512 h 545382"/>
              <a:gd name="connsiteX4" fmla="*/ 0 w 6670665"/>
              <a:gd name="connsiteY4" fmla="*/ 545382 h 54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665" h="545382">
                <a:moveTo>
                  <a:pt x="0" y="0"/>
                </a:moveTo>
                <a:lnTo>
                  <a:pt x="5413617" y="0"/>
                </a:lnTo>
                <a:lnTo>
                  <a:pt x="6670665" y="262295"/>
                </a:lnTo>
                <a:lnTo>
                  <a:pt x="5398288" y="536512"/>
                </a:lnTo>
                <a:lnTo>
                  <a:pt x="0" y="545382"/>
                </a:lnTo>
                <a:close/>
              </a:path>
            </a:pathLst>
          </a:custGeom>
          <a:gradFill>
            <a:gsLst>
              <a:gs pos="5000">
                <a:srgbClr val="65D9D6"/>
              </a:gs>
              <a:gs pos="90000">
                <a:srgbClr val="87B7B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Metin kutusu 35">
            <a:extLst>
              <a:ext uri="{FF2B5EF4-FFF2-40B4-BE49-F238E27FC236}">
                <a16:creationId xmlns:a16="http://schemas.microsoft.com/office/drawing/2014/main" id="{A0AB9088-280E-4024-9958-DF8C303DC6E9}"/>
              </a:ext>
            </a:extLst>
          </p:cNvPr>
          <p:cNvSpPr txBox="1"/>
          <p:nvPr/>
        </p:nvSpPr>
        <p:spPr>
          <a:xfrm>
            <a:off x="4284587" y="5109573"/>
            <a:ext cx="6229472" cy="584775"/>
          </a:xfrm>
          <a:prstGeom prst="rect">
            <a:avLst/>
          </a:prstGeom>
          <a:noFill/>
        </p:spPr>
        <p:txBody>
          <a:bodyPr wrap="square" rtlCol="0">
            <a:spAutoFit/>
          </a:bodyPr>
          <a:lstStyle/>
          <a:p>
            <a:r>
              <a:rPr lang="en-GB" sz="1600" b="1" dirty="0">
                <a:ln w="0"/>
                <a:effectLst>
                  <a:outerShdw blurRad="38100" dist="19050" dir="2700000" algn="tl" rotWithShape="0">
                    <a:schemeClr val="dk1">
                      <a:alpha val="40000"/>
                    </a:schemeClr>
                  </a:outerShdw>
                </a:effectLst>
                <a:latin typeface="+mj-lt"/>
              </a:rPr>
              <a:t>OIC/SMIIC 10:2019, </a:t>
            </a:r>
            <a:r>
              <a:rPr lang="en-US" sz="1600" dirty="0">
                <a:ln w="0"/>
                <a:latin typeface="+mj-lt"/>
              </a:rPr>
              <a:t>Saffron (Crocus sativus L.) — Specification and</a:t>
            </a:r>
          </a:p>
          <a:p>
            <a:r>
              <a:rPr lang="en-US" sz="1600" dirty="0">
                <a:ln w="0"/>
                <a:latin typeface="+mj-lt"/>
              </a:rPr>
              <a:t> Test Methods</a:t>
            </a:r>
            <a:endParaRPr lang="en-US" sz="1600" dirty="0">
              <a:latin typeface="+mj-lt"/>
            </a:endParaRPr>
          </a:p>
        </p:txBody>
      </p:sp>
      <p:sp>
        <p:nvSpPr>
          <p:cNvPr id="51" name="Metin kutusu 50">
            <a:extLst>
              <a:ext uri="{FF2B5EF4-FFF2-40B4-BE49-F238E27FC236}">
                <a16:creationId xmlns:a16="http://schemas.microsoft.com/office/drawing/2014/main" id="{A0A43E1A-A20B-49D0-9348-C67D17836402}"/>
              </a:ext>
            </a:extLst>
          </p:cNvPr>
          <p:cNvSpPr txBox="1"/>
          <p:nvPr/>
        </p:nvSpPr>
        <p:spPr>
          <a:xfrm>
            <a:off x="4284587" y="6288511"/>
            <a:ext cx="5908569" cy="584775"/>
          </a:xfrm>
          <a:prstGeom prst="rect">
            <a:avLst/>
          </a:prstGeom>
          <a:noFill/>
        </p:spPr>
        <p:txBody>
          <a:bodyPr wrap="square" rtlCol="0">
            <a:spAutoFit/>
          </a:bodyPr>
          <a:lstStyle/>
          <a:p>
            <a:r>
              <a:rPr lang="en-US" sz="1600" dirty="0">
                <a:effectLst>
                  <a:outerShdw blurRad="38100" dist="38100" dir="2700000" algn="tl">
                    <a:srgbClr val="000000">
                      <a:alpha val="43137"/>
                    </a:srgbClr>
                  </a:outerShdw>
                </a:effectLst>
                <a:latin typeface="+mj-lt"/>
              </a:rPr>
              <a:t>2 OIC/SMIIC standards on</a:t>
            </a:r>
            <a:r>
              <a:rPr lang="en-US" sz="1600" b="1" dirty="0">
                <a:latin typeface="+mj-lt"/>
              </a:rPr>
              <a:t> </a:t>
            </a:r>
            <a:r>
              <a:rPr lang="en-US" sz="1600" dirty="0">
                <a:latin typeface="+mj-lt"/>
              </a:rPr>
              <a:t>Disposable Baby Diapers and Disposable Sanitary Pads -Specifications and Test Methods</a:t>
            </a:r>
          </a:p>
        </p:txBody>
      </p:sp>
      <p:sp>
        <p:nvSpPr>
          <p:cNvPr id="17" name="Serbest Form: Şekil 16">
            <a:extLst>
              <a:ext uri="{FF2B5EF4-FFF2-40B4-BE49-F238E27FC236}">
                <a16:creationId xmlns:a16="http://schemas.microsoft.com/office/drawing/2014/main" id="{1D207B7B-6471-4FFD-95EA-774775697B97}"/>
              </a:ext>
            </a:extLst>
          </p:cNvPr>
          <p:cNvSpPr/>
          <p:nvPr/>
        </p:nvSpPr>
        <p:spPr>
          <a:xfrm>
            <a:off x="4249570" y="1186011"/>
            <a:ext cx="6729802" cy="626915"/>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F5B751"/>
              </a:gs>
              <a:gs pos="18000">
                <a:srgbClr val="FADBA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etin kutusu 35">
            <a:extLst>
              <a:ext uri="{FF2B5EF4-FFF2-40B4-BE49-F238E27FC236}">
                <a16:creationId xmlns:a16="http://schemas.microsoft.com/office/drawing/2014/main" id="{2C19F871-5802-4685-B73E-9D78FD63331C}"/>
              </a:ext>
            </a:extLst>
          </p:cNvPr>
          <p:cNvSpPr txBox="1"/>
          <p:nvPr/>
        </p:nvSpPr>
        <p:spPr>
          <a:xfrm>
            <a:off x="4249570" y="1177060"/>
            <a:ext cx="5775960" cy="646331"/>
          </a:xfrm>
          <a:prstGeom prst="rect">
            <a:avLst/>
          </a:prstGeom>
          <a:noFill/>
        </p:spPr>
        <p:txBody>
          <a:bodyPr wrap="square" rtlCol="0">
            <a:spAutoFit/>
          </a:bodyPr>
          <a:lstStyle/>
          <a:p>
            <a:r>
              <a:rPr lang="en-GB" b="1" dirty="0">
                <a:ln w="0"/>
                <a:effectLst>
                  <a:outerShdw blurRad="38100" dist="19050" dir="2700000" algn="tl" rotWithShape="0">
                    <a:schemeClr val="dk1">
                      <a:alpha val="40000"/>
                    </a:schemeClr>
                  </a:outerShdw>
                </a:effectLst>
                <a:latin typeface="+mj-lt"/>
              </a:rPr>
              <a:t>OIC/SMIIC 2:2019, </a:t>
            </a:r>
            <a:r>
              <a:rPr lang="en-US" dirty="0">
                <a:ln w="0"/>
                <a:latin typeface="+mj-lt"/>
              </a:rPr>
              <a:t>Conformity Assessment – Requirements for Bodies Providing Halal Certification </a:t>
            </a:r>
            <a:endParaRPr lang="en-US" dirty="0">
              <a:latin typeface="+mj-lt"/>
            </a:endParaRPr>
          </a:p>
        </p:txBody>
      </p:sp>
      <p:sp>
        <p:nvSpPr>
          <p:cNvPr id="3" name="Rectangle 2">
            <a:extLst>
              <a:ext uri="{FF2B5EF4-FFF2-40B4-BE49-F238E27FC236}">
                <a16:creationId xmlns:a16="http://schemas.microsoft.com/office/drawing/2014/main" id="{BB9913D2-5B35-42C1-918F-E9018FCAB171}"/>
              </a:ext>
            </a:extLst>
          </p:cNvPr>
          <p:cNvSpPr/>
          <p:nvPr/>
        </p:nvSpPr>
        <p:spPr>
          <a:xfrm>
            <a:off x="4267630" y="1883545"/>
            <a:ext cx="75394" cy="596513"/>
          </a:xfrm>
          <a:prstGeom prst="rect">
            <a:avLst/>
          </a:prstGeom>
          <a:solidFill>
            <a:srgbClr val="92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erbest Form: Şekil 28">
            <a:extLst>
              <a:ext uri="{FF2B5EF4-FFF2-40B4-BE49-F238E27FC236}">
                <a16:creationId xmlns:a16="http://schemas.microsoft.com/office/drawing/2014/main" id="{CB90FFFC-37C5-46F7-BBF9-17DD54D85216}"/>
              </a:ext>
            </a:extLst>
          </p:cNvPr>
          <p:cNvSpPr/>
          <p:nvPr/>
        </p:nvSpPr>
        <p:spPr>
          <a:xfrm>
            <a:off x="4278134" y="4482110"/>
            <a:ext cx="6729802" cy="537768"/>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86696B"/>
              </a:gs>
              <a:gs pos="18000">
                <a:srgbClr val="A48A8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etin kutusu 48">
            <a:extLst>
              <a:ext uri="{FF2B5EF4-FFF2-40B4-BE49-F238E27FC236}">
                <a16:creationId xmlns:a16="http://schemas.microsoft.com/office/drawing/2014/main" id="{675A1A04-C4DE-4738-8E49-B61A283BA168}"/>
              </a:ext>
            </a:extLst>
          </p:cNvPr>
          <p:cNvSpPr txBox="1"/>
          <p:nvPr/>
        </p:nvSpPr>
        <p:spPr>
          <a:xfrm>
            <a:off x="4311262" y="4566328"/>
            <a:ext cx="6695664" cy="369332"/>
          </a:xfrm>
          <a:prstGeom prst="rect">
            <a:avLst/>
          </a:prstGeom>
          <a:noFill/>
        </p:spPr>
        <p:txBody>
          <a:bodyPr wrap="square" rtlCol="0">
            <a:spAutoFit/>
          </a:bodyPr>
          <a:lstStyle/>
          <a:p>
            <a:r>
              <a:rPr lang="en-GB" b="1" dirty="0">
                <a:ln w="0"/>
                <a:effectLst>
                  <a:outerShdw blurRad="38100" dist="19050" dir="2700000" algn="tl" rotWithShape="0">
                    <a:schemeClr val="dk1">
                      <a:alpha val="40000"/>
                    </a:schemeClr>
                  </a:outerShdw>
                </a:effectLst>
                <a:latin typeface="+mj-lt"/>
              </a:rPr>
              <a:t>OIC/SMIIC 9:2019, </a:t>
            </a:r>
            <a:r>
              <a:rPr lang="en-GB" sz="1600" dirty="0">
                <a:ln w="0"/>
                <a:latin typeface="+mj-lt"/>
              </a:rPr>
              <a:t>Halal Tourism Services – General Requirements</a:t>
            </a:r>
            <a:endParaRPr lang="en-US" dirty="0">
              <a:latin typeface="+mj-lt"/>
            </a:endParaRPr>
          </a:p>
        </p:txBody>
      </p:sp>
      <p:sp>
        <p:nvSpPr>
          <p:cNvPr id="44" name="Metin kutusu 35">
            <a:extLst>
              <a:ext uri="{FF2B5EF4-FFF2-40B4-BE49-F238E27FC236}">
                <a16:creationId xmlns:a16="http://schemas.microsoft.com/office/drawing/2014/main" id="{801269F9-2E08-470C-82FA-F5C213D7EFDC}"/>
              </a:ext>
            </a:extLst>
          </p:cNvPr>
          <p:cNvSpPr txBox="1"/>
          <p:nvPr/>
        </p:nvSpPr>
        <p:spPr>
          <a:xfrm>
            <a:off x="4284587" y="5832196"/>
            <a:ext cx="6229472" cy="338554"/>
          </a:xfrm>
          <a:prstGeom prst="rect">
            <a:avLst/>
          </a:prstGeom>
          <a:noFill/>
        </p:spPr>
        <p:txBody>
          <a:bodyPr wrap="square" rtlCol="0">
            <a:spAutoFit/>
          </a:bodyPr>
          <a:lstStyle/>
          <a:p>
            <a:r>
              <a:rPr lang="en-GB" sz="1600" b="1" dirty="0">
                <a:ln w="0"/>
                <a:effectLst>
                  <a:outerShdw blurRad="38100" dist="19050" dir="2700000" algn="tl" rotWithShape="0">
                    <a:schemeClr val="dk1">
                      <a:alpha val="40000"/>
                    </a:schemeClr>
                  </a:outerShdw>
                </a:effectLst>
                <a:latin typeface="+mj-lt"/>
              </a:rPr>
              <a:t>OIC/SMIIC 11:2020, </a:t>
            </a:r>
            <a:r>
              <a:rPr lang="en-US" sz="1600" dirty="0">
                <a:ln w="0"/>
                <a:latin typeface="+mj-lt"/>
              </a:rPr>
              <a:t>Date – Specifications and Test Methods</a:t>
            </a:r>
            <a:endParaRPr lang="en-US" sz="1600" dirty="0">
              <a:latin typeface="+mj-lt"/>
            </a:endParaRPr>
          </a:p>
        </p:txBody>
      </p:sp>
    </p:spTree>
    <p:extLst>
      <p:ext uri="{BB962C8B-B14F-4D97-AF65-F5344CB8AC3E}">
        <p14:creationId xmlns:p14="http://schemas.microsoft.com/office/powerpoint/2010/main" val="209839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erbest Form: Şekil 39">
            <a:extLst>
              <a:ext uri="{FF2B5EF4-FFF2-40B4-BE49-F238E27FC236}">
                <a16:creationId xmlns:a16="http://schemas.microsoft.com/office/drawing/2014/main" id="{A9B04AAA-41D4-4C7D-B500-1CE8B55C4443}"/>
              </a:ext>
            </a:extLst>
          </p:cNvPr>
          <p:cNvSpPr/>
          <p:nvPr/>
        </p:nvSpPr>
        <p:spPr>
          <a:xfrm rot="766607">
            <a:off x="3006737" y="4217301"/>
            <a:ext cx="1398450" cy="846855"/>
          </a:xfrm>
          <a:custGeom>
            <a:avLst/>
            <a:gdLst>
              <a:gd name="connsiteX0" fmla="*/ 331358 w 1398450"/>
              <a:gd name="connsiteY0" fmla="*/ 0 h 883374"/>
              <a:gd name="connsiteX1" fmla="*/ 1329111 w 1398450"/>
              <a:gd name="connsiteY1" fmla="*/ 357622 h 883374"/>
              <a:gd name="connsiteX2" fmla="*/ 1332354 w 1398450"/>
              <a:gd name="connsiteY2" fmla="*/ 579332 h 883374"/>
              <a:gd name="connsiteX3" fmla="*/ 1398450 w 1398450"/>
              <a:gd name="connsiteY3" fmla="*/ 883374 h 883374"/>
              <a:gd name="connsiteX4" fmla="*/ 1336472 w 1398450"/>
              <a:gd name="connsiteY4" fmla="*/ 860882 h 883374"/>
              <a:gd name="connsiteX5" fmla="*/ 1336475 w 1398450"/>
              <a:gd name="connsiteY5" fmla="*/ 861115 h 883374"/>
              <a:gd name="connsiteX6" fmla="*/ 0 w 1398450"/>
              <a:gd name="connsiteY6" fmla="*/ 289391 h 88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450" h="883374">
                <a:moveTo>
                  <a:pt x="331358" y="0"/>
                </a:moveTo>
                <a:lnTo>
                  <a:pt x="1329111" y="357622"/>
                </a:lnTo>
                <a:lnTo>
                  <a:pt x="1332354" y="579332"/>
                </a:lnTo>
                <a:lnTo>
                  <a:pt x="1398450" y="883374"/>
                </a:lnTo>
                <a:lnTo>
                  <a:pt x="1336472" y="860882"/>
                </a:lnTo>
                <a:lnTo>
                  <a:pt x="1336475" y="861115"/>
                </a:lnTo>
                <a:lnTo>
                  <a:pt x="0" y="289391"/>
                </a:lnTo>
                <a:close/>
              </a:path>
            </a:pathLst>
          </a:custGeom>
          <a:gradFill>
            <a:gsLst>
              <a:gs pos="0">
                <a:srgbClr val="86696B"/>
              </a:gs>
              <a:gs pos="94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A9A8F79F-DDB5-456F-9285-F08FA720F8E4}"/>
              </a:ext>
            </a:extLst>
          </p:cNvPr>
          <p:cNvSpPr/>
          <p:nvPr/>
        </p:nvSpPr>
        <p:spPr>
          <a:xfrm rot="766607">
            <a:off x="3093163" y="5495376"/>
            <a:ext cx="1350980" cy="838091"/>
          </a:xfrm>
          <a:custGeom>
            <a:avLst/>
            <a:gdLst>
              <a:gd name="connsiteX0" fmla="*/ 331358 w 1350980"/>
              <a:gd name="connsiteY0" fmla="*/ 0 h 838091"/>
              <a:gd name="connsiteX1" fmla="*/ 1233881 w 1350980"/>
              <a:gd name="connsiteY1" fmla="*/ 315819 h 838091"/>
              <a:gd name="connsiteX2" fmla="*/ 1350980 w 1350980"/>
              <a:gd name="connsiteY2" fmla="*/ 833386 h 838091"/>
              <a:gd name="connsiteX3" fmla="*/ 1330230 w 1350980"/>
              <a:gd name="connsiteY3" fmla="*/ 838091 h 838091"/>
              <a:gd name="connsiteX4" fmla="*/ 0 w 1350980"/>
              <a:gd name="connsiteY4" fmla="*/ 282530 h 838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980" h="838091">
                <a:moveTo>
                  <a:pt x="331358" y="0"/>
                </a:moveTo>
                <a:lnTo>
                  <a:pt x="1233881" y="315819"/>
                </a:lnTo>
                <a:lnTo>
                  <a:pt x="1350980" y="833386"/>
                </a:lnTo>
                <a:lnTo>
                  <a:pt x="1330230" y="838091"/>
                </a:lnTo>
                <a:lnTo>
                  <a:pt x="0" y="282530"/>
                </a:lnTo>
                <a:close/>
              </a:path>
            </a:pathLst>
          </a:custGeom>
          <a:gradFill>
            <a:gsLst>
              <a:gs pos="78000">
                <a:schemeClr val="accent5">
                  <a:lumMod val="20000"/>
                  <a:lumOff val="80000"/>
                </a:schemeClr>
              </a:gs>
              <a:gs pos="0">
                <a:srgbClr val="79216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0D10A4B5-2EF1-4062-8D5B-F917C7F2C72F}"/>
              </a:ext>
            </a:extLst>
          </p:cNvPr>
          <p:cNvSpPr/>
          <p:nvPr/>
        </p:nvSpPr>
        <p:spPr>
          <a:xfrm rot="21245133">
            <a:off x="3935969" y="2748601"/>
            <a:ext cx="368300" cy="512892"/>
          </a:xfrm>
          <a:custGeom>
            <a:avLst/>
            <a:gdLst>
              <a:gd name="connsiteX0" fmla="*/ 50800 w 368300"/>
              <a:gd name="connsiteY0" fmla="*/ 0 h 667976"/>
              <a:gd name="connsiteX1" fmla="*/ 368300 w 368300"/>
              <a:gd name="connsiteY1" fmla="*/ 76200 h 667976"/>
              <a:gd name="connsiteX2" fmla="*/ 365835 w 368300"/>
              <a:gd name="connsiteY2" fmla="*/ 667976 h 667976"/>
              <a:gd name="connsiteX3" fmla="*/ 309893 w 368300"/>
              <a:gd name="connsiteY3" fmla="*/ 662181 h 667976"/>
              <a:gd name="connsiteX4" fmla="*/ 309549 w 368300"/>
              <a:gd name="connsiteY4" fmla="*/ 665502 h 667976"/>
              <a:gd name="connsiteX5" fmla="*/ 0 w 368300"/>
              <a:gd name="connsiteY5" fmla="*/ 553720 h 66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667976">
                <a:moveTo>
                  <a:pt x="50800" y="0"/>
                </a:moveTo>
                <a:lnTo>
                  <a:pt x="368300" y="76200"/>
                </a:lnTo>
                <a:lnTo>
                  <a:pt x="365835" y="667976"/>
                </a:lnTo>
                <a:lnTo>
                  <a:pt x="309893" y="662181"/>
                </a:lnTo>
                <a:lnTo>
                  <a:pt x="309549" y="665502"/>
                </a:lnTo>
                <a:lnTo>
                  <a:pt x="0" y="553720"/>
                </a:lnTo>
                <a:close/>
              </a:path>
            </a:pathLst>
          </a:custGeom>
          <a:gradFill>
            <a:gsLst>
              <a:gs pos="76000">
                <a:srgbClr val="5F708E"/>
              </a:gs>
              <a:gs pos="18000">
                <a:srgbClr val="A5B0C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Serbest Form: Şekil 39">
            <a:extLst>
              <a:ext uri="{FF2B5EF4-FFF2-40B4-BE49-F238E27FC236}">
                <a16:creationId xmlns:a16="http://schemas.microsoft.com/office/drawing/2014/main" id="{E7C8FB17-30B4-43DE-BB73-6AA120EB82F5}"/>
              </a:ext>
            </a:extLst>
          </p:cNvPr>
          <p:cNvSpPr/>
          <p:nvPr/>
        </p:nvSpPr>
        <p:spPr>
          <a:xfrm rot="766607">
            <a:off x="2999451" y="4848528"/>
            <a:ext cx="1398450" cy="856920"/>
          </a:xfrm>
          <a:custGeom>
            <a:avLst/>
            <a:gdLst>
              <a:gd name="connsiteX0" fmla="*/ 331358 w 1398450"/>
              <a:gd name="connsiteY0" fmla="*/ 0 h 883374"/>
              <a:gd name="connsiteX1" fmla="*/ 1329111 w 1398450"/>
              <a:gd name="connsiteY1" fmla="*/ 357622 h 883374"/>
              <a:gd name="connsiteX2" fmla="*/ 1332354 w 1398450"/>
              <a:gd name="connsiteY2" fmla="*/ 579332 h 883374"/>
              <a:gd name="connsiteX3" fmla="*/ 1398450 w 1398450"/>
              <a:gd name="connsiteY3" fmla="*/ 883374 h 883374"/>
              <a:gd name="connsiteX4" fmla="*/ 1336472 w 1398450"/>
              <a:gd name="connsiteY4" fmla="*/ 860882 h 883374"/>
              <a:gd name="connsiteX5" fmla="*/ 1336475 w 1398450"/>
              <a:gd name="connsiteY5" fmla="*/ 861115 h 883374"/>
              <a:gd name="connsiteX6" fmla="*/ 0 w 1398450"/>
              <a:gd name="connsiteY6" fmla="*/ 289391 h 88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450" h="883374">
                <a:moveTo>
                  <a:pt x="331358" y="0"/>
                </a:moveTo>
                <a:lnTo>
                  <a:pt x="1329111" y="357622"/>
                </a:lnTo>
                <a:lnTo>
                  <a:pt x="1332354" y="579332"/>
                </a:lnTo>
                <a:lnTo>
                  <a:pt x="1398450" y="883374"/>
                </a:lnTo>
                <a:lnTo>
                  <a:pt x="1336472" y="860882"/>
                </a:lnTo>
                <a:lnTo>
                  <a:pt x="1336475" y="861115"/>
                </a:lnTo>
                <a:lnTo>
                  <a:pt x="0" y="289391"/>
                </a:lnTo>
                <a:close/>
              </a:path>
            </a:pathLst>
          </a:custGeom>
          <a:gradFill>
            <a:gsLst>
              <a:gs pos="55000">
                <a:schemeClr val="accent5">
                  <a:lumMod val="20000"/>
                  <a:lumOff val="80000"/>
                </a:schemeClr>
              </a:gs>
              <a:gs pos="0">
                <a:srgbClr val="8D9BB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Dikdörtgen 29">
            <a:extLst>
              <a:ext uri="{FF2B5EF4-FFF2-40B4-BE49-F238E27FC236}">
                <a16:creationId xmlns:a16="http://schemas.microsoft.com/office/drawing/2014/main" id="{EE0A1F04-C19B-4225-8DEA-75E1F2462065}"/>
              </a:ext>
            </a:extLst>
          </p:cNvPr>
          <p:cNvSpPr/>
          <p:nvPr/>
        </p:nvSpPr>
        <p:spPr>
          <a:xfrm>
            <a:off x="-1" y="2"/>
            <a:ext cx="13504985" cy="598594"/>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erbest Form: Şekil 14">
            <a:extLst>
              <a:ext uri="{FF2B5EF4-FFF2-40B4-BE49-F238E27FC236}">
                <a16:creationId xmlns:a16="http://schemas.microsoft.com/office/drawing/2014/main" id="{B5B4AD2A-0647-4644-9C50-6BBB511AB428}"/>
              </a:ext>
            </a:extLst>
          </p:cNvPr>
          <p:cNvSpPr/>
          <p:nvPr/>
        </p:nvSpPr>
        <p:spPr>
          <a:xfrm>
            <a:off x="1975191" y="830200"/>
            <a:ext cx="2287041" cy="785793"/>
          </a:xfrm>
          <a:custGeom>
            <a:avLst/>
            <a:gdLst>
              <a:gd name="connsiteX0" fmla="*/ 0 w 1297305"/>
              <a:gd name="connsiteY0" fmla="*/ 714375 h 996315"/>
              <a:gd name="connsiteX1" fmla="*/ 1280160 w 1297305"/>
              <a:gd name="connsiteY1" fmla="*/ 0 h 996315"/>
              <a:gd name="connsiteX2" fmla="*/ 1297305 w 1297305"/>
              <a:gd name="connsiteY2" fmla="*/ 672465 h 996315"/>
              <a:gd name="connsiteX3" fmla="*/ 352425 w 1297305"/>
              <a:gd name="connsiteY3" fmla="*/ 996315 h 996315"/>
              <a:gd name="connsiteX4" fmla="*/ 0 w 1297305"/>
              <a:gd name="connsiteY4" fmla="*/ 714375 h 99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305" h="996315">
                <a:moveTo>
                  <a:pt x="0" y="714375"/>
                </a:moveTo>
                <a:lnTo>
                  <a:pt x="1280160" y="0"/>
                </a:lnTo>
                <a:lnTo>
                  <a:pt x="1297305" y="672465"/>
                </a:lnTo>
                <a:lnTo>
                  <a:pt x="352425" y="996315"/>
                </a:lnTo>
                <a:lnTo>
                  <a:pt x="0" y="714375"/>
                </a:lnTo>
                <a:close/>
              </a:path>
            </a:pathLst>
          </a:custGeom>
          <a:gradFill>
            <a:gsLst>
              <a:gs pos="7436">
                <a:srgbClr val="89B5A6"/>
              </a:gs>
              <a:gs pos="58000">
                <a:srgbClr val="61998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erbest Form: Şekil 23">
            <a:extLst>
              <a:ext uri="{FF2B5EF4-FFF2-40B4-BE49-F238E27FC236}">
                <a16:creationId xmlns:a16="http://schemas.microsoft.com/office/drawing/2014/main" id="{B3C9D6F2-3116-4F51-BBEF-17E919ABA971}"/>
              </a:ext>
            </a:extLst>
          </p:cNvPr>
          <p:cNvSpPr/>
          <p:nvPr/>
        </p:nvSpPr>
        <p:spPr>
          <a:xfrm>
            <a:off x="2767163" y="1482845"/>
            <a:ext cx="1508369" cy="570373"/>
          </a:xfrm>
          <a:custGeom>
            <a:avLst/>
            <a:gdLst>
              <a:gd name="connsiteX0" fmla="*/ 0 w 760095"/>
              <a:gd name="connsiteY0" fmla="*/ 228600 h 680085"/>
              <a:gd name="connsiteX1" fmla="*/ 750570 w 760095"/>
              <a:gd name="connsiteY1" fmla="*/ 0 h 680085"/>
              <a:gd name="connsiteX2" fmla="*/ 760095 w 760095"/>
              <a:gd name="connsiteY2" fmla="*/ 634365 h 680085"/>
              <a:gd name="connsiteX3" fmla="*/ 327660 w 760095"/>
              <a:gd name="connsiteY3" fmla="*/ 680085 h 680085"/>
              <a:gd name="connsiteX4" fmla="*/ 0 w 760095"/>
              <a:gd name="connsiteY4" fmla="*/ 228600 h 68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095" h="680085">
                <a:moveTo>
                  <a:pt x="0" y="228600"/>
                </a:moveTo>
                <a:lnTo>
                  <a:pt x="750570" y="0"/>
                </a:lnTo>
                <a:lnTo>
                  <a:pt x="760095" y="634365"/>
                </a:lnTo>
                <a:lnTo>
                  <a:pt x="327660" y="680085"/>
                </a:lnTo>
                <a:lnTo>
                  <a:pt x="0" y="228600"/>
                </a:lnTo>
                <a:close/>
              </a:path>
            </a:pathLst>
          </a:custGeom>
          <a:gradFill>
            <a:gsLst>
              <a:gs pos="76000">
                <a:srgbClr val="F5B751"/>
              </a:gs>
              <a:gs pos="18000">
                <a:srgbClr val="FADBA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4EB6320-B168-4DF4-80CE-85D31B1E47E8}"/>
              </a:ext>
            </a:extLst>
          </p:cNvPr>
          <p:cNvSpPr/>
          <p:nvPr/>
        </p:nvSpPr>
        <p:spPr>
          <a:xfrm>
            <a:off x="3587769" y="2079960"/>
            <a:ext cx="687763" cy="594146"/>
          </a:xfrm>
          <a:custGeom>
            <a:avLst/>
            <a:gdLst>
              <a:gd name="connsiteX0" fmla="*/ 744173 w 744173"/>
              <a:gd name="connsiteY0" fmla="*/ 0 h 605558"/>
              <a:gd name="connsiteX1" fmla="*/ 733193 w 744173"/>
              <a:gd name="connsiteY1" fmla="*/ 605558 h 605558"/>
              <a:gd name="connsiteX2" fmla="*/ 300234 w 744173"/>
              <a:gd name="connsiteY2" fmla="*/ 576628 h 605558"/>
              <a:gd name="connsiteX3" fmla="*/ 299825 w 744173"/>
              <a:gd name="connsiteY3" fmla="*/ 582757 h 605558"/>
              <a:gd name="connsiteX4" fmla="*/ 232909 w 744173"/>
              <a:gd name="connsiteY4" fmla="*/ 575987 h 605558"/>
              <a:gd name="connsiteX5" fmla="*/ 0 w 744173"/>
              <a:gd name="connsiteY5" fmla="*/ 28097 h 60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73" h="605558">
                <a:moveTo>
                  <a:pt x="744173" y="0"/>
                </a:moveTo>
                <a:lnTo>
                  <a:pt x="733193" y="605558"/>
                </a:lnTo>
                <a:lnTo>
                  <a:pt x="300234" y="576628"/>
                </a:lnTo>
                <a:lnTo>
                  <a:pt x="299825" y="582757"/>
                </a:lnTo>
                <a:lnTo>
                  <a:pt x="232909" y="575987"/>
                </a:lnTo>
                <a:lnTo>
                  <a:pt x="0" y="28097"/>
                </a:lnTo>
                <a:close/>
              </a:path>
            </a:pathLst>
          </a:custGeom>
          <a:gradFill>
            <a:gsLst>
              <a:gs pos="76000">
                <a:srgbClr val="924D47"/>
              </a:gs>
              <a:gs pos="18000">
                <a:srgbClr val="BB787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erbest Form: Şekil 25">
            <a:extLst>
              <a:ext uri="{FF2B5EF4-FFF2-40B4-BE49-F238E27FC236}">
                <a16:creationId xmlns:a16="http://schemas.microsoft.com/office/drawing/2014/main" id="{ABB116C7-3EE0-48DA-82F7-4078ED2C9EC7}"/>
              </a:ext>
            </a:extLst>
          </p:cNvPr>
          <p:cNvSpPr/>
          <p:nvPr/>
        </p:nvSpPr>
        <p:spPr>
          <a:xfrm>
            <a:off x="4281266" y="2080679"/>
            <a:ext cx="6690197" cy="595796"/>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924D47"/>
              </a:gs>
              <a:gs pos="18000">
                <a:srgbClr val="BB787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erbest Form: Şekil 26">
            <a:extLst>
              <a:ext uri="{FF2B5EF4-FFF2-40B4-BE49-F238E27FC236}">
                <a16:creationId xmlns:a16="http://schemas.microsoft.com/office/drawing/2014/main" id="{9B9CCBE5-7071-4048-B266-22DE25AF893F}"/>
              </a:ext>
            </a:extLst>
          </p:cNvPr>
          <p:cNvSpPr/>
          <p:nvPr/>
        </p:nvSpPr>
        <p:spPr>
          <a:xfrm>
            <a:off x="4262232" y="2789978"/>
            <a:ext cx="6701627" cy="458210"/>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5F708E"/>
              </a:gs>
              <a:gs pos="18000">
                <a:srgbClr val="A5B0C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0C238B2F-180D-47B1-851A-6E24F36AD111}"/>
              </a:ext>
            </a:extLst>
          </p:cNvPr>
          <p:cNvSpPr/>
          <p:nvPr/>
        </p:nvSpPr>
        <p:spPr>
          <a:xfrm>
            <a:off x="4246101" y="3320467"/>
            <a:ext cx="6761592" cy="548054"/>
          </a:xfrm>
          <a:custGeom>
            <a:avLst/>
            <a:gdLst>
              <a:gd name="connsiteX0" fmla="*/ 0 w 6761592"/>
              <a:gd name="connsiteY0" fmla="*/ 0 h 548054"/>
              <a:gd name="connsiteX1" fmla="*/ 5498607 w 6761592"/>
              <a:gd name="connsiteY1" fmla="*/ 0 h 548054"/>
              <a:gd name="connsiteX2" fmla="*/ 6761592 w 6761592"/>
              <a:gd name="connsiteY2" fmla="*/ 263574 h 548054"/>
              <a:gd name="connsiteX3" fmla="*/ 5483205 w 6761592"/>
              <a:gd name="connsiteY3" fmla="*/ 539128 h 548054"/>
              <a:gd name="connsiteX4" fmla="*/ 51481 w 6761592"/>
              <a:gd name="connsiteY4" fmla="*/ 548054 h 548054"/>
              <a:gd name="connsiteX5" fmla="*/ 51919 w 6761592"/>
              <a:gd name="connsiteY5" fmla="*/ 547275 h 548054"/>
              <a:gd name="connsiteX6" fmla="*/ 14792 w 6761592"/>
              <a:gd name="connsiteY6" fmla="*/ 526391 h 54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1592" h="548054">
                <a:moveTo>
                  <a:pt x="0" y="0"/>
                </a:moveTo>
                <a:lnTo>
                  <a:pt x="5498607" y="0"/>
                </a:lnTo>
                <a:lnTo>
                  <a:pt x="6761592" y="263574"/>
                </a:lnTo>
                <a:lnTo>
                  <a:pt x="5483205" y="539128"/>
                </a:lnTo>
                <a:lnTo>
                  <a:pt x="51481" y="548054"/>
                </a:lnTo>
                <a:lnTo>
                  <a:pt x="51919" y="547275"/>
                </a:lnTo>
                <a:lnTo>
                  <a:pt x="14792" y="526391"/>
                </a:lnTo>
                <a:close/>
              </a:path>
            </a:pathLst>
          </a:custGeom>
          <a:gradFill>
            <a:gsLst>
              <a:gs pos="76000">
                <a:srgbClr val="86696B"/>
              </a:gs>
              <a:gs pos="18000">
                <a:srgbClr val="A48A8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erbest Form: Şekil 31">
            <a:extLst>
              <a:ext uri="{FF2B5EF4-FFF2-40B4-BE49-F238E27FC236}">
                <a16:creationId xmlns:a16="http://schemas.microsoft.com/office/drawing/2014/main" id="{E06B21F0-F774-4C5C-92F7-9D2F37CCA466}"/>
              </a:ext>
            </a:extLst>
          </p:cNvPr>
          <p:cNvSpPr/>
          <p:nvPr/>
        </p:nvSpPr>
        <p:spPr>
          <a:xfrm>
            <a:off x="4281118" y="3967935"/>
            <a:ext cx="6729802" cy="646265"/>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chemeClr val="bg2">
                  <a:lumMod val="75000"/>
                </a:schemeClr>
              </a:gs>
              <a:gs pos="18000">
                <a:schemeClr val="bg2">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erbest Form: Şekil 32">
            <a:extLst>
              <a:ext uri="{FF2B5EF4-FFF2-40B4-BE49-F238E27FC236}">
                <a16:creationId xmlns:a16="http://schemas.microsoft.com/office/drawing/2014/main" id="{A26B0C80-4F57-4C5B-8F74-23D8ADEECCD0}"/>
              </a:ext>
            </a:extLst>
          </p:cNvPr>
          <p:cNvSpPr/>
          <p:nvPr/>
        </p:nvSpPr>
        <p:spPr>
          <a:xfrm>
            <a:off x="3382889" y="3511684"/>
            <a:ext cx="910458" cy="1100241"/>
          </a:xfrm>
          <a:custGeom>
            <a:avLst/>
            <a:gdLst>
              <a:gd name="connsiteX0" fmla="*/ 228600 w 922020"/>
              <a:gd name="connsiteY0" fmla="*/ 0 h 929640"/>
              <a:gd name="connsiteX1" fmla="*/ 916940 w 922020"/>
              <a:gd name="connsiteY1" fmla="*/ 386080 h 929640"/>
              <a:gd name="connsiteX2" fmla="*/ 922020 w 922020"/>
              <a:gd name="connsiteY2" fmla="*/ 929640 h 929640"/>
              <a:gd name="connsiteX3" fmla="*/ 0 w 922020"/>
              <a:gd name="connsiteY3" fmla="*/ 312420 h 929640"/>
              <a:gd name="connsiteX4" fmla="*/ 228600 w 922020"/>
              <a:gd name="connsiteY4" fmla="*/ 0 h 92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020" h="929640">
                <a:moveTo>
                  <a:pt x="228600" y="0"/>
                </a:moveTo>
                <a:lnTo>
                  <a:pt x="916940" y="386080"/>
                </a:lnTo>
                <a:cubicBezTo>
                  <a:pt x="918633" y="567267"/>
                  <a:pt x="920327" y="748453"/>
                  <a:pt x="922020" y="929640"/>
                </a:cubicBezTo>
                <a:lnTo>
                  <a:pt x="0" y="312420"/>
                </a:lnTo>
                <a:lnTo>
                  <a:pt x="228600" y="0"/>
                </a:lnTo>
                <a:close/>
              </a:path>
            </a:pathLst>
          </a:custGeom>
          <a:gradFill>
            <a:gsLst>
              <a:gs pos="76000">
                <a:schemeClr val="bg2">
                  <a:lumMod val="50000"/>
                </a:schemeClr>
              </a:gs>
              <a:gs pos="18000">
                <a:schemeClr val="bg2">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erbest Form: Şekil 36">
            <a:extLst>
              <a:ext uri="{FF2B5EF4-FFF2-40B4-BE49-F238E27FC236}">
                <a16:creationId xmlns:a16="http://schemas.microsoft.com/office/drawing/2014/main" id="{20EB13BA-2083-4DFD-8063-6BE216ABFB82}"/>
              </a:ext>
            </a:extLst>
          </p:cNvPr>
          <p:cNvSpPr/>
          <p:nvPr/>
        </p:nvSpPr>
        <p:spPr>
          <a:xfrm>
            <a:off x="3715040" y="3195767"/>
            <a:ext cx="579120" cy="669999"/>
          </a:xfrm>
          <a:custGeom>
            <a:avLst/>
            <a:gdLst>
              <a:gd name="connsiteX0" fmla="*/ 157480 w 563880"/>
              <a:gd name="connsiteY0" fmla="*/ 0 h 678180"/>
              <a:gd name="connsiteX1" fmla="*/ 558800 w 563880"/>
              <a:gd name="connsiteY1" fmla="*/ 124460 h 678180"/>
              <a:gd name="connsiteX2" fmla="*/ 563880 w 563880"/>
              <a:gd name="connsiteY2" fmla="*/ 678180 h 678180"/>
              <a:gd name="connsiteX3" fmla="*/ 0 w 563880"/>
              <a:gd name="connsiteY3" fmla="*/ 340360 h 678180"/>
              <a:gd name="connsiteX4" fmla="*/ 157480 w 563880"/>
              <a:gd name="connsiteY4" fmla="*/ 0 h 67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 h="678180">
                <a:moveTo>
                  <a:pt x="157480" y="0"/>
                </a:moveTo>
                <a:lnTo>
                  <a:pt x="558800" y="124460"/>
                </a:lnTo>
                <a:cubicBezTo>
                  <a:pt x="560493" y="309033"/>
                  <a:pt x="562187" y="493607"/>
                  <a:pt x="563880" y="678180"/>
                </a:cubicBezTo>
                <a:lnTo>
                  <a:pt x="0" y="340360"/>
                </a:lnTo>
                <a:lnTo>
                  <a:pt x="157480" y="0"/>
                </a:lnTo>
                <a:close/>
              </a:path>
            </a:pathLst>
          </a:custGeom>
          <a:gradFill>
            <a:gsLst>
              <a:gs pos="76000">
                <a:srgbClr val="86696B"/>
              </a:gs>
              <a:gs pos="18000">
                <a:srgbClr val="A48A8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 7">
            <a:extLst>
              <a:ext uri="{FF2B5EF4-FFF2-40B4-BE49-F238E27FC236}">
                <a16:creationId xmlns:a16="http://schemas.microsoft.com/office/drawing/2014/main" id="{AA3B9810-2DD1-442A-B359-CBA76706ACDF}"/>
              </a:ext>
            </a:extLst>
          </p:cNvPr>
          <p:cNvGrpSpPr/>
          <p:nvPr/>
        </p:nvGrpSpPr>
        <p:grpSpPr>
          <a:xfrm>
            <a:off x="198783" y="1219484"/>
            <a:ext cx="3943671" cy="4919305"/>
            <a:chOff x="4485191" y="1336877"/>
            <a:chExt cx="2558005" cy="2563791"/>
          </a:xfrm>
          <a:solidFill>
            <a:schemeClr val="tx2">
              <a:lumMod val="75000"/>
            </a:schemeClr>
          </a:solidFill>
        </p:grpSpPr>
        <p:sp>
          <p:nvSpPr>
            <p:cNvPr id="6" name="Oval 5">
              <a:extLst>
                <a:ext uri="{FF2B5EF4-FFF2-40B4-BE49-F238E27FC236}">
                  <a16:creationId xmlns:a16="http://schemas.microsoft.com/office/drawing/2014/main" id="{1C35B7EE-0981-4F8C-B39A-8002272D572B}"/>
                </a:ext>
              </a:extLst>
            </p:cNvPr>
            <p:cNvSpPr/>
            <p:nvPr/>
          </p:nvSpPr>
          <p:spPr>
            <a:xfrm>
              <a:off x="4485191" y="1336877"/>
              <a:ext cx="2558005" cy="256379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5CAD1F-7A51-4DF1-8153-F2814DCAE7B7}"/>
                </a:ext>
              </a:extLst>
            </p:cNvPr>
            <p:cNvSpPr/>
            <p:nvPr/>
          </p:nvSpPr>
          <p:spPr>
            <a:xfrm>
              <a:off x="4745621" y="1629136"/>
              <a:ext cx="2037144" cy="19792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Resim 46">
            <a:extLst>
              <a:ext uri="{FF2B5EF4-FFF2-40B4-BE49-F238E27FC236}">
                <a16:creationId xmlns:a16="http://schemas.microsoft.com/office/drawing/2014/main" id="{F7E171CC-702C-45A4-A74F-866BDE8B6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662" y="102754"/>
            <a:ext cx="540000" cy="540000"/>
          </a:xfrm>
          <a:prstGeom prst="rect">
            <a:avLst/>
          </a:prstGeom>
        </p:spPr>
      </p:pic>
      <p:pic>
        <p:nvPicPr>
          <p:cNvPr id="31" name="Resim 30">
            <a:extLst>
              <a:ext uri="{FF2B5EF4-FFF2-40B4-BE49-F238E27FC236}">
                <a16:creationId xmlns:a16="http://schemas.microsoft.com/office/drawing/2014/main" id="{11CF6BE4-4B4C-4878-83AD-3EA8AE456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783" y="13553"/>
            <a:ext cx="1108862" cy="540000"/>
          </a:xfrm>
          <a:prstGeom prst="rect">
            <a:avLst/>
          </a:prstGeom>
        </p:spPr>
      </p:pic>
      <p:sp>
        <p:nvSpPr>
          <p:cNvPr id="52" name="Dikdörtgen 51">
            <a:extLst>
              <a:ext uri="{FF2B5EF4-FFF2-40B4-BE49-F238E27FC236}">
                <a16:creationId xmlns:a16="http://schemas.microsoft.com/office/drawing/2014/main" id="{5F52763C-B910-4641-A2B8-826F2B7CDDEF}"/>
              </a:ext>
            </a:extLst>
          </p:cNvPr>
          <p:cNvSpPr/>
          <p:nvPr/>
        </p:nvSpPr>
        <p:spPr>
          <a:xfrm>
            <a:off x="50546" y="6138789"/>
            <a:ext cx="3437281" cy="646331"/>
          </a:xfrm>
          <a:prstGeom prst="rect">
            <a:avLst/>
          </a:prstGeom>
        </p:spPr>
        <p:txBody>
          <a:bodyPr wrap="square">
            <a:spAutoFit/>
          </a:bodyPr>
          <a:lstStyle/>
          <a:p>
            <a:pPr algn="just"/>
            <a:r>
              <a:rPr lang="en-GB" b="1" i="1" u="sng" dirty="0"/>
              <a:t>Note: </a:t>
            </a:r>
            <a:r>
              <a:rPr lang="en-GB" i="1" dirty="0"/>
              <a:t>The online sale of standards has started in 2017</a:t>
            </a:r>
          </a:p>
        </p:txBody>
      </p:sp>
      <p:sp>
        <p:nvSpPr>
          <p:cNvPr id="53" name="Metin kutusu 52">
            <a:extLst>
              <a:ext uri="{FF2B5EF4-FFF2-40B4-BE49-F238E27FC236}">
                <a16:creationId xmlns:a16="http://schemas.microsoft.com/office/drawing/2014/main" id="{6C387D13-1B62-4B8D-9148-0449D4723CB1}"/>
              </a:ext>
            </a:extLst>
          </p:cNvPr>
          <p:cNvSpPr txBox="1"/>
          <p:nvPr/>
        </p:nvSpPr>
        <p:spPr>
          <a:xfrm>
            <a:off x="826300" y="3112122"/>
            <a:ext cx="2529153" cy="1384995"/>
          </a:xfrm>
          <a:prstGeom prst="rect">
            <a:avLst/>
          </a:prstGeom>
          <a:noFill/>
        </p:spPr>
        <p:txBody>
          <a:bodyPr wrap="square" rtlCol="0">
            <a:spAutoFit/>
          </a:bodyPr>
          <a:lstStyle/>
          <a:p>
            <a:pPr algn="ctr"/>
            <a:r>
              <a:rPr lang="en-US" sz="2800" b="1" dirty="0"/>
              <a:t>35 </a:t>
            </a:r>
            <a:r>
              <a:rPr lang="tr-TR" sz="2800" b="1" dirty="0" err="1"/>
              <a:t>Published</a:t>
            </a:r>
            <a:endParaRPr lang="tr-TR" sz="2800" b="1" dirty="0"/>
          </a:p>
          <a:p>
            <a:pPr algn="ctr"/>
            <a:r>
              <a:rPr lang="tr-TR" sz="2800" b="1" dirty="0"/>
              <a:t>OIC/SMIIC </a:t>
            </a:r>
            <a:r>
              <a:rPr lang="tr-TR" sz="2800" b="1" dirty="0" err="1"/>
              <a:t>standards</a:t>
            </a:r>
            <a:endParaRPr lang="en-US" sz="2800" b="1" dirty="0"/>
          </a:p>
        </p:txBody>
      </p:sp>
      <p:sp>
        <p:nvSpPr>
          <p:cNvPr id="54" name="Başlık 1">
            <a:extLst>
              <a:ext uri="{FF2B5EF4-FFF2-40B4-BE49-F238E27FC236}">
                <a16:creationId xmlns:a16="http://schemas.microsoft.com/office/drawing/2014/main" id="{40AF610D-894A-4985-94E5-3F6EAE5383A3}"/>
              </a:ext>
            </a:extLst>
          </p:cNvPr>
          <p:cNvSpPr txBox="1">
            <a:spLocks/>
          </p:cNvSpPr>
          <p:nvPr/>
        </p:nvSpPr>
        <p:spPr>
          <a:xfrm>
            <a:off x="1885632" y="-94811"/>
            <a:ext cx="8640960" cy="8846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b="1" u="sng" dirty="0">
                <a:solidFill>
                  <a:schemeClr val="bg1"/>
                </a:solidFill>
              </a:rPr>
              <a:t>PUBLISHED SMIIC STANDARDS TO DATE</a:t>
            </a:r>
            <a:endParaRPr lang="en-US" sz="2800" b="1" u="sng" dirty="0">
              <a:solidFill>
                <a:schemeClr val="bg1"/>
              </a:solidFill>
            </a:endParaRPr>
          </a:p>
        </p:txBody>
      </p:sp>
      <p:sp>
        <p:nvSpPr>
          <p:cNvPr id="34" name="Metin kutusu 33">
            <a:extLst>
              <a:ext uri="{FF2B5EF4-FFF2-40B4-BE49-F238E27FC236}">
                <a16:creationId xmlns:a16="http://schemas.microsoft.com/office/drawing/2014/main" id="{ADF8B1B7-4126-44ED-98B8-6A41A00BDBE6}"/>
              </a:ext>
            </a:extLst>
          </p:cNvPr>
          <p:cNvSpPr txBox="1"/>
          <p:nvPr/>
        </p:nvSpPr>
        <p:spPr>
          <a:xfrm>
            <a:off x="11487462" y="6323138"/>
            <a:ext cx="704538" cy="369332"/>
          </a:xfrm>
          <a:prstGeom prst="rect">
            <a:avLst/>
          </a:prstGeom>
          <a:noFill/>
        </p:spPr>
        <p:txBody>
          <a:bodyPr wrap="square" rtlCol="0">
            <a:spAutoFit/>
          </a:bodyPr>
          <a:lstStyle/>
          <a:p>
            <a:r>
              <a:rPr lang="en-US" dirty="0"/>
              <a:t>27</a:t>
            </a:r>
          </a:p>
        </p:txBody>
      </p:sp>
      <p:sp>
        <p:nvSpPr>
          <p:cNvPr id="59" name="Freeform: Shape 58">
            <a:extLst>
              <a:ext uri="{FF2B5EF4-FFF2-40B4-BE49-F238E27FC236}">
                <a16:creationId xmlns:a16="http://schemas.microsoft.com/office/drawing/2014/main" id="{AF72A42B-0A33-4B15-9DC8-144B0A422223}"/>
              </a:ext>
            </a:extLst>
          </p:cNvPr>
          <p:cNvSpPr/>
          <p:nvPr/>
        </p:nvSpPr>
        <p:spPr>
          <a:xfrm>
            <a:off x="4285105" y="5308600"/>
            <a:ext cx="6713123" cy="540875"/>
          </a:xfrm>
          <a:custGeom>
            <a:avLst/>
            <a:gdLst>
              <a:gd name="connsiteX0" fmla="*/ 0 w 6707537"/>
              <a:gd name="connsiteY0" fmla="*/ 0 h 545443"/>
              <a:gd name="connsiteX1" fmla="*/ 5450489 w 6707537"/>
              <a:gd name="connsiteY1" fmla="*/ 0 h 545443"/>
              <a:gd name="connsiteX2" fmla="*/ 6707537 w 6707537"/>
              <a:gd name="connsiteY2" fmla="*/ 262295 h 545443"/>
              <a:gd name="connsiteX3" fmla="*/ 5435160 w 6707537"/>
              <a:gd name="connsiteY3" fmla="*/ 536512 h 545443"/>
              <a:gd name="connsiteX4" fmla="*/ 0 w 6707537"/>
              <a:gd name="connsiteY4" fmla="*/ 545443 h 5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537" h="545443">
                <a:moveTo>
                  <a:pt x="0" y="0"/>
                </a:moveTo>
                <a:lnTo>
                  <a:pt x="5450489" y="0"/>
                </a:lnTo>
                <a:lnTo>
                  <a:pt x="6707537" y="262295"/>
                </a:lnTo>
                <a:lnTo>
                  <a:pt x="5435160" y="536512"/>
                </a:lnTo>
                <a:lnTo>
                  <a:pt x="0" y="545443"/>
                </a:lnTo>
                <a:close/>
              </a:path>
            </a:pathLst>
          </a:custGeom>
          <a:gradFill>
            <a:gsLst>
              <a:gs pos="5000">
                <a:schemeClr val="accent1">
                  <a:lumMod val="40000"/>
                  <a:lumOff val="60000"/>
                </a:schemeClr>
              </a:gs>
              <a:gs pos="90000">
                <a:srgbClr val="74849F"/>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02FFC501-BA72-4769-B50A-F0DFF1D4B0C0}"/>
              </a:ext>
            </a:extLst>
          </p:cNvPr>
          <p:cNvSpPr/>
          <p:nvPr/>
        </p:nvSpPr>
        <p:spPr>
          <a:xfrm>
            <a:off x="4315710" y="5922471"/>
            <a:ext cx="6658075" cy="545418"/>
          </a:xfrm>
          <a:custGeom>
            <a:avLst/>
            <a:gdLst>
              <a:gd name="connsiteX0" fmla="*/ 0 w 6658075"/>
              <a:gd name="connsiteY0" fmla="*/ 0 h 545418"/>
              <a:gd name="connsiteX1" fmla="*/ 5407480 w 6658075"/>
              <a:gd name="connsiteY1" fmla="*/ 0 h 545418"/>
              <a:gd name="connsiteX2" fmla="*/ 6658075 w 6658075"/>
              <a:gd name="connsiteY2" fmla="*/ 262295 h 545418"/>
              <a:gd name="connsiteX3" fmla="*/ 5392229 w 6658075"/>
              <a:gd name="connsiteY3" fmla="*/ 536512 h 545418"/>
              <a:gd name="connsiteX4" fmla="*/ 0 w 6658075"/>
              <a:gd name="connsiteY4" fmla="*/ 545418 h 54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075" h="545418">
                <a:moveTo>
                  <a:pt x="0" y="0"/>
                </a:moveTo>
                <a:lnTo>
                  <a:pt x="5407480" y="0"/>
                </a:lnTo>
                <a:lnTo>
                  <a:pt x="6658075" y="262295"/>
                </a:lnTo>
                <a:lnTo>
                  <a:pt x="5392229" y="536512"/>
                </a:lnTo>
                <a:lnTo>
                  <a:pt x="0" y="545418"/>
                </a:lnTo>
                <a:close/>
              </a:path>
            </a:pathLst>
          </a:custGeom>
          <a:gradFill flip="none" rotWithShape="1">
            <a:gsLst>
              <a:gs pos="0">
                <a:schemeClr val="accent1">
                  <a:lumMod val="5000"/>
                  <a:lumOff val="95000"/>
                </a:schemeClr>
              </a:gs>
              <a:gs pos="0">
                <a:srgbClr val="792160"/>
              </a:gs>
              <a:gs pos="100000">
                <a:srgbClr val="E49CC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erbest Form: Şekil 12">
            <a:extLst>
              <a:ext uri="{FF2B5EF4-FFF2-40B4-BE49-F238E27FC236}">
                <a16:creationId xmlns:a16="http://schemas.microsoft.com/office/drawing/2014/main" id="{4DF9BEE6-44EF-4C0B-B327-9AE2139CD873}"/>
              </a:ext>
            </a:extLst>
          </p:cNvPr>
          <p:cNvSpPr/>
          <p:nvPr/>
        </p:nvSpPr>
        <p:spPr>
          <a:xfrm>
            <a:off x="4229968" y="829022"/>
            <a:ext cx="6729803" cy="533697"/>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436">
                <a:srgbClr val="89B5A6"/>
              </a:gs>
              <a:gs pos="40000">
                <a:srgbClr val="619986"/>
              </a:gs>
              <a:gs pos="100000">
                <a:srgbClr val="61998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Serbest Form: Şekil 16">
            <a:extLst>
              <a:ext uri="{FF2B5EF4-FFF2-40B4-BE49-F238E27FC236}">
                <a16:creationId xmlns:a16="http://schemas.microsoft.com/office/drawing/2014/main" id="{1D207B7B-6471-4FFD-95EA-774775697B97}"/>
              </a:ext>
            </a:extLst>
          </p:cNvPr>
          <p:cNvSpPr/>
          <p:nvPr/>
        </p:nvSpPr>
        <p:spPr>
          <a:xfrm>
            <a:off x="4246101" y="1487746"/>
            <a:ext cx="6729802" cy="521595"/>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F5B751"/>
              </a:gs>
              <a:gs pos="18000">
                <a:srgbClr val="FADBA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913D2-5B35-42C1-918F-E9018FCAB171}"/>
              </a:ext>
            </a:extLst>
          </p:cNvPr>
          <p:cNvSpPr/>
          <p:nvPr/>
        </p:nvSpPr>
        <p:spPr>
          <a:xfrm>
            <a:off x="4260791" y="2079962"/>
            <a:ext cx="75394" cy="596513"/>
          </a:xfrm>
          <a:prstGeom prst="rect">
            <a:avLst/>
          </a:prstGeom>
          <a:solidFill>
            <a:srgbClr val="92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erbest Form: Şekil 28">
            <a:extLst>
              <a:ext uri="{FF2B5EF4-FFF2-40B4-BE49-F238E27FC236}">
                <a16:creationId xmlns:a16="http://schemas.microsoft.com/office/drawing/2014/main" id="{CB90FFFC-37C5-46F7-BBF9-17DD54D85216}"/>
              </a:ext>
            </a:extLst>
          </p:cNvPr>
          <p:cNvSpPr/>
          <p:nvPr/>
        </p:nvSpPr>
        <p:spPr>
          <a:xfrm>
            <a:off x="4275532" y="4669156"/>
            <a:ext cx="6740673" cy="537768"/>
          </a:xfrm>
          <a:custGeom>
            <a:avLst/>
            <a:gdLst>
              <a:gd name="connsiteX0" fmla="*/ 0 w 1672590"/>
              <a:gd name="connsiteY0" fmla="*/ 0 h 697230"/>
              <a:gd name="connsiteX1" fmla="*/ 1360170 w 1672590"/>
              <a:gd name="connsiteY1" fmla="*/ 0 h 697230"/>
              <a:gd name="connsiteX2" fmla="*/ 1672590 w 1672590"/>
              <a:gd name="connsiteY2" fmla="*/ 335280 h 697230"/>
              <a:gd name="connsiteX3" fmla="*/ 1356360 w 1672590"/>
              <a:gd name="connsiteY3" fmla="*/ 685800 h 697230"/>
              <a:gd name="connsiteX4" fmla="*/ 3810 w 1672590"/>
              <a:gd name="connsiteY4" fmla="*/ 697230 h 697230"/>
              <a:gd name="connsiteX5" fmla="*/ 0 w 1672590"/>
              <a:gd name="connsiteY5"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590" h="697230">
                <a:moveTo>
                  <a:pt x="0" y="0"/>
                </a:moveTo>
                <a:lnTo>
                  <a:pt x="1360170" y="0"/>
                </a:lnTo>
                <a:lnTo>
                  <a:pt x="1672590" y="335280"/>
                </a:lnTo>
                <a:lnTo>
                  <a:pt x="1356360" y="685800"/>
                </a:lnTo>
                <a:lnTo>
                  <a:pt x="3810" y="697230"/>
                </a:lnTo>
                <a:lnTo>
                  <a:pt x="0" y="0"/>
                </a:lnTo>
                <a:close/>
              </a:path>
            </a:pathLst>
          </a:custGeom>
          <a:gradFill>
            <a:gsLst>
              <a:gs pos="76000">
                <a:srgbClr val="86696B"/>
              </a:gs>
              <a:gs pos="18000">
                <a:srgbClr val="A48A8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8597D29-3D7E-4A05-94F4-1163B72BEAC8}"/>
              </a:ext>
            </a:extLst>
          </p:cNvPr>
          <p:cNvSpPr txBox="1"/>
          <p:nvPr/>
        </p:nvSpPr>
        <p:spPr>
          <a:xfrm>
            <a:off x="4229967" y="823036"/>
            <a:ext cx="5848113" cy="307777"/>
          </a:xfrm>
          <a:prstGeom prst="rect">
            <a:avLst/>
          </a:prstGeom>
          <a:noFill/>
        </p:spPr>
        <p:txBody>
          <a:bodyPr wrap="square" rtlCol="0">
            <a:spAutoFit/>
          </a:bodyPr>
          <a:lstStyle/>
          <a:p>
            <a:endParaRPr lang="en-US" sz="1400" dirty="0">
              <a:latin typeface="+mj-lt"/>
            </a:endParaRPr>
          </a:p>
        </p:txBody>
      </p:sp>
      <p:sp>
        <p:nvSpPr>
          <p:cNvPr id="4" name="TextBox 3">
            <a:extLst>
              <a:ext uri="{FF2B5EF4-FFF2-40B4-BE49-F238E27FC236}">
                <a16:creationId xmlns:a16="http://schemas.microsoft.com/office/drawing/2014/main" id="{9ABFFA5A-0B10-4C59-A82A-286ED5DFFA7E}"/>
              </a:ext>
            </a:extLst>
          </p:cNvPr>
          <p:cNvSpPr txBox="1"/>
          <p:nvPr/>
        </p:nvSpPr>
        <p:spPr>
          <a:xfrm>
            <a:off x="4229967" y="1464396"/>
            <a:ext cx="5501154" cy="584775"/>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latin typeface="+mj-lt"/>
              </a:rPr>
              <a:t>OIC/SMIIC 20:2020 </a:t>
            </a:r>
            <a:r>
              <a:rPr lang="en-US" sz="1600" dirty="0">
                <a:latin typeface="+mj-lt"/>
              </a:rPr>
              <a:t>Precious Metals – General Requirements for Refined Gold</a:t>
            </a:r>
          </a:p>
        </p:txBody>
      </p:sp>
      <p:sp>
        <p:nvSpPr>
          <p:cNvPr id="70" name="Metin kutusu 45">
            <a:extLst>
              <a:ext uri="{FF2B5EF4-FFF2-40B4-BE49-F238E27FC236}">
                <a16:creationId xmlns:a16="http://schemas.microsoft.com/office/drawing/2014/main" id="{06C43C2D-3783-4D0F-8B69-EC5D6D864AB3}"/>
              </a:ext>
            </a:extLst>
          </p:cNvPr>
          <p:cNvSpPr txBox="1"/>
          <p:nvPr/>
        </p:nvSpPr>
        <p:spPr>
          <a:xfrm>
            <a:off x="4260791" y="3313402"/>
            <a:ext cx="6276567" cy="584775"/>
          </a:xfrm>
          <a:prstGeom prst="rect">
            <a:avLst/>
          </a:prstGeom>
          <a:noFill/>
        </p:spPr>
        <p:txBody>
          <a:bodyPr wrap="square" rtlCol="0">
            <a:spAutoFit/>
          </a:bodyPr>
          <a:lstStyle/>
          <a:p>
            <a:r>
              <a:rPr lang="en-US" sz="1600" b="1" dirty="0">
                <a:ln w="0"/>
                <a:effectLst>
                  <a:outerShdw blurRad="38100" dist="19050" dir="2700000" algn="tl" rotWithShape="0">
                    <a:schemeClr val="dk1">
                      <a:alpha val="40000"/>
                    </a:schemeClr>
                  </a:outerShdw>
                </a:effectLst>
                <a:latin typeface="+mj-lt"/>
              </a:rPr>
              <a:t>OIC/SMIIC 33:2020, </a:t>
            </a:r>
            <a:r>
              <a:rPr lang="en-US" sz="1600" dirty="0">
                <a:ln w="0"/>
                <a:latin typeface="+mj-lt"/>
              </a:rPr>
              <a:t>Conformity Assessment (CA) – Example of a Certification Scheme for Halal Products</a:t>
            </a:r>
            <a:endParaRPr lang="en-US" sz="1600" dirty="0">
              <a:latin typeface="+mj-lt"/>
            </a:endParaRPr>
          </a:p>
        </p:txBody>
      </p:sp>
      <p:sp>
        <p:nvSpPr>
          <p:cNvPr id="71" name="Metin kutusu 47">
            <a:extLst>
              <a:ext uri="{FF2B5EF4-FFF2-40B4-BE49-F238E27FC236}">
                <a16:creationId xmlns:a16="http://schemas.microsoft.com/office/drawing/2014/main" id="{AAA98733-B59F-42BA-A910-2395DC2A21CB}"/>
              </a:ext>
            </a:extLst>
          </p:cNvPr>
          <p:cNvSpPr txBox="1"/>
          <p:nvPr/>
        </p:nvSpPr>
        <p:spPr>
          <a:xfrm>
            <a:off x="4264889" y="4008036"/>
            <a:ext cx="6248358" cy="584775"/>
          </a:xfrm>
          <a:prstGeom prst="rect">
            <a:avLst/>
          </a:prstGeom>
          <a:noFill/>
        </p:spPr>
        <p:txBody>
          <a:bodyPr wrap="square" rtlCol="0">
            <a:spAutoFit/>
          </a:bodyPr>
          <a:lstStyle/>
          <a:p>
            <a:r>
              <a:rPr lang="en-US" sz="1600" b="1" dirty="0">
                <a:ln w="0"/>
                <a:effectLst>
                  <a:outerShdw blurRad="38100" dist="19050" dir="2700000" algn="tl" rotWithShape="0">
                    <a:schemeClr val="dk1">
                      <a:alpha val="40000"/>
                    </a:schemeClr>
                  </a:outerShdw>
                </a:effectLst>
                <a:latin typeface="+mj-lt"/>
              </a:rPr>
              <a:t>OIC/SMIIC 34:2020</a:t>
            </a:r>
            <a:r>
              <a:rPr lang="en-US" sz="1600" dirty="0">
                <a:ln w="0"/>
                <a:latin typeface="+mj-lt"/>
              </a:rPr>
              <a:t>, CA- General Requirements for Bodies Operating Certification of Persons Involved in the Halal Related Activities</a:t>
            </a:r>
            <a:endParaRPr lang="en-US" sz="1600" dirty="0">
              <a:latin typeface="+mj-lt"/>
            </a:endParaRPr>
          </a:p>
        </p:txBody>
      </p:sp>
      <p:sp>
        <p:nvSpPr>
          <p:cNvPr id="72" name="Metin kutusu 48">
            <a:extLst>
              <a:ext uri="{FF2B5EF4-FFF2-40B4-BE49-F238E27FC236}">
                <a16:creationId xmlns:a16="http://schemas.microsoft.com/office/drawing/2014/main" id="{F0AB34C3-13BF-4A1D-86F1-2CB08C0D82CE}"/>
              </a:ext>
            </a:extLst>
          </p:cNvPr>
          <p:cNvSpPr txBox="1"/>
          <p:nvPr/>
        </p:nvSpPr>
        <p:spPr>
          <a:xfrm>
            <a:off x="4305300" y="4675239"/>
            <a:ext cx="6453016" cy="584775"/>
          </a:xfrm>
          <a:prstGeom prst="rect">
            <a:avLst/>
          </a:prstGeom>
          <a:noFill/>
        </p:spPr>
        <p:txBody>
          <a:bodyPr wrap="square" rtlCol="0">
            <a:spAutoFit/>
          </a:bodyPr>
          <a:lstStyle/>
          <a:p>
            <a:r>
              <a:rPr lang="en-US" sz="1600" b="1" dirty="0">
                <a:ln w="0"/>
                <a:effectLst>
                  <a:outerShdw blurRad="38100" dist="19050" dir="2700000" algn="tl" rotWithShape="0">
                    <a:schemeClr val="dk1">
                      <a:alpha val="40000"/>
                    </a:schemeClr>
                  </a:outerShdw>
                </a:effectLst>
                <a:latin typeface="+mj-lt"/>
              </a:rPr>
              <a:t>OIC/SMIIC 35:2020, </a:t>
            </a:r>
            <a:r>
              <a:rPr lang="en-US" sz="1600" dirty="0">
                <a:ln w="0"/>
                <a:effectLst>
                  <a:outerShdw blurRad="38100" dist="19050" dir="2700000" algn="tl" rotWithShape="0">
                    <a:schemeClr val="dk1">
                      <a:alpha val="40000"/>
                    </a:schemeClr>
                  </a:outerShdw>
                </a:effectLst>
                <a:latin typeface="+mj-lt"/>
              </a:rPr>
              <a:t>CA</a:t>
            </a:r>
            <a:r>
              <a:rPr lang="en-US" sz="1600" dirty="0">
                <a:ln w="0"/>
                <a:latin typeface="+mj-lt"/>
              </a:rPr>
              <a:t> - General Requirements for the Competence of Laboratories Performing Halal Testing</a:t>
            </a:r>
            <a:endParaRPr lang="en-US" sz="1600" dirty="0">
              <a:latin typeface="+mj-lt"/>
            </a:endParaRPr>
          </a:p>
        </p:txBody>
      </p:sp>
      <p:sp>
        <p:nvSpPr>
          <p:cNvPr id="73" name="Metin kutusu 4">
            <a:extLst>
              <a:ext uri="{FF2B5EF4-FFF2-40B4-BE49-F238E27FC236}">
                <a16:creationId xmlns:a16="http://schemas.microsoft.com/office/drawing/2014/main" id="{0031B07D-F530-405C-A0A5-FA2E8B1DD9AF}"/>
              </a:ext>
            </a:extLst>
          </p:cNvPr>
          <p:cNvSpPr txBox="1"/>
          <p:nvPr/>
        </p:nvSpPr>
        <p:spPr>
          <a:xfrm>
            <a:off x="4246101" y="2066225"/>
            <a:ext cx="6593495" cy="584775"/>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latin typeface="+mj-lt"/>
              </a:rPr>
              <a:t>OIC/SMIIC 24:2020 </a:t>
            </a:r>
            <a:r>
              <a:rPr lang="en-US" sz="1600" dirty="0">
                <a:latin typeface="+mj-lt"/>
              </a:rPr>
              <a:t>General Requirements for Food Additives and                                   Other Added Chemicals to Halal Food </a:t>
            </a:r>
          </a:p>
        </p:txBody>
      </p:sp>
      <p:sp>
        <p:nvSpPr>
          <p:cNvPr id="74" name="Metin kutusu 4">
            <a:extLst>
              <a:ext uri="{FF2B5EF4-FFF2-40B4-BE49-F238E27FC236}">
                <a16:creationId xmlns:a16="http://schemas.microsoft.com/office/drawing/2014/main" id="{B31366E9-2CB3-4BDA-B787-B329B5F03119}"/>
              </a:ext>
            </a:extLst>
          </p:cNvPr>
          <p:cNvSpPr txBox="1"/>
          <p:nvPr/>
        </p:nvSpPr>
        <p:spPr>
          <a:xfrm>
            <a:off x="4229967" y="2753977"/>
            <a:ext cx="5908569" cy="584775"/>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latin typeface="+mj-lt"/>
              </a:rPr>
              <a:t>10</a:t>
            </a:r>
            <a:r>
              <a:rPr lang="tr-TR" sz="1600" b="1" dirty="0">
                <a:effectLst>
                  <a:outerShdw blurRad="38100" dist="38100" dir="2700000" algn="tl">
                    <a:srgbClr val="000000">
                      <a:alpha val="43137"/>
                    </a:srgbClr>
                  </a:outerShdw>
                </a:effectLst>
                <a:latin typeface="+mj-lt"/>
              </a:rPr>
              <a:t> OIC/SMIIC </a:t>
            </a:r>
            <a:r>
              <a:rPr lang="tr-TR" sz="1600" b="1" dirty="0" err="1">
                <a:effectLst>
                  <a:outerShdw blurRad="38100" dist="38100" dir="2700000" algn="tl">
                    <a:srgbClr val="000000">
                      <a:alpha val="43137"/>
                    </a:srgbClr>
                  </a:outerShdw>
                </a:effectLst>
                <a:latin typeface="+mj-lt"/>
              </a:rPr>
              <a:t>Standards</a:t>
            </a:r>
            <a:r>
              <a:rPr lang="tr-TR" sz="1600" dirty="0">
                <a:effectLst>
                  <a:outerShdw blurRad="38100" dist="38100" dir="2700000" algn="tl">
                    <a:srgbClr val="000000">
                      <a:alpha val="43137"/>
                    </a:srgbClr>
                  </a:outerShdw>
                </a:effectLst>
                <a:latin typeface="+mj-lt"/>
              </a:rPr>
              <a:t> </a:t>
            </a:r>
            <a:r>
              <a:rPr lang="tr-TR" sz="1500" dirty="0">
                <a:latin typeface="+mj-lt"/>
              </a:rPr>
              <a:t>on </a:t>
            </a:r>
            <a:r>
              <a:rPr lang="en-US" sz="1500" dirty="0">
                <a:latin typeface="+mj-lt"/>
              </a:rPr>
              <a:t>Petroleum and Related Products including  Lubricants and Industrial Oil </a:t>
            </a:r>
          </a:p>
        </p:txBody>
      </p:sp>
      <p:sp>
        <p:nvSpPr>
          <p:cNvPr id="75" name="Metin kutusu 50">
            <a:extLst>
              <a:ext uri="{FF2B5EF4-FFF2-40B4-BE49-F238E27FC236}">
                <a16:creationId xmlns:a16="http://schemas.microsoft.com/office/drawing/2014/main" id="{E3E42716-471D-4F6B-A0A4-E2164B49FD81}"/>
              </a:ext>
            </a:extLst>
          </p:cNvPr>
          <p:cNvSpPr txBox="1"/>
          <p:nvPr/>
        </p:nvSpPr>
        <p:spPr>
          <a:xfrm>
            <a:off x="4315710" y="5977427"/>
            <a:ext cx="5908569" cy="630942"/>
          </a:xfrm>
          <a:prstGeom prst="rect">
            <a:avLst/>
          </a:prstGeom>
          <a:noFill/>
        </p:spPr>
        <p:txBody>
          <a:bodyPr wrap="square" rtlCol="0">
            <a:spAutoFit/>
          </a:bodyPr>
          <a:lstStyle/>
          <a:p>
            <a:r>
              <a:rPr lang="en-GB" b="1" dirty="0">
                <a:ln w="0"/>
                <a:effectLst>
                  <a:outerShdw blurRad="38100" dist="19050" dir="2700000" algn="tl" rotWithShape="0">
                    <a:schemeClr val="dk1">
                      <a:alpha val="40000"/>
                    </a:schemeClr>
                  </a:outerShdw>
                </a:effectLst>
                <a:latin typeface="+mj-lt"/>
              </a:rPr>
              <a:t>9 OIC/SMIIC Standards </a:t>
            </a:r>
            <a:r>
              <a:rPr lang="en-GB" dirty="0">
                <a:ln w="0"/>
                <a:latin typeface="+mj-lt"/>
              </a:rPr>
              <a:t>on Leather and Related Issues</a:t>
            </a:r>
            <a:endParaRPr lang="en-US" dirty="0">
              <a:latin typeface="+mj-lt"/>
            </a:endParaRPr>
          </a:p>
          <a:p>
            <a:endParaRPr lang="en-US" sz="1700" dirty="0">
              <a:latin typeface="+mj-lt"/>
            </a:endParaRPr>
          </a:p>
        </p:txBody>
      </p:sp>
      <p:sp>
        <p:nvSpPr>
          <p:cNvPr id="76" name="Metin kutusu 50">
            <a:extLst>
              <a:ext uri="{FF2B5EF4-FFF2-40B4-BE49-F238E27FC236}">
                <a16:creationId xmlns:a16="http://schemas.microsoft.com/office/drawing/2014/main" id="{BE43FD63-8181-4749-957D-9AD39DE7CB18}"/>
              </a:ext>
            </a:extLst>
          </p:cNvPr>
          <p:cNvSpPr txBox="1"/>
          <p:nvPr/>
        </p:nvSpPr>
        <p:spPr>
          <a:xfrm>
            <a:off x="4302975" y="5295489"/>
            <a:ext cx="6695253" cy="584775"/>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latin typeface="+mj-lt"/>
              </a:rPr>
              <a:t>OIC/SMIIC 36:2020, </a:t>
            </a:r>
            <a:r>
              <a:rPr lang="en-US" sz="1600" dirty="0">
                <a:latin typeface="+mj-lt"/>
              </a:rPr>
              <a:t>CA- General Requirements of Proficiency Testing </a:t>
            </a:r>
          </a:p>
          <a:p>
            <a:r>
              <a:rPr lang="en-US" sz="1600" dirty="0">
                <a:latin typeface="+mj-lt"/>
              </a:rPr>
              <a:t>for Halal Purposes</a:t>
            </a:r>
            <a:endParaRPr lang="en-US" sz="1200" dirty="0">
              <a:latin typeface="+mj-lt"/>
            </a:endParaRPr>
          </a:p>
        </p:txBody>
      </p:sp>
      <p:sp>
        <p:nvSpPr>
          <p:cNvPr id="77" name="Metin kutusu 34">
            <a:extLst>
              <a:ext uri="{FF2B5EF4-FFF2-40B4-BE49-F238E27FC236}">
                <a16:creationId xmlns:a16="http://schemas.microsoft.com/office/drawing/2014/main" id="{988CC519-001F-4485-8BE8-F1060C0AE20E}"/>
              </a:ext>
            </a:extLst>
          </p:cNvPr>
          <p:cNvSpPr txBox="1"/>
          <p:nvPr/>
        </p:nvSpPr>
        <p:spPr>
          <a:xfrm>
            <a:off x="4229966" y="800793"/>
            <a:ext cx="6565788" cy="584775"/>
          </a:xfrm>
          <a:prstGeom prst="rect">
            <a:avLst/>
          </a:prstGeom>
          <a:noFill/>
        </p:spPr>
        <p:txBody>
          <a:bodyPr wrap="square" rtlCol="0">
            <a:spAutoFit/>
          </a:bodyPr>
          <a:lstStyle/>
          <a:p>
            <a:r>
              <a:rPr lang="en-US" sz="1600" b="1" dirty="0">
                <a:ln w="0"/>
                <a:effectLst>
                  <a:outerShdw blurRad="38100" dist="38100" dir="2700000" algn="tl">
                    <a:srgbClr val="000000">
                      <a:alpha val="43137"/>
                    </a:srgbClr>
                  </a:outerShdw>
                </a:effectLst>
                <a:latin typeface="+mj-lt"/>
              </a:rPr>
              <a:t>OIC/SMIIC 19:2018 </a:t>
            </a:r>
            <a:r>
              <a:rPr lang="en-US" sz="1500" dirty="0">
                <a:ln w="0"/>
                <a:latin typeface="+mj-lt"/>
              </a:rPr>
              <a:t>ISO 50001:2011, Energy management systems — Requirements with guidance for use</a:t>
            </a:r>
          </a:p>
        </p:txBody>
      </p:sp>
    </p:spTree>
    <p:extLst>
      <p:ext uri="{BB962C8B-B14F-4D97-AF65-F5344CB8AC3E}">
        <p14:creationId xmlns:p14="http://schemas.microsoft.com/office/powerpoint/2010/main" val="1755321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D6CC346D-9E21-4C32-8CD7-69B92C0B7453}"/>
              </a:ext>
            </a:extLst>
          </p:cNvPr>
          <p:cNvSpPr/>
          <p:nvPr/>
        </p:nvSpPr>
        <p:spPr>
          <a:xfrm>
            <a:off x="-1" y="1"/>
            <a:ext cx="13504985" cy="790322"/>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nvan 3">
            <a:extLst>
              <a:ext uri="{FF2B5EF4-FFF2-40B4-BE49-F238E27FC236}">
                <a16:creationId xmlns:a16="http://schemas.microsoft.com/office/drawing/2014/main" id="{5C655280-C805-433F-B70E-74BE2445FC71}"/>
              </a:ext>
            </a:extLst>
          </p:cNvPr>
          <p:cNvSpPr>
            <a:spLocks noGrp="1"/>
          </p:cNvSpPr>
          <p:nvPr>
            <p:ph type="title"/>
          </p:nvPr>
        </p:nvSpPr>
        <p:spPr>
          <a:xfrm>
            <a:off x="8635" y="699119"/>
            <a:ext cx="7327079" cy="1377929"/>
          </a:xfrm>
        </p:spPr>
        <p:txBody>
          <a:bodyPr>
            <a:noAutofit/>
          </a:bodyPr>
          <a:lstStyle/>
          <a:p>
            <a:pPr lvl="0" algn="ctr"/>
            <a:br>
              <a:rPr lang="tr-TR" sz="3200" dirty="0">
                <a:solidFill>
                  <a:srgbClr val="464B4E"/>
                </a:solidFill>
              </a:rPr>
            </a:br>
            <a:br>
              <a:rPr lang="tr-TR" sz="3200" dirty="0">
                <a:solidFill>
                  <a:srgbClr val="464B4E"/>
                </a:solidFill>
              </a:rPr>
            </a:br>
            <a:r>
              <a:rPr lang="en-US" sz="3200" b="1" u="sng" dirty="0">
                <a:solidFill>
                  <a:srgbClr val="FF0000"/>
                </a:solidFill>
              </a:rPr>
              <a:t>Committee </a:t>
            </a:r>
            <a:r>
              <a:rPr lang="tr-TR" sz="3200" b="1" u="sng" dirty="0">
                <a:solidFill>
                  <a:srgbClr val="FF0000"/>
                </a:solidFill>
              </a:rPr>
              <a:t>o</a:t>
            </a:r>
            <a:r>
              <a:rPr lang="en-US" sz="3200" b="1" u="sng" dirty="0">
                <a:solidFill>
                  <a:srgbClr val="FF0000"/>
                </a:solidFill>
              </a:rPr>
              <a:t>n </a:t>
            </a:r>
            <a:r>
              <a:rPr lang="tr-TR" sz="3200" b="1" u="sng" dirty="0" err="1">
                <a:solidFill>
                  <a:srgbClr val="FF0000"/>
                </a:solidFill>
              </a:rPr>
              <a:t>Standards</a:t>
            </a:r>
            <a:r>
              <a:rPr lang="tr-TR" sz="3200" b="1" u="sng" dirty="0">
                <a:solidFill>
                  <a:srgbClr val="FF0000"/>
                </a:solidFill>
              </a:rPr>
              <a:t> </a:t>
            </a:r>
            <a:r>
              <a:rPr lang="tr-TR" sz="3200" b="1" u="sng" dirty="0" err="1">
                <a:solidFill>
                  <a:srgbClr val="FF0000"/>
                </a:solidFill>
              </a:rPr>
              <a:t>for</a:t>
            </a:r>
            <a:r>
              <a:rPr lang="tr-TR" sz="3200" b="1" u="sng" dirty="0">
                <a:solidFill>
                  <a:srgbClr val="FF0000"/>
                </a:solidFill>
              </a:rPr>
              <a:t> </a:t>
            </a:r>
            <a:r>
              <a:rPr lang="en-US" sz="3200" b="1" u="sng" dirty="0">
                <a:solidFill>
                  <a:srgbClr val="FF0000"/>
                </a:solidFill>
              </a:rPr>
              <a:t>Conformity</a:t>
            </a:r>
            <a:r>
              <a:rPr lang="tr-TR" sz="3200" b="1" u="sng" dirty="0">
                <a:solidFill>
                  <a:srgbClr val="FF0000"/>
                </a:solidFill>
              </a:rPr>
              <a:t> </a:t>
            </a:r>
            <a:r>
              <a:rPr lang="en-US" sz="3200" b="1" u="sng" dirty="0">
                <a:solidFill>
                  <a:srgbClr val="FF0000"/>
                </a:solidFill>
              </a:rPr>
              <a:t>Assessment</a:t>
            </a:r>
            <a:r>
              <a:rPr lang="tr-TR" sz="3200" b="1" u="sng" dirty="0">
                <a:solidFill>
                  <a:srgbClr val="FF0000"/>
                </a:solidFill>
              </a:rPr>
              <a:t> (CCA), </a:t>
            </a:r>
            <a:r>
              <a:rPr lang="tr-TR" sz="3200" b="1" u="sng" dirty="0" err="1">
                <a:solidFill>
                  <a:srgbClr val="FF0000"/>
                </a:solidFill>
              </a:rPr>
              <a:t>Established</a:t>
            </a:r>
            <a:r>
              <a:rPr lang="tr-TR" sz="3200" b="1" u="sng" dirty="0">
                <a:solidFill>
                  <a:srgbClr val="FF0000"/>
                </a:solidFill>
              </a:rPr>
              <a:t> in 2016</a:t>
            </a:r>
            <a:br>
              <a:rPr lang="tr-TR" sz="3200" b="1" u="sng" dirty="0">
                <a:solidFill>
                  <a:srgbClr val="FF0000"/>
                </a:solidFill>
              </a:rPr>
            </a:br>
            <a:endParaRPr lang="en-US" sz="3200" b="1" u="sng" dirty="0">
              <a:solidFill>
                <a:srgbClr val="FF0000"/>
              </a:solidFill>
            </a:endParaRPr>
          </a:p>
        </p:txBody>
      </p:sp>
      <p:sp>
        <p:nvSpPr>
          <p:cNvPr id="28" name="İçerik Yer Tutucusu 1">
            <a:extLst>
              <a:ext uri="{FF2B5EF4-FFF2-40B4-BE49-F238E27FC236}">
                <a16:creationId xmlns:a16="http://schemas.microsoft.com/office/drawing/2014/main" id="{151DA98B-D593-4884-AA03-B6050B4776B5}"/>
              </a:ext>
            </a:extLst>
          </p:cNvPr>
          <p:cNvSpPr>
            <a:spLocks noGrp="1"/>
          </p:cNvSpPr>
          <p:nvPr>
            <p:ph idx="1"/>
          </p:nvPr>
        </p:nvSpPr>
        <p:spPr>
          <a:xfrm>
            <a:off x="0" y="2270297"/>
            <a:ext cx="7158668" cy="4351338"/>
          </a:xfrm>
        </p:spPr>
        <p:txBody>
          <a:bodyPr>
            <a:noAutofit/>
          </a:bodyPr>
          <a:lstStyle/>
          <a:p>
            <a:pPr algn="just"/>
            <a:r>
              <a:rPr lang="en-US" sz="2400" dirty="0">
                <a:latin typeface="+mj-lt"/>
              </a:rPr>
              <a:t>To study means of assessing the conformity of products, processes, services and management systems to appropriate standards</a:t>
            </a:r>
            <a:r>
              <a:rPr lang="tr-TR" sz="2400" dirty="0">
                <a:latin typeface="+mj-lt"/>
              </a:rPr>
              <a:t>.</a:t>
            </a:r>
          </a:p>
          <a:p>
            <a:pPr algn="just"/>
            <a:endParaRPr lang="en-US" sz="2400" dirty="0">
              <a:latin typeface="+mj-lt"/>
            </a:endParaRPr>
          </a:p>
          <a:p>
            <a:pPr algn="just"/>
            <a:r>
              <a:rPr lang="en-US" sz="2400" dirty="0">
                <a:latin typeface="+mj-lt"/>
              </a:rPr>
              <a:t>To prepare OIC/SMIIC standards </a:t>
            </a:r>
            <a:r>
              <a:rPr lang="tr-TR" sz="2400" dirty="0">
                <a:latin typeface="+mj-lt"/>
              </a:rPr>
              <a:t>for </a:t>
            </a:r>
            <a:r>
              <a:rPr lang="tr-TR" sz="2400" b="1" dirty="0" err="1">
                <a:latin typeface="+mj-lt"/>
              </a:rPr>
              <a:t>certification</a:t>
            </a:r>
            <a:r>
              <a:rPr lang="tr-TR" sz="2400" dirty="0">
                <a:latin typeface="+mj-lt"/>
              </a:rPr>
              <a:t> </a:t>
            </a:r>
            <a:r>
              <a:rPr lang="tr-TR" sz="2400" dirty="0" err="1">
                <a:latin typeface="+mj-lt"/>
              </a:rPr>
              <a:t>and</a:t>
            </a:r>
            <a:r>
              <a:rPr lang="tr-TR" sz="2400" dirty="0">
                <a:latin typeface="+mj-lt"/>
              </a:rPr>
              <a:t> </a:t>
            </a:r>
            <a:r>
              <a:rPr lang="tr-TR" sz="2400" b="1" dirty="0" err="1">
                <a:latin typeface="+mj-lt"/>
              </a:rPr>
              <a:t>accreditation</a:t>
            </a:r>
            <a:r>
              <a:rPr lang="tr-TR" sz="2400" dirty="0">
                <a:latin typeface="+mj-lt"/>
              </a:rPr>
              <a:t> </a:t>
            </a:r>
            <a:r>
              <a:rPr lang="tr-TR" sz="2400" dirty="0" err="1">
                <a:latin typeface="+mj-lt"/>
              </a:rPr>
              <a:t>bodies</a:t>
            </a:r>
            <a:endParaRPr lang="tr-TR" sz="2400" dirty="0">
              <a:latin typeface="+mj-lt"/>
            </a:endParaRPr>
          </a:p>
          <a:p>
            <a:pPr algn="just"/>
            <a:endParaRPr lang="en-US" sz="2400" dirty="0">
              <a:latin typeface="+mj-lt"/>
            </a:endParaRPr>
          </a:p>
          <a:p>
            <a:pPr algn="just"/>
            <a:r>
              <a:rPr lang="en-US" sz="2400" dirty="0">
                <a:latin typeface="+mj-lt"/>
              </a:rPr>
              <a:t>To promote mutual recognition and acceptance of national and regional conformity assessment systems, and the appropriate use of OIC/SMIIC Standards</a:t>
            </a:r>
            <a:r>
              <a:rPr lang="tr-TR" sz="2400" dirty="0">
                <a:latin typeface="+mj-lt"/>
              </a:rPr>
              <a:t>.</a:t>
            </a:r>
          </a:p>
          <a:p>
            <a:endParaRPr lang="en-US" sz="3200" dirty="0">
              <a:latin typeface="+mj-lt"/>
            </a:endParaRPr>
          </a:p>
        </p:txBody>
      </p:sp>
      <p:grpSp>
        <p:nvGrpSpPr>
          <p:cNvPr id="29" name="Grup 28">
            <a:extLst>
              <a:ext uri="{FF2B5EF4-FFF2-40B4-BE49-F238E27FC236}">
                <a16:creationId xmlns:a16="http://schemas.microsoft.com/office/drawing/2014/main" id="{1C175514-E5F8-41D0-BD0E-F50EE8DD5628}"/>
              </a:ext>
            </a:extLst>
          </p:cNvPr>
          <p:cNvGrpSpPr/>
          <p:nvPr/>
        </p:nvGrpSpPr>
        <p:grpSpPr>
          <a:xfrm>
            <a:off x="7696736" y="-1067199"/>
            <a:ext cx="6608123" cy="8702734"/>
            <a:chOff x="7681496" y="-1006239"/>
            <a:chExt cx="6608123" cy="8702734"/>
          </a:xfrm>
          <a:blipFill>
            <a:blip r:embed="rId3">
              <a:alphaModFix amt="79000"/>
            </a:blip>
            <a:stretch>
              <a:fillRect/>
            </a:stretch>
          </a:blipFill>
        </p:grpSpPr>
        <p:sp>
          <p:nvSpPr>
            <p:cNvPr id="30" name="Paralelkenar 29">
              <a:extLst>
                <a:ext uri="{FF2B5EF4-FFF2-40B4-BE49-F238E27FC236}">
                  <a16:creationId xmlns:a16="http://schemas.microsoft.com/office/drawing/2014/main" id="{54A61F3F-A3F9-421B-82D9-D425B6CD4785}"/>
                </a:ext>
              </a:extLst>
            </p:cNvPr>
            <p:cNvSpPr/>
            <p:nvPr/>
          </p:nvSpPr>
          <p:spPr>
            <a:xfrm rot="944380">
              <a:off x="7681496" y="-1006239"/>
              <a:ext cx="2337304" cy="8411732"/>
            </a:xfrm>
            <a:prstGeom prst="parallelogram">
              <a:avLst>
                <a:gd name="adj" fmla="val 382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elkenar 30">
              <a:extLst>
                <a:ext uri="{FF2B5EF4-FFF2-40B4-BE49-F238E27FC236}">
                  <a16:creationId xmlns:a16="http://schemas.microsoft.com/office/drawing/2014/main" id="{685036C1-CBDC-4116-8FFA-DF95CB6CB896}"/>
                </a:ext>
              </a:extLst>
            </p:cNvPr>
            <p:cNvSpPr/>
            <p:nvPr/>
          </p:nvSpPr>
          <p:spPr>
            <a:xfrm rot="812245">
              <a:off x="8946117" y="-299221"/>
              <a:ext cx="3329311" cy="7995716"/>
            </a:xfrm>
            <a:prstGeom prst="parallelogram">
              <a:avLst>
                <a:gd name="adj" fmla="val 382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k Üçgen 31">
              <a:extLst>
                <a:ext uri="{FF2B5EF4-FFF2-40B4-BE49-F238E27FC236}">
                  <a16:creationId xmlns:a16="http://schemas.microsoft.com/office/drawing/2014/main" id="{66528801-95BC-4F13-8E05-32B06EB4D699}"/>
                </a:ext>
              </a:extLst>
            </p:cNvPr>
            <p:cNvSpPr/>
            <p:nvPr/>
          </p:nvSpPr>
          <p:spPr>
            <a:xfrm rot="14977726">
              <a:off x="8748718" y="1676344"/>
              <a:ext cx="5665424" cy="54163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Yuvarlatılmış Dikdörtgen 7">
            <a:extLst>
              <a:ext uri="{FF2B5EF4-FFF2-40B4-BE49-F238E27FC236}">
                <a16:creationId xmlns:a16="http://schemas.microsoft.com/office/drawing/2014/main" id="{ACFB15D3-0726-4F05-A3E4-5B77154F8067}"/>
              </a:ext>
            </a:extLst>
          </p:cNvPr>
          <p:cNvSpPr/>
          <p:nvPr/>
        </p:nvSpPr>
        <p:spPr>
          <a:xfrm rot="1394115">
            <a:off x="8639201" y="-740768"/>
            <a:ext cx="273416" cy="3214413"/>
          </a:xfrm>
          <a:prstGeom prst="roundRect">
            <a:avLst>
              <a:gd name="adj" fmla="val 36148"/>
            </a:avLst>
          </a:prstGeom>
          <a:solidFill>
            <a:srgbClr val="B39D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Yuvarlatılmış Dikdörtgen 14">
            <a:extLst>
              <a:ext uri="{FF2B5EF4-FFF2-40B4-BE49-F238E27FC236}">
                <a16:creationId xmlns:a16="http://schemas.microsoft.com/office/drawing/2014/main" id="{77713FE6-3266-472F-8612-BBF54E17A441}"/>
              </a:ext>
            </a:extLst>
          </p:cNvPr>
          <p:cNvSpPr/>
          <p:nvPr/>
        </p:nvSpPr>
        <p:spPr>
          <a:xfrm rot="1390300">
            <a:off x="8626116" y="-1659231"/>
            <a:ext cx="261896" cy="3345143"/>
          </a:xfrm>
          <a:prstGeom prst="roundRect">
            <a:avLst>
              <a:gd name="adj" fmla="val 36148"/>
            </a:avLst>
          </a:prstGeom>
          <a:solidFill>
            <a:srgbClr val="464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Resim 35">
            <a:extLst>
              <a:ext uri="{FF2B5EF4-FFF2-40B4-BE49-F238E27FC236}">
                <a16:creationId xmlns:a16="http://schemas.microsoft.com/office/drawing/2014/main" id="{2A50C1D4-0526-488A-90B5-69B44CC54C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8543" y="109875"/>
            <a:ext cx="540000" cy="540000"/>
          </a:xfrm>
          <a:prstGeom prst="rect">
            <a:avLst/>
          </a:prstGeom>
        </p:spPr>
      </p:pic>
      <p:pic>
        <p:nvPicPr>
          <p:cNvPr id="13" name="Resim 12">
            <a:extLst>
              <a:ext uri="{FF2B5EF4-FFF2-40B4-BE49-F238E27FC236}">
                <a16:creationId xmlns:a16="http://schemas.microsoft.com/office/drawing/2014/main" id="{6C8BE6F3-9C0E-456D-BE4B-7B10CBBAB0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35" y="136281"/>
            <a:ext cx="1108862" cy="540000"/>
          </a:xfrm>
          <a:prstGeom prst="rect">
            <a:avLst/>
          </a:prstGeom>
        </p:spPr>
      </p:pic>
      <p:sp>
        <p:nvSpPr>
          <p:cNvPr id="14" name="Metin kutusu 13">
            <a:extLst>
              <a:ext uri="{FF2B5EF4-FFF2-40B4-BE49-F238E27FC236}">
                <a16:creationId xmlns:a16="http://schemas.microsoft.com/office/drawing/2014/main" id="{6FF0548B-7FD6-4E2B-8788-659FF71CCEB4}"/>
              </a:ext>
            </a:extLst>
          </p:cNvPr>
          <p:cNvSpPr txBox="1"/>
          <p:nvPr/>
        </p:nvSpPr>
        <p:spPr>
          <a:xfrm>
            <a:off x="11352088" y="6252303"/>
            <a:ext cx="704538" cy="369332"/>
          </a:xfrm>
          <a:prstGeom prst="rect">
            <a:avLst/>
          </a:prstGeom>
          <a:noFill/>
        </p:spPr>
        <p:txBody>
          <a:bodyPr wrap="square" rtlCol="0">
            <a:spAutoFit/>
          </a:bodyPr>
          <a:lstStyle/>
          <a:p>
            <a:r>
              <a:rPr lang="en-US" dirty="0"/>
              <a:t>28</a:t>
            </a:r>
          </a:p>
        </p:txBody>
      </p:sp>
    </p:spTree>
    <p:extLst>
      <p:ext uri="{BB962C8B-B14F-4D97-AF65-F5344CB8AC3E}">
        <p14:creationId xmlns:p14="http://schemas.microsoft.com/office/powerpoint/2010/main" val="519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DA7BDD54-7543-4963-B99A-EE8385E0A7BD}"/>
              </a:ext>
            </a:extLst>
          </p:cNvPr>
          <p:cNvSpPr/>
          <p:nvPr/>
        </p:nvSpPr>
        <p:spPr>
          <a:xfrm>
            <a:off x="-372340" y="-71912"/>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C8A1E75-9CA2-4242-A9D4-9AE977DB2A51}"/>
              </a:ext>
            </a:extLst>
          </p:cNvPr>
          <p:cNvSpPr/>
          <p:nvPr/>
        </p:nvSpPr>
        <p:spPr>
          <a:xfrm>
            <a:off x="-3927316" y="-1010885"/>
            <a:ext cx="8690089" cy="7339322"/>
          </a:xfrm>
          <a:prstGeom prst="ellipse">
            <a:avLst/>
          </a:prstGeom>
          <a:solidFill>
            <a:srgbClr val="34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7063"/>
              </a:solidFill>
            </a:endParaRPr>
          </a:p>
        </p:txBody>
      </p:sp>
      <p:sp>
        <p:nvSpPr>
          <p:cNvPr id="6" name="Oval 5">
            <a:extLst>
              <a:ext uri="{FF2B5EF4-FFF2-40B4-BE49-F238E27FC236}">
                <a16:creationId xmlns:a16="http://schemas.microsoft.com/office/drawing/2014/main" id="{58FBBF92-0C0D-4F82-A078-6EF95D53470D}"/>
              </a:ext>
            </a:extLst>
          </p:cNvPr>
          <p:cNvSpPr/>
          <p:nvPr/>
        </p:nvSpPr>
        <p:spPr>
          <a:xfrm>
            <a:off x="-2762935" y="-1269636"/>
            <a:ext cx="7407298" cy="7052065"/>
          </a:xfrm>
          <a:prstGeom prst="ellipse">
            <a:avLst/>
          </a:prstGeom>
          <a:solidFill>
            <a:srgbClr val="88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F3240030-166A-4FDA-A1D9-550DE308EC67}"/>
              </a:ext>
            </a:extLst>
          </p:cNvPr>
          <p:cNvSpPr/>
          <p:nvPr/>
        </p:nvSpPr>
        <p:spPr>
          <a:xfrm>
            <a:off x="-2322182" y="-1269635"/>
            <a:ext cx="6828397" cy="6499477"/>
          </a:xfrm>
          <a:prstGeom prst="ellipse">
            <a:avLst/>
          </a:prstGeom>
          <a:solidFill>
            <a:srgbClr val="D0E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F6E8409-3365-4C3D-86EF-E1C514EB087A}"/>
              </a:ext>
            </a:extLst>
          </p:cNvPr>
          <p:cNvSpPr/>
          <p:nvPr/>
        </p:nvSpPr>
        <p:spPr>
          <a:xfrm>
            <a:off x="-927557" y="-763096"/>
            <a:ext cx="4999597" cy="5249577"/>
          </a:xfrm>
          <a:prstGeom prst="ellipse">
            <a:avLst/>
          </a:prstGeom>
          <a:blipFill>
            <a:blip r:embed="rId3">
              <a:alphaModFix amt="7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nvan 1">
            <a:extLst>
              <a:ext uri="{FF2B5EF4-FFF2-40B4-BE49-F238E27FC236}">
                <a16:creationId xmlns:a16="http://schemas.microsoft.com/office/drawing/2014/main" id="{7C59E958-9F0E-43AF-AE59-737303721567}"/>
              </a:ext>
            </a:extLst>
          </p:cNvPr>
          <p:cNvSpPr>
            <a:spLocks noGrp="1"/>
          </p:cNvSpPr>
          <p:nvPr>
            <p:ph type="title"/>
          </p:nvPr>
        </p:nvSpPr>
        <p:spPr>
          <a:xfrm>
            <a:off x="2941775" y="705452"/>
            <a:ext cx="11176529" cy="1325563"/>
          </a:xfrm>
        </p:spPr>
        <p:txBody>
          <a:bodyPr>
            <a:normAutofit/>
          </a:bodyPr>
          <a:lstStyle/>
          <a:p>
            <a:pPr algn="ctr"/>
            <a:r>
              <a:rPr lang="en-GB" sz="2800" b="1" u="sng" dirty="0">
                <a:solidFill>
                  <a:srgbClr val="347063"/>
                </a:solidFill>
              </a:rPr>
              <a:t>ORGANIZATION OF ISLAMIC COOPERATION (OIC)</a:t>
            </a:r>
          </a:p>
        </p:txBody>
      </p:sp>
      <p:sp>
        <p:nvSpPr>
          <p:cNvPr id="9" name="Content Placeholder 2">
            <a:extLst>
              <a:ext uri="{FF2B5EF4-FFF2-40B4-BE49-F238E27FC236}">
                <a16:creationId xmlns:a16="http://schemas.microsoft.com/office/drawing/2014/main" id="{6821D4A5-9E1B-46F4-8297-9D74DFA571FA}"/>
              </a:ext>
            </a:extLst>
          </p:cNvPr>
          <p:cNvSpPr>
            <a:spLocks noGrp="1"/>
          </p:cNvSpPr>
          <p:nvPr>
            <p:ph idx="1"/>
          </p:nvPr>
        </p:nvSpPr>
        <p:spPr>
          <a:xfrm>
            <a:off x="5617383" y="1980103"/>
            <a:ext cx="6293263" cy="4673006"/>
          </a:xfrm>
        </p:spPr>
        <p:txBody>
          <a:bodyPr>
            <a:noAutofit/>
          </a:bodyPr>
          <a:lstStyle/>
          <a:p>
            <a:pPr marL="0" indent="0" algn="just">
              <a:buNone/>
            </a:pPr>
            <a:r>
              <a:rPr lang="en-US" sz="2400" dirty="0">
                <a:latin typeface="+mj-lt"/>
              </a:rPr>
              <a:t>The second largest inter-governmental organization after the United Nations.</a:t>
            </a:r>
            <a:endParaRPr lang="tr-TR" sz="2400" dirty="0">
              <a:latin typeface="+mj-lt"/>
            </a:endParaRPr>
          </a:p>
          <a:p>
            <a:pPr algn="just"/>
            <a:endParaRPr lang="en-US" sz="2400" dirty="0">
              <a:latin typeface="+mj-lt"/>
            </a:endParaRPr>
          </a:p>
          <a:p>
            <a:pPr marL="0" indent="0" algn="just">
              <a:buNone/>
            </a:pPr>
            <a:r>
              <a:rPr lang="en-US" sz="2400" dirty="0">
                <a:latin typeface="+mj-lt"/>
              </a:rPr>
              <a:t>Established in September 1969</a:t>
            </a:r>
            <a:r>
              <a:rPr lang="tr-TR" sz="2400" dirty="0">
                <a:latin typeface="+mj-lt"/>
              </a:rPr>
              <a:t>.</a:t>
            </a:r>
          </a:p>
          <a:p>
            <a:pPr algn="just"/>
            <a:endParaRPr lang="en-US" sz="2400" dirty="0">
              <a:latin typeface="+mj-lt"/>
            </a:endParaRPr>
          </a:p>
          <a:p>
            <a:pPr marL="0" indent="0" algn="just">
              <a:buNone/>
            </a:pPr>
            <a:r>
              <a:rPr lang="en-US" sz="2400" dirty="0">
                <a:latin typeface="+mj-lt"/>
              </a:rPr>
              <a:t>57 Member States spread over four continents.</a:t>
            </a:r>
            <a:endParaRPr lang="tr-TR" sz="2400" dirty="0">
              <a:latin typeface="+mj-lt"/>
            </a:endParaRPr>
          </a:p>
          <a:p>
            <a:pPr algn="just"/>
            <a:endParaRPr lang="en-US" sz="2400" dirty="0">
              <a:latin typeface="+mj-lt"/>
            </a:endParaRPr>
          </a:p>
          <a:p>
            <a:pPr marL="0" indent="0" algn="just">
              <a:buNone/>
            </a:pPr>
            <a:r>
              <a:rPr lang="en-US" sz="2400" dirty="0">
                <a:latin typeface="+mj-lt"/>
              </a:rPr>
              <a:t>Collective voice of the Muslim world and ensuring to safeguard and protect the interests of the Muslim world</a:t>
            </a:r>
            <a:r>
              <a:rPr lang="tr-TR" sz="2400" dirty="0">
                <a:latin typeface="+mj-lt"/>
              </a:rPr>
              <a:t>.</a:t>
            </a:r>
          </a:p>
        </p:txBody>
      </p:sp>
      <p:pic>
        <p:nvPicPr>
          <p:cNvPr id="12" name="Resim 11">
            <a:extLst>
              <a:ext uri="{FF2B5EF4-FFF2-40B4-BE49-F238E27FC236}">
                <a16:creationId xmlns:a16="http://schemas.microsoft.com/office/drawing/2014/main" id="{1A8069BD-F16E-4759-BC96-C127DD50A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042" y="2088022"/>
            <a:ext cx="374307" cy="374307"/>
          </a:xfrm>
          <a:prstGeom prst="rect">
            <a:avLst/>
          </a:prstGeom>
        </p:spPr>
      </p:pic>
      <p:pic>
        <p:nvPicPr>
          <p:cNvPr id="13" name="Resim 12">
            <a:extLst>
              <a:ext uri="{FF2B5EF4-FFF2-40B4-BE49-F238E27FC236}">
                <a16:creationId xmlns:a16="http://schemas.microsoft.com/office/drawing/2014/main" id="{CF75E4A6-BB13-4A76-A0C5-FACDABCDB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2556" y="3254606"/>
            <a:ext cx="374307" cy="374307"/>
          </a:xfrm>
          <a:prstGeom prst="rect">
            <a:avLst/>
          </a:prstGeom>
        </p:spPr>
      </p:pic>
      <p:pic>
        <p:nvPicPr>
          <p:cNvPr id="14" name="Resim 13">
            <a:extLst>
              <a:ext uri="{FF2B5EF4-FFF2-40B4-BE49-F238E27FC236}">
                <a16:creationId xmlns:a16="http://schemas.microsoft.com/office/drawing/2014/main" id="{C48B0543-A0DB-49FE-A579-54D2CC2F2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2556" y="4154908"/>
            <a:ext cx="374307" cy="374307"/>
          </a:xfrm>
          <a:prstGeom prst="rect">
            <a:avLst/>
          </a:prstGeom>
        </p:spPr>
      </p:pic>
      <p:pic>
        <p:nvPicPr>
          <p:cNvPr id="15" name="Resim 14">
            <a:extLst>
              <a:ext uri="{FF2B5EF4-FFF2-40B4-BE49-F238E27FC236}">
                <a16:creationId xmlns:a16="http://schemas.microsoft.com/office/drawing/2014/main" id="{DCFBED48-4B0A-4B12-8B33-26E9E8D999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2556" y="5229842"/>
            <a:ext cx="374307" cy="374307"/>
          </a:xfrm>
          <a:prstGeom prst="rect">
            <a:avLst/>
          </a:prstGeom>
        </p:spPr>
      </p:pic>
      <p:pic>
        <p:nvPicPr>
          <p:cNvPr id="18" name="Resim 17">
            <a:extLst>
              <a:ext uri="{FF2B5EF4-FFF2-40B4-BE49-F238E27FC236}">
                <a16:creationId xmlns:a16="http://schemas.microsoft.com/office/drawing/2014/main" id="{92EE75BC-E251-4CEB-8DDB-7BE587D14E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9108" y="23751"/>
            <a:ext cx="540000" cy="540000"/>
          </a:xfrm>
          <a:prstGeom prst="rect">
            <a:avLst/>
          </a:prstGeom>
        </p:spPr>
      </p:pic>
      <p:pic>
        <p:nvPicPr>
          <p:cNvPr id="19" name="Resim 18">
            <a:extLst>
              <a:ext uri="{FF2B5EF4-FFF2-40B4-BE49-F238E27FC236}">
                <a16:creationId xmlns:a16="http://schemas.microsoft.com/office/drawing/2014/main" id="{CDF253DA-712A-4A75-ADE5-EC9375CBDC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9137" y="23751"/>
            <a:ext cx="1108862" cy="540000"/>
          </a:xfrm>
          <a:prstGeom prst="rect">
            <a:avLst/>
          </a:prstGeom>
        </p:spPr>
      </p:pic>
      <p:sp>
        <p:nvSpPr>
          <p:cNvPr id="17" name="Metin kutusu 16">
            <a:extLst>
              <a:ext uri="{FF2B5EF4-FFF2-40B4-BE49-F238E27FC236}">
                <a16:creationId xmlns:a16="http://schemas.microsoft.com/office/drawing/2014/main" id="{FE100B64-598D-4F71-9EF0-9680E1978315}"/>
              </a:ext>
            </a:extLst>
          </p:cNvPr>
          <p:cNvSpPr txBox="1"/>
          <p:nvPr/>
        </p:nvSpPr>
        <p:spPr>
          <a:xfrm>
            <a:off x="11487462" y="6323138"/>
            <a:ext cx="704538" cy="369332"/>
          </a:xfrm>
          <a:prstGeom prst="rect">
            <a:avLst/>
          </a:prstGeom>
          <a:noFill/>
        </p:spPr>
        <p:txBody>
          <a:bodyPr wrap="square" rtlCol="0">
            <a:spAutoFit/>
          </a:bodyPr>
          <a:lstStyle/>
          <a:p>
            <a:r>
              <a:rPr lang="tr-TR" dirty="0"/>
              <a:t>2</a:t>
            </a:r>
            <a:endParaRPr lang="en-US" dirty="0"/>
          </a:p>
        </p:txBody>
      </p:sp>
    </p:spTree>
    <p:extLst>
      <p:ext uri="{BB962C8B-B14F-4D97-AF65-F5344CB8AC3E}">
        <p14:creationId xmlns:p14="http://schemas.microsoft.com/office/powerpoint/2010/main" val="4083788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9F6395ED-2061-4D57-8A5B-D7C457C4E3A8}"/>
              </a:ext>
            </a:extLst>
          </p:cNvPr>
          <p:cNvSpPr/>
          <p:nvPr/>
        </p:nvSpPr>
        <p:spPr>
          <a:xfrm>
            <a:off x="-1" y="1"/>
            <a:ext cx="13504985" cy="649324"/>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up 9">
            <a:extLst>
              <a:ext uri="{FF2B5EF4-FFF2-40B4-BE49-F238E27FC236}">
                <a16:creationId xmlns:a16="http://schemas.microsoft.com/office/drawing/2014/main" id="{9DBDAC77-E652-4E9E-90EC-1D26716017F4}"/>
              </a:ext>
            </a:extLst>
          </p:cNvPr>
          <p:cNvGrpSpPr/>
          <p:nvPr/>
        </p:nvGrpSpPr>
        <p:grpSpPr>
          <a:xfrm rot="20897882">
            <a:off x="7262411" y="412568"/>
            <a:ext cx="5840428" cy="5626781"/>
            <a:chOff x="7188547" y="252302"/>
            <a:chExt cx="5840428" cy="5626781"/>
          </a:xfrm>
        </p:grpSpPr>
        <p:grpSp>
          <p:nvGrpSpPr>
            <p:cNvPr id="5" name="Grup 4">
              <a:extLst>
                <a:ext uri="{FF2B5EF4-FFF2-40B4-BE49-F238E27FC236}">
                  <a16:creationId xmlns:a16="http://schemas.microsoft.com/office/drawing/2014/main" id="{41849627-7CF5-4E34-A26E-AC6588F15F59}"/>
                </a:ext>
              </a:extLst>
            </p:cNvPr>
            <p:cNvGrpSpPr/>
            <p:nvPr/>
          </p:nvGrpSpPr>
          <p:grpSpPr>
            <a:xfrm>
              <a:off x="7188547" y="252302"/>
              <a:ext cx="5840428" cy="5626781"/>
              <a:chOff x="7600027" y="-486838"/>
              <a:chExt cx="5840428" cy="5626781"/>
            </a:xfrm>
          </p:grpSpPr>
          <p:sp>
            <p:nvSpPr>
              <p:cNvPr id="7" name="Oval 6"/>
              <p:cNvSpPr/>
              <p:nvPr/>
            </p:nvSpPr>
            <p:spPr>
              <a:xfrm>
                <a:off x="8229599" y="119530"/>
                <a:ext cx="4506259" cy="4344893"/>
              </a:xfrm>
              <a:prstGeom prst="ellipse">
                <a:avLst/>
              </a:prstGeom>
              <a:blipFill dpi="0" rotWithShape="1">
                <a:blip r:embed="rId3">
                  <a:alphaModFix amt="6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erbest Form 39"/>
              <p:cNvSpPr/>
              <p:nvPr/>
            </p:nvSpPr>
            <p:spPr>
              <a:xfrm rot="9414731">
                <a:off x="8167205" y="1347625"/>
                <a:ext cx="1099652" cy="3634268"/>
              </a:xfrm>
              <a:custGeom>
                <a:avLst/>
                <a:gdLst>
                  <a:gd name="connsiteX0" fmla="*/ 485443 w 1343346"/>
                  <a:gd name="connsiteY0" fmla="*/ 3959532 h 3959532"/>
                  <a:gd name="connsiteX1" fmla="*/ 316850 w 1343346"/>
                  <a:gd name="connsiteY1" fmla="*/ 3837959 h 3959532"/>
                  <a:gd name="connsiteX2" fmla="*/ 324706 w 1343346"/>
                  <a:gd name="connsiteY2" fmla="*/ 3832537 h 3959532"/>
                  <a:gd name="connsiteX3" fmla="*/ 1134326 w 1343346"/>
                  <a:gd name="connsiteY3" fmla="*/ 2102735 h 3959532"/>
                  <a:gd name="connsiteX4" fmla="*/ 96630 w 1343346"/>
                  <a:gd name="connsiteY4" fmla="*/ 223751 h 3959532"/>
                  <a:gd name="connsiteX5" fmla="*/ 0 w 1343346"/>
                  <a:gd name="connsiteY5" fmla="*/ 175637 h 3959532"/>
                  <a:gd name="connsiteX6" fmla="*/ 74871 w 1343346"/>
                  <a:gd name="connsiteY6" fmla="*/ 0 h 3959532"/>
                  <a:gd name="connsiteX7" fmla="*/ 91870 w 1343346"/>
                  <a:gd name="connsiteY7" fmla="*/ 13409 h 3959532"/>
                  <a:gd name="connsiteX8" fmla="*/ 1343346 w 1343346"/>
                  <a:gd name="connsiteY8" fmla="*/ 2093459 h 3959532"/>
                  <a:gd name="connsiteX9" fmla="*/ 593373 w 1343346"/>
                  <a:gd name="connsiteY9" fmla="*/ 3847140 h 3959532"/>
                  <a:gd name="connsiteX0" fmla="*/ 485443 w 1343346"/>
                  <a:gd name="connsiteY0" fmla="*/ 3959532 h 3959532"/>
                  <a:gd name="connsiteX1" fmla="*/ 316850 w 1343346"/>
                  <a:gd name="connsiteY1" fmla="*/ 3837959 h 3959532"/>
                  <a:gd name="connsiteX2" fmla="*/ 324706 w 1343346"/>
                  <a:gd name="connsiteY2" fmla="*/ 3832537 h 3959532"/>
                  <a:gd name="connsiteX3" fmla="*/ 1134326 w 1343346"/>
                  <a:gd name="connsiteY3" fmla="*/ 2102735 h 3959532"/>
                  <a:gd name="connsiteX4" fmla="*/ 96630 w 1343346"/>
                  <a:gd name="connsiteY4" fmla="*/ 223751 h 3959532"/>
                  <a:gd name="connsiteX5" fmla="*/ 0 w 1343346"/>
                  <a:gd name="connsiteY5" fmla="*/ 175637 h 3959532"/>
                  <a:gd name="connsiteX6" fmla="*/ 74871 w 1343346"/>
                  <a:gd name="connsiteY6" fmla="*/ 0 h 3959532"/>
                  <a:gd name="connsiteX7" fmla="*/ 91870 w 1343346"/>
                  <a:gd name="connsiteY7" fmla="*/ 13409 h 3959532"/>
                  <a:gd name="connsiteX8" fmla="*/ 1343346 w 1343346"/>
                  <a:gd name="connsiteY8" fmla="*/ 2093459 h 3959532"/>
                  <a:gd name="connsiteX9" fmla="*/ 593373 w 1343346"/>
                  <a:gd name="connsiteY9" fmla="*/ 3847140 h 3959532"/>
                  <a:gd name="connsiteX10" fmla="*/ 485443 w 1343346"/>
                  <a:gd name="connsiteY10" fmla="*/ 3959532 h 395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346" h="3959532">
                    <a:moveTo>
                      <a:pt x="485443" y="3959532"/>
                    </a:moveTo>
                    <a:lnTo>
                      <a:pt x="316850" y="3837959"/>
                    </a:lnTo>
                    <a:lnTo>
                      <a:pt x="324706" y="3832537"/>
                    </a:lnTo>
                    <a:cubicBezTo>
                      <a:pt x="749631" y="3469549"/>
                      <a:pt x="1134326" y="2822800"/>
                      <a:pt x="1134326" y="2102735"/>
                    </a:cubicBezTo>
                    <a:cubicBezTo>
                      <a:pt x="1134326" y="1275786"/>
                      <a:pt x="710754" y="561221"/>
                      <a:pt x="96630" y="223751"/>
                    </a:cubicBezTo>
                    <a:lnTo>
                      <a:pt x="0" y="175637"/>
                    </a:lnTo>
                    <a:lnTo>
                      <a:pt x="74871" y="0"/>
                    </a:lnTo>
                    <a:lnTo>
                      <a:pt x="91870" y="13409"/>
                    </a:lnTo>
                    <a:cubicBezTo>
                      <a:pt x="771952" y="295114"/>
                      <a:pt x="1343346" y="1095049"/>
                      <a:pt x="1343346" y="2093459"/>
                    </a:cubicBezTo>
                    <a:cubicBezTo>
                      <a:pt x="1343346" y="2740265"/>
                      <a:pt x="987474" y="3401074"/>
                      <a:pt x="593373" y="3847140"/>
                    </a:cubicBezTo>
                    <a:lnTo>
                      <a:pt x="485443" y="3959532"/>
                    </a:lnTo>
                    <a:close/>
                  </a:path>
                </a:pathLst>
              </a:custGeom>
              <a:solidFill>
                <a:srgbClr val="DAC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alka 1"/>
              <p:cNvSpPr/>
              <p:nvPr/>
            </p:nvSpPr>
            <p:spPr>
              <a:xfrm rot="4202106">
                <a:off x="7706850" y="-593661"/>
                <a:ext cx="5626781" cy="5840428"/>
              </a:xfrm>
              <a:prstGeom prst="donut">
                <a:avLst>
                  <a:gd name="adj" fmla="val 4343"/>
                </a:avLst>
              </a:prstGeom>
              <a:solidFill>
                <a:srgbClr val="576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kış Çizelgesi: Bağlayıcı 2"/>
              <p:cNvSpPr/>
              <p:nvPr/>
            </p:nvSpPr>
            <p:spPr>
              <a:xfrm rot="7041394">
                <a:off x="8229599" y="1163956"/>
                <a:ext cx="215266" cy="186628"/>
              </a:xfrm>
              <a:prstGeom prst="flowChartConnector">
                <a:avLst/>
              </a:prstGeom>
              <a:solidFill>
                <a:srgbClr val="DAC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kış Çizelgesi: Bağlayıcı 7"/>
              <p:cNvSpPr/>
              <p:nvPr/>
            </p:nvSpPr>
            <p:spPr>
              <a:xfrm rot="1964727">
                <a:off x="8436408" y="935100"/>
                <a:ext cx="133082" cy="146050"/>
              </a:xfrm>
              <a:prstGeom prst="flowChartConnector">
                <a:avLst/>
              </a:prstGeom>
              <a:solidFill>
                <a:srgbClr val="DAC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Bağlayıcı 8"/>
              <p:cNvSpPr/>
              <p:nvPr/>
            </p:nvSpPr>
            <p:spPr>
              <a:xfrm rot="1785101">
                <a:off x="8622029" y="707753"/>
                <a:ext cx="108585" cy="139745"/>
              </a:xfrm>
              <a:prstGeom prst="flowChartConnector">
                <a:avLst/>
              </a:prstGeom>
              <a:solidFill>
                <a:srgbClr val="DAC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kış Çizelgesi: Bağlayıcı 10"/>
              <p:cNvSpPr/>
              <p:nvPr/>
            </p:nvSpPr>
            <p:spPr>
              <a:xfrm rot="7927156">
                <a:off x="8801100" y="525779"/>
                <a:ext cx="139065" cy="112007"/>
              </a:xfrm>
              <a:prstGeom prst="flowChartConnector">
                <a:avLst/>
              </a:prstGeom>
              <a:solidFill>
                <a:srgbClr val="DAC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Akış Çizelgesi: Bağlayıcı 11"/>
            <p:cNvSpPr/>
            <p:nvPr/>
          </p:nvSpPr>
          <p:spPr>
            <a:xfrm rot="3110106">
              <a:off x="8618474" y="1104439"/>
              <a:ext cx="83897" cy="113350"/>
            </a:xfrm>
            <a:prstGeom prst="flowChartConnector">
              <a:avLst/>
            </a:prstGeom>
            <a:solidFill>
              <a:srgbClr val="DAC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İçerik Yer Tutucusu 2">
            <a:extLst>
              <a:ext uri="{FF2B5EF4-FFF2-40B4-BE49-F238E27FC236}">
                <a16:creationId xmlns:a16="http://schemas.microsoft.com/office/drawing/2014/main" id="{4203F352-3273-4D8E-86EA-7B32B26E693D}"/>
              </a:ext>
            </a:extLst>
          </p:cNvPr>
          <p:cNvSpPr txBox="1">
            <a:spLocks/>
          </p:cNvSpPr>
          <p:nvPr/>
        </p:nvSpPr>
        <p:spPr>
          <a:xfrm>
            <a:off x="191026" y="1315417"/>
            <a:ext cx="7269370" cy="481617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AU" sz="2400" b="1" dirty="0">
                <a:latin typeface="+mj-lt"/>
              </a:rPr>
              <a:t>OIC/SMIIC  33 </a:t>
            </a:r>
            <a:r>
              <a:rPr lang="en-AU" sz="2400" dirty="0">
                <a:latin typeface="+mj-lt"/>
              </a:rPr>
              <a:t>- Conformity assessment - Example of a Certification</a:t>
            </a:r>
            <a:r>
              <a:rPr lang="tr-TR" sz="2400" dirty="0">
                <a:latin typeface="+mj-lt"/>
              </a:rPr>
              <a:t> </a:t>
            </a:r>
            <a:r>
              <a:rPr lang="en-AU" sz="2400" dirty="0">
                <a:latin typeface="+mj-lt"/>
              </a:rPr>
              <a:t>Scheme for Halal Products </a:t>
            </a:r>
            <a:endParaRPr lang="tr-TR" sz="2400" b="1" dirty="0">
              <a:latin typeface="+mj-lt"/>
            </a:endParaRPr>
          </a:p>
          <a:p>
            <a:pPr marL="0" lvl="0" indent="0">
              <a:buNone/>
            </a:pPr>
            <a:endParaRPr lang="en-US" sz="2400" dirty="0">
              <a:latin typeface="+mj-lt"/>
            </a:endParaRPr>
          </a:p>
          <a:p>
            <a:pPr lvl="0"/>
            <a:r>
              <a:rPr lang="en-AU" sz="2400" b="1" dirty="0">
                <a:latin typeface="+mj-lt"/>
              </a:rPr>
              <a:t>OIC/SMIIC 34 </a:t>
            </a:r>
            <a:r>
              <a:rPr lang="en-AU" sz="2400" dirty="0">
                <a:latin typeface="+mj-lt"/>
              </a:rPr>
              <a:t>- Conformity assessment - General Requirements for</a:t>
            </a:r>
            <a:r>
              <a:rPr lang="tr-TR" sz="2400" dirty="0">
                <a:latin typeface="+mj-lt"/>
              </a:rPr>
              <a:t> </a:t>
            </a:r>
            <a:r>
              <a:rPr lang="en-AU" sz="2400" dirty="0">
                <a:latin typeface="+mj-lt"/>
              </a:rPr>
              <a:t>Bodies Operating Certification of Persons Involved in the Halal Related</a:t>
            </a:r>
            <a:r>
              <a:rPr lang="tr-TR" sz="2400" dirty="0">
                <a:latin typeface="+mj-lt"/>
              </a:rPr>
              <a:t> </a:t>
            </a:r>
            <a:r>
              <a:rPr lang="en-AU" sz="2400" dirty="0">
                <a:latin typeface="+mj-lt"/>
              </a:rPr>
              <a:t>Activities </a:t>
            </a:r>
            <a:endParaRPr lang="tr-TR" sz="2400" b="1" dirty="0">
              <a:latin typeface="+mj-lt"/>
            </a:endParaRPr>
          </a:p>
          <a:p>
            <a:pPr marL="0" lvl="0" indent="0">
              <a:buNone/>
            </a:pPr>
            <a:endParaRPr lang="en-US" sz="2400" dirty="0">
              <a:latin typeface="+mj-lt"/>
            </a:endParaRPr>
          </a:p>
          <a:p>
            <a:pPr lvl="0"/>
            <a:r>
              <a:rPr lang="en-AU" sz="2400" b="1" dirty="0">
                <a:latin typeface="+mj-lt"/>
              </a:rPr>
              <a:t>OIC/SMIIC 35 </a:t>
            </a:r>
            <a:r>
              <a:rPr lang="en-AU" sz="2400" dirty="0">
                <a:latin typeface="+mj-lt"/>
              </a:rPr>
              <a:t>- Conformity assessment - General Requirements for the</a:t>
            </a:r>
            <a:r>
              <a:rPr lang="tr-TR" sz="2400" dirty="0">
                <a:latin typeface="+mj-lt"/>
              </a:rPr>
              <a:t> </a:t>
            </a:r>
            <a:r>
              <a:rPr lang="en-AU" sz="2400" dirty="0">
                <a:latin typeface="+mj-lt"/>
              </a:rPr>
              <a:t>Competence of Laboratories Performing Halal Testing</a:t>
            </a:r>
          </a:p>
          <a:p>
            <a:pPr lvl="0"/>
            <a:endParaRPr lang="en-US" sz="2400" dirty="0">
              <a:latin typeface="+mj-lt"/>
            </a:endParaRPr>
          </a:p>
          <a:p>
            <a:pPr lvl="0"/>
            <a:r>
              <a:rPr lang="en-AU" sz="2400" b="1" dirty="0">
                <a:latin typeface="+mj-lt"/>
              </a:rPr>
              <a:t>OIC/SMIIC 36 </a:t>
            </a:r>
            <a:r>
              <a:rPr lang="en-AU" sz="2400" dirty="0">
                <a:latin typeface="+mj-lt"/>
              </a:rPr>
              <a:t>- Conformity assessment - General Requirements of</a:t>
            </a:r>
            <a:r>
              <a:rPr lang="tr-TR" sz="2400" dirty="0">
                <a:latin typeface="+mj-lt"/>
              </a:rPr>
              <a:t> </a:t>
            </a:r>
            <a:r>
              <a:rPr lang="en-AU" sz="2400" dirty="0">
                <a:latin typeface="+mj-lt"/>
              </a:rPr>
              <a:t>Proficiency Testing for Halal Purposes</a:t>
            </a:r>
            <a:endParaRPr lang="en-US" sz="2400" dirty="0">
              <a:latin typeface="+mj-lt"/>
            </a:endParaRPr>
          </a:p>
        </p:txBody>
      </p:sp>
      <p:sp>
        <p:nvSpPr>
          <p:cNvPr id="27" name="Başlık 1">
            <a:extLst>
              <a:ext uri="{FF2B5EF4-FFF2-40B4-BE49-F238E27FC236}">
                <a16:creationId xmlns:a16="http://schemas.microsoft.com/office/drawing/2014/main" id="{31D23F91-61D9-4357-B3A2-72DCC2CCA33A}"/>
              </a:ext>
            </a:extLst>
          </p:cNvPr>
          <p:cNvSpPr>
            <a:spLocks noGrp="1"/>
          </p:cNvSpPr>
          <p:nvPr>
            <p:ph type="title"/>
          </p:nvPr>
        </p:nvSpPr>
        <p:spPr>
          <a:xfrm>
            <a:off x="768118" y="-229349"/>
            <a:ext cx="7488832" cy="1143000"/>
          </a:xfrm>
        </p:spPr>
        <p:txBody>
          <a:bodyPr>
            <a:normAutofit/>
          </a:bodyPr>
          <a:lstStyle/>
          <a:p>
            <a:pPr algn="ctr"/>
            <a:r>
              <a:rPr lang="tr-TR" sz="3200" b="1" u="sng" dirty="0">
                <a:solidFill>
                  <a:schemeClr val="bg1"/>
                </a:solidFill>
              </a:rPr>
              <a:t>SMIIC/CCA’S NEW </a:t>
            </a:r>
            <a:r>
              <a:rPr lang="en-US" sz="3200" b="1" u="sng" dirty="0">
                <a:solidFill>
                  <a:schemeClr val="bg1"/>
                </a:solidFill>
              </a:rPr>
              <a:t>STANDARDS</a:t>
            </a:r>
          </a:p>
        </p:txBody>
      </p:sp>
      <p:pic>
        <p:nvPicPr>
          <p:cNvPr id="34" name="Resim 33">
            <a:extLst>
              <a:ext uri="{FF2B5EF4-FFF2-40B4-BE49-F238E27FC236}">
                <a16:creationId xmlns:a16="http://schemas.microsoft.com/office/drawing/2014/main" id="{349E7F22-9FC4-4610-BD73-FFE5330FA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315" y="37717"/>
            <a:ext cx="540000" cy="540000"/>
          </a:xfrm>
          <a:prstGeom prst="rect">
            <a:avLst/>
          </a:prstGeom>
        </p:spPr>
      </p:pic>
      <p:pic>
        <p:nvPicPr>
          <p:cNvPr id="17" name="Resim 16">
            <a:extLst>
              <a:ext uri="{FF2B5EF4-FFF2-40B4-BE49-F238E27FC236}">
                <a16:creationId xmlns:a16="http://schemas.microsoft.com/office/drawing/2014/main" id="{3ED2B944-2479-485A-9A0F-109555777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655" y="90834"/>
            <a:ext cx="1108862" cy="540000"/>
          </a:xfrm>
          <a:prstGeom prst="rect">
            <a:avLst/>
          </a:prstGeom>
        </p:spPr>
      </p:pic>
      <p:sp>
        <p:nvSpPr>
          <p:cNvPr id="18" name="Metin kutusu 17">
            <a:extLst>
              <a:ext uri="{FF2B5EF4-FFF2-40B4-BE49-F238E27FC236}">
                <a16:creationId xmlns:a16="http://schemas.microsoft.com/office/drawing/2014/main" id="{09EE1F53-3205-4FEC-9138-5F7C2119AC47}"/>
              </a:ext>
            </a:extLst>
          </p:cNvPr>
          <p:cNvSpPr txBox="1"/>
          <p:nvPr/>
        </p:nvSpPr>
        <p:spPr>
          <a:xfrm>
            <a:off x="11487462" y="6323138"/>
            <a:ext cx="704538" cy="369332"/>
          </a:xfrm>
          <a:prstGeom prst="rect">
            <a:avLst/>
          </a:prstGeom>
          <a:noFill/>
        </p:spPr>
        <p:txBody>
          <a:bodyPr wrap="square" rtlCol="0">
            <a:spAutoFit/>
          </a:bodyPr>
          <a:lstStyle/>
          <a:p>
            <a:r>
              <a:rPr lang="en-US" dirty="0"/>
              <a:t>29</a:t>
            </a:r>
          </a:p>
        </p:txBody>
      </p:sp>
    </p:spTree>
    <p:extLst>
      <p:ext uri="{BB962C8B-B14F-4D97-AF65-F5344CB8AC3E}">
        <p14:creationId xmlns:p14="http://schemas.microsoft.com/office/powerpoint/2010/main" val="689871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 25">
            <a:extLst>
              <a:ext uri="{FF2B5EF4-FFF2-40B4-BE49-F238E27FC236}">
                <a16:creationId xmlns:a16="http://schemas.microsoft.com/office/drawing/2014/main" id="{7C9E990F-1891-40C3-A53B-52A88BB0F6D1}"/>
              </a:ext>
            </a:extLst>
          </p:cNvPr>
          <p:cNvGrpSpPr/>
          <p:nvPr/>
        </p:nvGrpSpPr>
        <p:grpSpPr>
          <a:xfrm>
            <a:off x="0" y="-68580"/>
            <a:ext cx="4576402" cy="7634913"/>
            <a:chOff x="423863" y="0"/>
            <a:chExt cx="4576402" cy="7634913"/>
          </a:xfrm>
        </p:grpSpPr>
        <p:sp>
          <p:nvSpPr>
            <p:cNvPr id="21" name="Serbest Form 28">
              <a:extLst>
                <a:ext uri="{FF2B5EF4-FFF2-40B4-BE49-F238E27FC236}">
                  <a16:creationId xmlns:a16="http://schemas.microsoft.com/office/drawing/2014/main" id="{AD2D28D8-B67E-4BC9-B89C-B40F07986E6C}"/>
                </a:ext>
              </a:extLst>
            </p:cNvPr>
            <p:cNvSpPr/>
            <p:nvPr/>
          </p:nvSpPr>
          <p:spPr>
            <a:xfrm>
              <a:off x="423863" y="1293580"/>
              <a:ext cx="2343150" cy="4887341"/>
            </a:xfrm>
            <a:custGeom>
              <a:avLst/>
              <a:gdLst>
                <a:gd name="connsiteX0" fmla="*/ 2343150 w 2343150"/>
                <a:gd name="connsiteY0" fmla="*/ 0 h 4887341"/>
                <a:gd name="connsiteX1" fmla="*/ 2343150 w 2343150"/>
                <a:gd name="connsiteY1" fmla="*/ 4887341 h 4887341"/>
                <a:gd name="connsiteX2" fmla="*/ 2154883 w 2343150"/>
                <a:gd name="connsiteY2" fmla="*/ 4877651 h 4887341"/>
                <a:gd name="connsiteX3" fmla="*/ 0 w 2343150"/>
                <a:gd name="connsiteY3" fmla="*/ 2443670 h 4887341"/>
                <a:gd name="connsiteX4" fmla="*/ 2154883 w 2343150"/>
                <a:gd name="connsiteY4" fmla="*/ 9690 h 4887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4887341">
                  <a:moveTo>
                    <a:pt x="2343150" y="0"/>
                  </a:moveTo>
                  <a:lnTo>
                    <a:pt x="2343150" y="4887341"/>
                  </a:lnTo>
                  <a:lnTo>
                    <a:pt x="2154883" y="4877651"/>
                  </a:lnTo>
                  <a:cubicBezTo>
                    <a:pt x="944518" y="4752360"/>
                    <a:pt x="0" y="3710445"/>
                    <a:pt x="0" y="2443670"/>
                  </a:cubicBezTo>
                  <a:cubicBezTo>
                    <a:pt x="0" y="1176896"/>
                    <a:pt x="944518" y="134981"/>
                    <a:pt x="2154883" y="9690"/>
                  </a:cubicBezTo>
                  <a:close/>
                </a:path>
              </a:pathLst>
            </a:cu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ikdörtgen 21">
              <a:extLst>
                <a:ext uri="{FF2B5EF4-FFF2-40B4-BE49-F238E27FC236}">
                  <a16:creationId xmlns:a16="http://schemas.microsoft.com/office/drawing/2014/main" id="{6BF398EC-F1D6-48D6-BADC-E0B0DE178961}"/>
                </a:ext>
              </a:extLst>
            </p:cNvPr>
            <p:cNvSpPr/>
            <p:nvPr/>
          </p:nvSpPr>
          <p:spPr>
            <a:xfrm>
              <a:off x="2297907" y="3758238"/>
              <a:ext cx="952500" cy="3876675"/>
            </a:xfrm>
            <a:prstGeom prst="rect">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F5D7"/>
                </a:solidFill>
              </a:endParaRPr>
            </a:p>
          </p:txBody>
        </p:sp>
        <p:sp>
          <p:nvSpPr>
            <p:cNvPr id="23" name="Dikdörtgen 22">
              <a:extLst>
                <a:ext uri="{FF2B5EF4-FFF2-40B4-BE49-F238E27FC236}">
                  <a16:creationId xmlns:a16="http://schemas.microsoft.com/office/drawing/2014/main" id="{15C4DAF0-F859-4168-8208-14C408E89AE2}"/>
                </a:ext>
              </a:extLst>
            </p:cNvPr>
            <p:cNvSpPr/>
            <p:nvPr/>
          </p:nvSpPr>
          <p:spPr>
            <a:xfrm>
              <a:off x="1824038" y="0"/>
              <a:ext cx="1814512" cy="4529138"/>
            </a:xfrm>
            <a:prstGeom prst="rect">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EFF5D7"/>
                  </a:solidFill>
                </a:rPr>
                <a:t>v</a:t>
              </a:r>
              <a:endParaRPr lang="en-US" dirty="0">
                <a:solidFill>
                  <a:srgbClr val="EFF5D7"/>
                </a:solidFill>
              </a:endParaRPr>
            </a:p>
          </p:txBody>
        </p:sp>
        <p:sp>
          <p:nvSpPr>
            <p:cNvPr id="24" name="Serbest Form 20">
              <a:extLst>
                <a:ext uri="{FF2B5EF4-FFF2-40B4-BE49-F238E27FC236}">
                  <a16:creationId xmlns:a16="http://schemas.microsoft.com/office/drawing/2014/main" id="{A822CD50-D62D-4587-8CE9-CCE03C01DC33}"/>
                </a:ext>
              </a:extLst>
            </p:cNvPr>
            <p:cNvSpPr/>
            <p:nvPr/>
          </p:nvSpPr>
          <p:spPr>
            <a:xfrm>
              <a:off x="816015" y="0"/>
              <a:ext cx="4184250" cy="5613722"/>
            </a:xfrm>
            <a:custGeom>
              <a:avLst/>
              <a:gdLst>
                <a:gd name="connsiteX0" fmla="*/ 0 w 4184250"/>
                <a:gd name="connsiteY0" fmla="*/ 0 h 5923345"/>
                <a:gd name="connsiteX1" fmla="*/ 474562 w 4184250"/>
                <a:gd name="connsiteY1" fmla="*/ 0 h 5923345"/>
                <a:gd name="connsiteX2" fmla="*/ 477024 w 4184250"/>
                <a:gd name="connsiteY2" fmla="*/ 0 h 5923345"/>
                <a:gd name="connsiteX3" fmla="*/ 477024 w 4184250"/>
                <a:gd name="connsiteY3" fmla="*/ 3712580 h 5923345"/>
                <a:gd name="connsiteX4" fmla="*/ 483451 w 4184250"/>
                <a:gd name="connsiteY4" fmla="*/ 3712580 h 5923345"/>
                <a:gd name="connsiteX5" fmla="*/ 477145 w 4184250"/>
                <a:gd name="connsiteY5" fmla="*/ 3837008 h 5923345"/>
                <a:gd name="connsiteX6" fmla="*/ 2092124 w 4184250"/>
                <a:gd name="connsiteY6" fmla="*/ 5446199 h 5923345"/>
                <a:gd name="connsiteX7" fmla="*/ 3707103 w 4184250"/>
                <a:gd name="connsiteY7" fmla="*/ 3837008 h 5923345"/>
                <a:gd name="connsiteX8" fmla="*/ 3234087 w 4184250"/>
                <a:gd name="connsiteY8" fmla="*/ 2699138 h 5923345"/>
                <a:gd name="connsiteX9" fmla="*/ 3129962 w 4184250"/>
                <a:gd name="connsiteY9" fmla="*/ 2604843 h 5923345"/>
                <a:gd name="connsiteX10" fmla="*/ 3079579 w 4184250"/>
                <a:gd name="connsiteY10" fmla="*/ 2568207 h 5923345"/>
                <a:gd name="connsiteX11" fmla="*/ 3011765 w 4184250"/>
                <a:gd name="connsiteY11" fmla="*/ 2391641 h 5923345"/>
                <a:gd name="connsiteX12" fmla="*/ 3243296 w 4184250"/>
                <a:gd name="connsiteY12" fmla="*/ 2141939 h 5923345"/>
                <a:gd name="connsiteX13" fmla="*/ 3407013 w 4184250"/>
                <a:gd name="connsiteY13" fmla="*/ 2215075 h 5923345"/>
                <a:gd name="connsiteX14" fmla="*/ 3412323 w 4184250"/>
                <a:gd name="connsiteY14" fmla="*/ 2222016 h 5923345"/>
                <a:gd name="connsiteX15" fmla="*/ 3461265 w 4184250"/>
                <a:gd name="connsiteY15" fmla="*/ 2259430 h 5923345"/>
                <a:gd name="connsiteX16" fmla="*/ 4184250 w 4184250"/>
                <a:gd name="connsiteY16" fmla="*/ 3837008 h 5923345"/>
                <a:gd name="connsiteX17" fmla="*/ 2092125 w 4184250"/>
                <a:gd name="connsiteY17" fmla="*/ 5923345 h 5923345"/>
                <a:gd name="connsiteX18" fmla="*/ 0 w 4184250"/>
                <a:gd name="connsiteY18" fmla="*/ 3837008 h 5923345"/>
                <a:gd name="connsiteX19" fmla="*/ 1699 w 4184250"/>
                <a:gd name="connsiteY19" fmla="*/ 3803450 h 5923345"/>
                <a:gd name="connsiteX20" fmla="*/ 0 w 4184250"/>
                <a:gd name="connsiteY20" fmla="*/ 3803450 h 5923345"/>
                <a:gd name="connsiteX21" fmla="*/ 0 w 4184250"/>
                <a:gd name="connsiteY21" fmla="*/ 3732835 h 59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84250" h="5923345">
                  <a:moveTo>
                    <a:pt x="0" y="0"/>
                  </a:moveTo>
                  <a:lnTo>
                    <a:pt x="474562" y="0"/>
                  </a:lnTo>
                  <a:lnTo>
                    <a:pt x="477024" y="0"/>
                  </a:lnTo>
                  <a:lnTo>
                    <a:pt x="477024" y="3712580"/>
                  </a:lnTo>
                  <a:lnTo>
                    <a:pt x="483451" y="3712580"/>
                  </a:lnTo>
                  <a:lnTo>
                    <a:pt x="477145" y="3837008"/>
                  </a:lnTo>
                  <a:cubicBezTo>
                    <a:pt x="477145" y="4725740"/>
                    <a:pt x="1200196" y="5446199"/>
                    <a:pt x="2092124" y="5446199"/>
                  </a:cubicBezTo>
                  <a:cubicBezTo>
                    <a:pt x="2984052" y="5446199"/>
                    <a:pt x="3707103" y="4725740"/>
                    <a:pt x="3707103" y="3837008"/>
                  </a:cubicBezTo>
                  <a:cubicBezTo>
                    <a:pt x="3707103" y="3392642"/>
                    <a:pt x="3526341" y="2990344"/>
                    <a:pt x="3234087" y="2699138"/>
                  </a:cubicBezTo>
                  <a:lnTo>
                    <a:pt x="3129962" y="2604843"/>
                  </a:lnTo>
                  <a:lnTo>
                    <a:pt x="3079579" y="2568207"/>
                  </a:lnTo>
                  <a:cubicBezTo>
                    <a:pt x="3037680" y="2523020"/>
                    <a:pt x="3011765" y="2460595"/>
                    <a:pt x="3011765" y="2391641"/>
                  </a:cubicBezTo>
                  <a:cubicBezTo>
                    <a:pt x="3011765" y="2253734"/>
                    <a:pt x="3115425" y="2141939"/>
                    <a:pt x="3243296" y="2141939"/>
                  </a:cubicBezTo>
                  <a:cubicBezTo>
                    <a:pt x="3307232" y="2141939"/>
                    <a:pt x="3365114" y="2169888"/>
                    <a:pt x="3407013" y="2215075"/>
                  </a:cubicBezTo>
                  <a:lnTo>
                    <a:pt x="3412323" y="2222016"/>
                  </a:lnTo>
                  <a:lnTo>
                    <a:pt x="3461265" y="2259430"/>
                  </a:lnTo>
                  <a:cubicBezTo>
                    <a:pt x="3904116" y="2641981"/>
                    <a:pt x="4184250" y="3206871"/>
                    <a:pt x="4184250" y="3837008"/>
                  </a:cubicBezTo>
                  <a:cubicBezTo>
                    <a:pt x="4184250" y="4989260"/>
                    <a:pt x="3247574" y="5923345"/>
                    <a:pt x="2092125" y="5923345"/>
                  </a:cubicBezTo>
                  <a:cubicBezTo>
                    <a:pt x="936676" y="5923345"/>
                    <a:pt x="0" y="4989260"/>
                    <a:pt x="0" y="3837008"/>
                  </a:cubicBezTo>
                  <a:lnTo>
                    <a:pt x="1699" y="3803450"/>
                  </a:lnTo>
                  <a:lnTo>
                    <a:pt x="0" y="3803450"/>
                  </a:lnTo>
                  <a:lnTo>
                    <a:pt x="0" y="3732835"/>
                  </a:lnTo>
                  <a:close/>
                </a:path>
              </a:pathLst>
            </a:custGeom>
            <a:gradFill>
              <a:gsLst>
                <a:gs pos="96000">
                  <a:srgbClr val="384050"/>
                </a:gs>
                <a:gs pos="17000">
                  <a:srgbClr val="384050"/>
                </a:gs>
                <a:gs pos="66000">
                  <a:srgbClr val="DDDAD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Dikdörtgen 11">
            <a:extLst>
              <a:ext uri="{FF2B5EF4-FFF2-40B4-BE49-F238E27FC236}">
                <a16:creationId xmlns:a16="http://schemas.microsoft.com/office/drawing/2014/main" id="{A6BE7678-69DB-4044-A894-2E88C907D5E9}"/>
              </a:ext>
            </a:extLst>
          </p:cNvPr>
          <p:cNvSpPr/>
          <p:nvPr/>
        </p:nvSpPr>
        <p:spPr>
          <a:xfrm>
            <a:off x="-121645" y="-28651"/>
            <a:ext cx="13504985" cy="763432"/>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id="{CF592DBB-D907-48FF-ACDA-CD1734E540EA}"/>
              </a:ext>
            </a:extLst>
          </p:cNvPr>
          <p:cNvSpPr>
            <a:spLocks noGrp="1"/>
          </p:cNvSpPr>
          <p:nvPr>
            <p:ph type="title"/>
          </p:nvPr>
        </p:nvSpPr>
        <p:spPr>
          <a:xfrm>
            <a:off x="2537764" y="-219857"/>
            <a:ext cx="10515600" cy="1325563"/>
          </a:xfrm>
        </p:spPr>
        <p:txBody>
          <a:bodyPr>
            <a:normAutofit/>
          </a:bodyPr>
          <a:lstStyle/>
          <a:p>
            <a:pPr algn="ctr"/>
            <a:r>
              <a:rPr lang="tr-TR" sz="2800" b="1" u="sng" dirty="0">
                <a:solidFill>
                  <a:schemeClr val="bg1"/>
                </a:solidFill>
              </a:rPr>
              <a:t>ISLAMIC RULES IN OIC/SMIIC STANDARDS-1</a:t>
            </a:r>
            <a:endParaRPr lang="en-GB" sz="2800" b="1" u="sng" dirty="0">
              <a:solidFill>
                <a:schemeClr val="bg1"/>
              </a:solidFill>
            </a:endParaRPr>
          </a:p>
        </p:txBody>
      </p:sp>
      <p:sp>
        <p:nvSpPr>
          <p:cNvPr id="5" name="İçerik Yer Tutucusu 2">
            <a:extLst>
              <a:ext uri="{FF2B5EF4-FFF2-40B4-BE49-F238E27FC236}">
                <a16:creationId xmlns:a16="http://schemas.microsoft.com/office/drawing/2014/main" id="{C7E9E32E-6D54-4B64-8D00-B131A316284D}"/>
              </a:ext>
            </a:extLst>
          </p:cNvPr>
          <p:cNvSpPr>
            <a:spLocks noGrp="1"/>
          </p:cNvSpPr>
          <p:nvPr>
            <p:ph idx="1"/>
          </p:nvPr>
        </p:nvSpPr>
        <p:spPr>
          <a:xfrm>
            <a:off x="4799761" y="1404707"/>
            <a:ext cx="7392240" cy="4707633"/>
          </a:xfrm>
        </p:spPr>
        <p:txBody>
          <a:bodyPr>
            <a:noAutofit/>
          </a:bodyPr>
          <a:lstStyle/>
          <a:p>
            <a:r>
              <a:rPr lang="tr-TR" b="1" dirty="0" err="1">
                <a:latin typeface="+mj-lt"/>
              </a:rPr>
              <a:t>Religous</a:t>
            </a:r>
            <a:r>
              <a:rPr lang="tr-TR" b="1" dirty="0">
                <a:latin typeface="+mj-lt"/>
              </a:rPr>
              <a:t> </a:t>
            </a:r>
            <a:r>
              <a:rPr lang="tr-TR" b="1" dirty="0" err="1">
                <a:latin typeface="+mj-lt"/>
              </a:rPr>
              <a:t>Basis</a:t>
            </a:r>
            <a:r>
              <a:rPr lang="tr-TR" b="1" dirty="0">
                <a:latin typeface="+mj-lt"/>
              </a:rPr>
              <a:t> </a:t>
            </a:r>
            <a:r>
              <a:rPr lang="tr-TR" b="1" dirty="0" err="1">
                <a:latin typeface="+mj-lt"/>
              </a:rPr>
              <a:t>for</a:t>
            </a:r>
            <a:r>
              <a:rPr lang="tr-TR" b="1" dirty="0">
                <a:latin typeface="+mj-lt"/>
              </a:rPr>
              <a:t> </a:t>
            </a:r>
            <a:r>
              <a:rPr lang="tr-TR" b="1" dirty="0" err="1">
                <a:latin typeface="+mj-lt"/>
              </a:rPr>
              <a:t>Standards</a:t>
            </a:r>
            <a:r>
              <a:rPr lang="tr-TR" b="1" dirty="0">
                <a:latin typeface="+mj-lt"/>
              </a:rPr>
              <a:t>: </a:t>
            </a:r>
            <a:r>
              <a:rPr lang="tr-TR" b="1" dirty="0" err="1">
                <a:latin typeface="+mj-lt"/>
              </a:rPr>
              <a:t>Islamic</a:t>
            </a:r>
            <a:r>
              <a:rPr lang="tr-TR" b="1" dirty="0">
                <a:latin typeface="+mj-lt"/>
              </a:rPr>
              <a:t> Rules (</a:t>
            </a:r>
            <a:r>
              <a:rPr lang="tr-TR" b="1" dirty="0" err="1">
                <a:latin typeface="+mj-lt"/>
              </a:rPr>
              <a:t>Sharia</a:t>
            </a:r>
            <a:r>
              <a:rPr lang="tr-TR" b="1" dirty="0">
                <a:latin typeface="+mj-lt"/>
              </a:rPr>
              <a:t> </a:t>
            </a:r>
            <a:r>
              <a:rPr lang="tr-TR" b="1" dirty="0" err="1">
                <a:latin typeface="+mj-lt"/>
              </a:rPr>
              <a:t>rules</a:t>
            </a:r>
            <a:r>
              <a:rPr lang="tr-TR" b="1" dirty="0">
                <a:latin typeface="+mj-lt"/>
              </a:rPr>
              <a:t>)</a:t>
            </a:r>
          </a:p>
          <a:p>
            <a:endParaRPr lang="tr-TR" b="1" dirty="0">
              <a:latin typeface="+mj-lt"/>
            </a:endParaRPr>
          </a:p>
          <a:p>
            <a:r>
              <a:rPr lang="tr-TR" b="1" dirty="0" err="1">
                <a:latin typeface="+mj-lt"/>
              </a:rPr>
              <a:t>Standards</a:t>
            </a:r>
            <a:r>
              <a:rPr lang="tr-TR" b="1" dirty="0">
                <a:latin typeface="+mj-lt"/>
              </a:rPr>
              <a:t> </a:t>
            </a:r>
            <a:r>
              <a:rPr lang="tr-TR" b="1" dirty="0" err="1">
                <a:latin typeface="+mj-lt"/>
              </a:rPr>
              <a:t>are</a:t>
            </a:r>
            <a:r>
              <a:rPr lang="tr-TR" b="1" dirty="0">
                <a:latin typeface="+mj-lt"/>
              </a:rPr>
              <a:t> </a:t>
            </a:r>
            <a:r>
              <a:rPr lang="tr-TR" b="1" u="sng" dirty="0">
                <a:latin typeface="+mj-lt"/>
              </a:rPr>
              <a:t>not </a:t>
            </a:r>
            <a:r>
              <a:rPr lang="tr-TR" b="1" u="sng" dirty="0" err="1">
                <a:latin typeface="+mj-lt"/>
              </a:rPr>
              <a:t>fiqh</a:t>
            </a:r>
            <a:r>
              <a:rPr lang="tr-TR" b="1" u="sng" dirty="0">
                <a:latin typeface="+mj-lt"/>
              </a:rPr>
              <a:t> </a:t>
            </a:r>
            <a:r>
              <a:rPr lang="tr-TR" b="1" u="sng" dirty="0" err="1">
                <a:latin typeface="+mj-lt"/>
              </a:rPr>
              <a:t>documents</a:t>
            </a:r>
            <a:r>
              <a:rPr lang="tr-TR" b="1" dirty="0">
                <a:latin typeface="+mj-lt"/>
              </a:rPr>
              <a:t>, </a:t>
            </a:r>
          </a:p>
          <a:p>
            <a:endParaRPr lang="tr-TR" b="1" dirty="0">
              <a:latin typeface="+mj-lt"/>
            </a:endParaRPr>
          </a:p>
          <a:p>
            <a:r>
              <a:rPr lang="tr-TR" b="1" dirty="0" err="1">
                <a:latin typeface="+mj-lt"/>
              </a:rPr>
              <a:t>Standards</a:t>
            </a:r>
            <a:r>
              <a:rPr lang="tr-TR" b="1" dirty="0">
                <a:latin typeface="+mj-lt"/>
              </a:rPr>
              <a:t> </a:t>
            </a:r>
            <a:r>
              <a:rPr lang="tr-TR" b="1" dirty="0" err="1">
                <a:latin typeface="+mj-lt"/>
              </a:rPr>
              <a:t>are</a:t>
            </a:r>
            <a:r>
              <a:rPr lang="tr-TR" b="1" dirty="0">
                <a:latin typeface="+mj-lt"/>
              </a:rPr>
              <a:t> for </a:t>
            </a:r>
            <a:r>
              <a:rPr lang="tr-TR" b="1" dirty="0" err="1">
                <a:latin typeface="+mj-lt"/>
              </a:rPr>
              <a:t>products</a:t>
            </a:r>
            <a:r>
              <a:rPr lang="tr-TR" b="1" dirty="0">
                <a:latin typeface="+mj-lt"/>
              </a:rPr>
              <a:t> </a:t>
            </a:r>
            <a:r>
              <a:rPr lang="tr-TR" b="1" dirty="0" err="1">
                <a:latin typeface="+mj-lt"/>
              </a:rPr>
              <a:t>subject</a:t>
            </a:r>
            <a:r>
              <a:rPr lang="tr-TR" b="1" dirty="0">
                <a:latin typeface="+mj-lt"/>
              </a:rPr>
              <a:t> </a:t>
            </a:r>
            <a:r>
              <a:rPr lang="tr-TR" b="1" dirty="0" err="1">
                <a:latin typeface="+mj-lt"/>
              </a:rPr>
              <a:t>to</a:t>
            </a:r>
            <a:r>
              <a:rPr lang="tr-TR" b="1" dirty="0">
                <a:latin typeface="+mj-lt"/>
              </a:rPr>
              <a:t> </a:t>
            </a:r>
            <a:r>
              <a:rPr lang="tr-TR" b="1" dirty="0" err="1">
                <a:latin typeface="+mj-lt"/>
              </a:rPr>
              <a:t>consumption</a:t>
            </a:r>
            <a:r>
              <a:rPr lang="tr-TR" b="1" dirty="0">
                <a:latin typeface="+mj-lt"/>
              </a:rPr>
              <a:t> </a:t>
            </a:r>
            <a:r>
              <a:rPr lang="tr-TR" b="1" dirty="0" err="1">
                <a:latin typeface="+mj-lt"/>
              </a:rPr>
              <a:t>and</a:t>
            </a:r>
            <a:r>
              <a:rPr lang="tr-TR" b="1" dirty="0">
                <a:latin typeface="+mj-lt"/>
              </a:rPr>
              <a:t> </a:t>
            </a:r>
            <a:r>
              <a:rPr lang="tr-TR" b="1" dirty="0" err="1">
                <a:latin typeface="+mj-lt"/>
              </a:rPr>
              <a:t>trade</a:t>
            </a:r>
            <a:endParaRPr lang="tr-TR" b="1" dirty="0">
              <a:latin typeface="+mj-lt"/>
            </a:endParaRPr>
          </a:p>
          <a:p>
            <a:endParaRPr lang="tr-TR" b="1" dirty="0">
              <a:latin typeface="+mj-lt"/>
            </a:endParaRPr>
          </a:p>
          <a:p>
            <a:r>
              <a:rPr lang="tr-TR" b="1" dirty="0" err="1">
                <a:latin typeface="+mj-lt"/>
              </a:rPr>
              <a:t>Halal</a:t>
            </a:r>
            <a:r>
              <a:rPr lang="tr-TR" b="1" dirty="0">
                <a:latin typeface="+mj-lt"/>
              </a:rPr>
              <a:t> </a:t>
            </a:r>
            <a:r>
              <a:rPr lang="tr-TR" b="1" dirty="0" err="1">
                <a:latin typeface="+mj-lt"/>
              </a:rPr>
              <a:t>certification</a:t>
            </a:r>
            <a:r>
              <a:rPr lang="tr-TR" b="1" dirty="0">
                <a:latin typeface="+mj-lt"/>
              </a:rPr>
              <a:t> is an </a:t>
            </a:r>
            <a:r>
              <a:rPr lang="tr-TR" b="1" u="sng" dirty="0" err="1">
                <a:latin typeface="+mj-lt"/>
              </a:rPr>
              <a:t>added</a:t>
            </a:r>
            <a:r>
              <a:rPr lang="tr-TR" b="1" u="sng" dirty="0">
                <a:latin typeface="+mj-lt"/>
              </a:rPr>
              <a:t> </a:t>
            </a:r>
            <a:r>
              <a:rPr lang="tr-TR" b="1" u="sng" dirty="0" err="1">
                <a:latin typeface="+mj-lt"/>
              </a:rPr>
              <a:t>value</a:t>
            </a:r>
            <a:r>
              <a:rPr lang="tr-TR" b="1" u="sng" dirty="0">
                <a:latin typeface="+mj-lt"/>
              </a:rPr>
              <a:t> </a:t>
            </a:r>
            <a:r>
              <a:rPr lang="tr-TR" b="1" u="sng" dirty="0" err="1">
                <a:latin typeface="+mj-lt"/>
              </a:rPr>
              <a:t>and</a:t>
            </a:r>
            <a:r>
              <a:rPr lang="tr-TR" b="1" u="sng" dirty="0">
                <a:latin typeface="+mj-lt"/>
              </a:rPr>
              <a:t> </a:t>
            </a:r>
            <a:r>
              <a:rPr lang="tr-TR" b="1" u="sng" dirty="0" err="1">
                <a:latin typeface="+mj-lt"/>
              </a:rPr>
              <a:t>trust</a:t>
            </a:r>
            <a:r>
              <a:rPr lang="tr-TR" b="1" u="sng" dirty="0">
                <a:latin typeface="+mj-lt"/>
              </a:rPr>
              <a:t> </a:t>
            </a:r>
            <a:r>
              <a:rPr lang="tr-TR" b="1" dirty="0" err="1">
                <a:latin typeface="+mj-lt"/>
              </a:rPr>
              <a:t>to</a:t>
            </a:r>
            <a:r>
              <a:rPr lang="tr-TR" b="1" dirty="0">
                <a:latin typeface="+mj-lt"/>
              </a:rPr>
              <a:t> </a:t>
            </a:r>
            <a:r>
              <a:rPr lang="tr-TR" b="1" dirty="0" err="1">
                <a:latin typeface="+mj-lt"/>
              </a:rPr>
              <a:t>the</a:t>
            </a:r>
            <a:r>
              <a:rPr lang="tr-TR" b="1" dirty="0">
                <a:latin typeface="+mj-lt"/>
              </a:rPr>
              <a:t> </a:t>
            </a:r>
            <a:r>
              <a:rPr lang="tr-TR" b="1" dirty="0" err="1">
                <a:latin typeface="+mj-lt"/>
              </a:rPr>
              <a:t>products</a:t>
            </a:r>
            <a:endParaRPr lang="tr-TR" b="1" dirty="0">
              <a:latin typeface="+mj-lt"/>
            </a:endParaRPr>
          </a:p>
          <a:p>
            <a:endParaRPr lang="tr-TR" sz="3200" dirty="0">
              <a:latin typeface="+mj-lt"/>
            </a:endParaRPr>
          </a:p>
          <a:p>
            <a:endParaRPr lang="tr-TR" sz="3600" dirty="0">
              <a:latin typeface="+mj-lt"/>
            </a:endParaRPr>
          </a:p>
          <a:p>
            <a:endParaRPr lang="tr-TR" sz="3600" dirty="0">
              <a:latin typeface="+mj-lt"/>
            </a:endParaRPr>
          </a:p>
          <a:p>
            <a:endParaRPr lang="tr-TR" sz="3600" dirty="0">
              <a:latin typeface="+mj-lt"/>
            </a:endParaRPr>
          </a:p>
          <a:p>
            <a:pPr marL="0" indent="0">
              <a:buNone/>
            </a:pPr>
            <a:endParaRPr lang="tr-TR" sz="3600" dirty="0">
              <a:latin typeface="+mj-lt"/>
            </a:endParaRPr>
          </a:p>
          <a:p>
            <a:endParaRPr lang="en-GB" sz="3600" dirty="0">
              <a:latin typeface="+mj-lt"/>
            </a:endParaRPr>
          </a:p>
        </p:txBody>
      </p:sp>
      <p:sp>
        <p:nvSpPr>
          <p:cNvPr id="25" name="Akış Çizelgesi: Bağlayıcı 24">
            <a:extLst>
              <a:ext uri="{FF2B5EF4-FFF2-40B4-BE49-F238E27FC236}">
                <a16:creationId xmlns:a16="http://schemas.microsoft.com/office/drawing/2014/main" id="{FCBA3277-A8F6-40A1-94E0-178172764015}"/>
              </a:ext>
            </a:extLst>
          </p:cNvPr>
          <p:cNvSpPr/>
          <p:nvPr/>
        </p:nvSpPr>
        <p:spPr>
          <a:xfrm>
            <a:off x="875585" y="2053294"/>
            <a:ext cx="3146264" cy="3001629"/>
          </a:xfrm>
          <a:prstGeom prst="flowChartConnector">
            <a:avLst/>
          </a:prstGeom>
          <a:blipFill dpi="0" rotWithShape="1">
            <a:blip r:embed="rId3">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Resim 29">
            <a:extLst>
              <a:ext uri="{FF2B5EF4-FFF2-40B4-BE49-F238E27FC236}">
                <a16:creationId xmlns:a16="http://schemas.microsoft.com/office/drawing/2014/main" id="{42E6E1BC-69E2-47EC-A22A-A1564BFCE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9848" y="51134"/>
            <a:ext cx="540000" cy="540000"/>
          </a:xfrm>
          <a:prstGeom prst="rect">
            <a:avLst/>
          </a:prstGeom>
        </p:spPr>
      </p:pic>
      <p:pic>
        <p:nvPicPr>
          <p:cNvPr id="13" name="Resim 12">
            <a:extLst>
              <a:ext uri="{FF2B5EF4-FFF2-40B4-BE49-F238E27FC236}">
                <a16:creationId xmlns:a16="http://schemas.microsoft.com/office/drawing/2014/main" id="{2C2D103F-FD00-4C80-BF01-A6038647D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94" y="117801"/>
            <a:ext cx="1108862" cy="540000"/>
          </a:xfrm>
          <a:prstGeom prst="rect">
            <a:avLst/>
          </a:prstGeom>
        </p:spPr>
      </p:pic>
      <p:sp>
        <p:nvSpPr>
          <p:cNvPr id="14" name="Metin kutusu 13">
            <a:extLst>
              <a:ext uri="{FF2B5EF4-FFF2-40B4-BE49-F238E27FC236}">
                <a16:creationId xmlns:a16="http://schemas.microsoft.com/office/drawing/2014/main" id="{880EAB1A-0804-4F0F-A3CC-F3BD4AD424E4}"/>
              </a:ext>
            </a:extLst>
          </p:cNvPr>
          <p:cNvSpPr txBox="1"/>
          <p:nvPr/>
        </p:nvSpPr>
        <p:spPr>
          <a:xfrm>
            <a:off x="11487462" y="6323138"/>
            <a:ext cx="704538" cy="369332"/>
          </a:xfrm>
          <a:prstGeom prst="rect">
            <a:avLst/>
          </a:prstGeom>
          <a:noFill/>
        </p:spPr>
        <p:txBody>
          <a:bodyPr wrap="square" rtlCol="0">
            <a:spAutoFit/>
          </a:bodyPr>
          <a:lstStyle/>
          <a:p>
            <a:r>
              <a:rPr lang="en-US" dirty="0"/>
              <a:t>30</a:t>
            </a:r>
          </a:p>
        </p:txBody>
      </p:sp>
    </p:spTree>
    <p:extLst>
      <p:ext uri="{BB962C8B-B14F-4D97-AF65-F5344CB8AC3E}">
        <p14:creationId xmlns:p14="http://schemas.microsoft.com/office/powerpoint/2010/main" val="874336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6">
            <a:extLst>
              <a:ext uri="{FF2B5EF4-FFF2-40B4-BE49-F238E27FC236}">
                <a16:creationId xmlns:a16="http://schemas.microsoft.com/office/drawing/2014/main" id="{3AE1850F-5F36-43BA-BDC6-17DBA08A1115}"/>
              </a:ext>
            </a:extLst>
          </p:cNvPr>
          <p:cNvSpPr/>
          <p:nvPr/>
        </p:nvSpPr>
        <p:spPr>
          <a:xfrm>
            <a:off x="0" y="1"/>
            <a:ext cx="12192000" cy="957596"/>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nvan 1">
            <a:extLst>
              <a:ext uri="{FF2B5EF4-FFF2-40B4-BE49-F238E27FC236}">
                <a16:creationId xmlns:a16="http://schemas.microsoft.com/office/drawing/2014/main" id="{EE92047D-372B-4179-98B1-845E29694009}"/>
              </a:ext>
            </a:extLst>
          </p:cNvPr>
          <p:cNvSpPr txBox="1">
            <a:spLocks/>
          </p:cNvSpPr>
          <p:nvPr/>
        </p:nvSpPr>
        <p:spPr>
          <a:xfrm>
            <a:off x="505979" y="-1839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200" b="1" u="sng" dirty="0">
                <a:solidFill>
                  <a:schemeClr val="bg1"/>
                </a:solidFill>
              </a:rPr>
              <a:t>ISLAMIC RULES IN OIC/SMIIC STANDARDS-2</a:t>
            </a:r>
            <a:endParaRPr lang="en-GB" sz="3200" b="1" u="sng" dirty="0">
              <a:solidFill>
                <a:schemeClr val="bg1"/>
              </a:solidFill>
            </a:endParaRPr>
          </a:p>
        </p:txBody>
      </p:sp>
      <p:sp>
        <p:nvSpPr>
          <p:cNvPr id="5" name="İçerik Yer Tutucusu 4">
            <a:extLst>
              <a:ext uri="{FF2B5EF4-FFF2-40B4-BE49-F238E27FC236}">
                <a16:creationId xmlns:a16="http://schemas.microsoft.com/office/drawing/2014/main" id="{761E5E7B-52AF-4A27-82AC-342C1EAB0876}"/>
              </a:ext>
            </a:extLst>
          </p:cNvPr>
          <p:cNvSpPr>
            <a:spLocks noGrp="1"/>
          </p:cNvSpPr>
          <p:nvPr>
            <p:ph idx="1"/>
          </p:nvPr>
        </p:nvSpPr>
        <p:spPr>
          <a:xfrm>
            <a:off x="294281" y="993486"/>
            <a:ext cx="11897719" cy="4351338"/>
          </a:xfrm>
        </p:spPr>
        <p:txBody>
          <a:bodyPr>
            <a:noAutofit/>
          </a:bodyPr>
          <a:lstStyle/>
          <a:p>
            <a:pPr marL="0" indent="0">
              <a:buNone/>
            </a:pPr>
            <a:r>
              <a:rPr lang="en-US" sz="2200" dirty="0">
                <a:latin typeface="+mj-lt"/>
              </a:rPr>
              <a:t>Quoted from </a:t>
            </a:r>
            <a:r>
              <a:rPr lang="tr-TR" sz="2200" dirty="0">
                <a:latin typeface="+mj-lt"/>
              </a:rPr>
              <a:t>International </a:t>
            </a:r>
            <a:r>
              <a:rPr lang="tr-TR" sz="2200" dirty="0" err="1">
                <a:latin typeface="+mj-lt"/>
              </a:rPr>
              <a:t>Islamic</a:t>
            </a:r>
            <a:r>
              <a:rPr lang="tr-TR" sz="2200" dirty="0">
                <a:latin typeface="+mj-lt"/>
              </a:rPr>
              <a:t> </a:t>
            </a:r>
            <a:r>
              <a:rPr lang="tr-TR" sz="2200" dirty="0" err="1">
                <a:latin typeface="+mj-lt"/>
              </a:rPr>
              <a:t>Fiqh</a:t>
            </a:r>
            <a:r>
              <a:rPr lang="tr-TR" sz="2200" dirty="0">
                <a:latin typeface="+mj-lt"/>
              </a:rPr>
              <a:t> Academy (</a:t>
            </a:r>
            <a:r>
              <a:rPr lang="en-US" sz="2200" dirty="0">
                <a:latin typeface="+mj-lt"/>
              </a:rPr>
              <a:t>IIFA</a:t>
            </a:r>
            <a:r>
              <a:rPr lang="tr-TR" sz="2200" dirty="0">
                <a:latin typeface="+mj-lt"/>
              </a:rPr>
              <a:t>)</a:t>
            </a:r>
            <a:r>
              <a:rPr lang="en-US" sz="2200" dirty="0">
                <a:latin typeface="+mj-lt"/>
              </a:rPr>
              <a:t>: Important stakeholders in halal industry and its services:</a:t>
            </a:r>
          </a:p>
          <a:p>
            <a:pPr marL="0" indent="0">
              <a:buNone/>
            </a:pPr>
            <a:r>
              <a:rPr lang="en-US" sz="2200" dirty="0">
                <a:latin typeface="+mj-lt"/>
              </a:rPr>
              <a:t>1- A supreme authority at the state level for the Religious inspection.</a:t>
            </a:r>
          </a:p>
          <a:p>
            <a:pPr marL="0" indent="0">
              <a:buNone/>
            </a:pPr>
            <a:r>
              <a:rPr lang="en-US" sz="2200" dirty="0">
                <a:latin typeface="+mj-lt"/>
              </a:rPr>
              <a:t>2- Islamic Fiqh Councils: Issuing Fatwas and decisions.</a:t>
            </a:r>
          </a:p>
          <a:p>
            <a:pPr marL="0" indent="0">
              <a:buNone/>
            </a:pPr>
            <a:r>
              <a:rPr lang="en-US" sz="2200" dirty="0">
                <a:latin typeface="+mj-lt"/>
              </a:rPr>
              <a:t>3- The accreditation bodies: These shall be owned and directed by Muslims.</a:t>
            </a:r>
          </a:p>
          <a:p>
            <a:pPr marL="0" indent="0">
              <a:buNone/>
            </a:pPr>
            <a:r>
              <a:rPr lang="en-US" sz="2200" dirty="0">
                <a:latin typeface="+mj-lt"/>
              </a:rPr>
              <a:t>4- The Certification bodies: These shall be owned and directed by Muslims.</a:t>
            </a:r>
          </a:p>
          <a:p>
            <a:pPr marL="0" indent="0">
              <a:buNone/>
            </a:pPr>
            <a:r>
              <a:rPr lang="en-US" sz="2200" dirty="0">
                <a:latin typeface="+mj-lt"/>
              </a:rPr>
              <a:t>5- Internal departments for Religious section in the establishment</a:t>
            </a:r>
            <a:r>
              <a:rPr lang="tr-TR" sz="2200" dirty="0">
                <a:latin typeface="+mj-lt"/>
              </a:rPr>
              <a:t>:</a:t>
            </a:r>
            <a:r>
              <a:rPr lang="en-US" sz="2200" dirty="0">
                <a:latin typeface="+mj-lt"/>
              </a:rPr>
              <a:t> These shall be directed by Muslims.</a:t>
            </a:r>
          </a:p>
          <a:p>
            <a:pPr marL="0" indent="0">
              <a:buNone/>
            </a:pPr>
            <a:r>
              <a:rPr lang="en-US" sz="2200" dirty="0">
                <a:latin typeface="+mj-lt"/>
              </a:rPr>
              <a:t>6- Officers of the Halal Religious section: Those shall be Muslims.</a:t>
            </a:r>
          </a:p>
          <a:p>
            <a:pPr marL="0" indent="0">
              <a:buNone/>
            </a:pPr>
            <a:r>
              <a:rPr lang="en-US" sz="2200" dirty="0">
                <a:latin typeface="+mj-lt"/>
              </a:rPr>
              <a:t>7- Profession employee, whose mission is to do basic halal work, such as the slaughterer must be Muslims committed to all the provisions of Islamic law.</a:t>
            </a:r>
          </a:p>
          <a:p>
            <a:pPr marL="0" indent="0">
              <a:buNone/>
            </a:pPr>
            <a:r>
              <a:rPr lang="en-US" sz="2200" b="1" dirty="0">
                <a:latin typeface="+mj-lt"/>
              </a:rPr>
              <a:t>Remember Always: </a:t>
            </a:r>
            <a:r>
              <a:rPr lang="en-US" sz="2200" b="1" dirty="0">
                <a:solidFill>
                  <a:srgbClr val="FF0000"/>
                </a:solidFill>
                <a:latin typeface="+mj-lt"/>
              </a:rPr>
              <a:t>Halal is a sovereign issue of the Islamic Ummah.</a:t>
            </a:r>
            <a:endParaRPr lang="en-US" sz="2200" dirty="0">
              <a:solidFill>
                <a:srgbClr val="FF0000"/>
              </a:solidFill>
              <a:latin typeface="+mj-lt"/>
            </a:endParaRPr>
          </a:p>
        </p:txBody>
      </p:sp>
      <p:grpSp>
        <p:nvGrpSpPr>
          <p:cNvPr id="6" name="Grup 5">
            <a:extLst>
              <a:ext uri="{FF2B5EF4-FFF2-40B4-BE49-F238E27FC236}">
                <a16:creationId xmlns:a16="http://schemas.microsoft.com/office/drawing/2014/main" id="{C3705DA9-9A87-4AD9-A03C-35DF225035D2}"/>
              </a:ext>
            </a:extLst>
          </p:cNvPr>
          <p:cNvGrpSpPr/>
          <p:nvPr/>
        </p:nvGrpSpPr>
        <p:grpSpPr>
          <a:xfrm flipV="1">
            <a:off x="-251326" y="5072739"/>
            <a:ext cx="12554111" cy="3401992"/>
            <a:chOff x="-364878" y="4854896"/>
            <a:chExt cx="12554111" cy="3401992"/>
          </a:xfrm>
          <a:blipFill>
            <a:blip r:embed="rId3"/>
            <a:stretch>
              <a:fillRect/>
            </a:stretch>
          </a:blipFill>
        </p:grpSpPr>
        <p:sp>
          <p:nvSpPr>
            <p:cNvPr id="7" name="Dikdörtgen 6">
              <a:extLst>
                <a:ext uri="{FF2B5EF4-FFF2-40B4-BE49-F238E27FC236}">
                  <a16:creationId xmlns:a16="http://schemas.microsoft.com/office/drawing/2014/main" id="{D4F08994-10D8-4921-AEB6-643EA7E7FAC3}"/>
                </a:ext>
              </a:extLst>
            </p:cNvPr>
            <p:cNvSpPr/>
            <p:nvPr/>
          </p:nvSpPr>
          <p:spPr>
            <a:xfrm>
              <a:off x="5260693" y="4854896"/>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kdörtgen 7">
              <a:extLst>
                <a:ext uri="{FF2B5EF4-FFF2-40B4-BE49-F238E27FC236}">
                  <a16:creationId xmlns:a16="http://schemas.microsoft.com/office/drawing/2014/main" id="{9388D4A7-E546-49D5-81D0-962FD190785F}"/>
                </a:ext>
              </a:extLst>
            </p:cNvPr>
            <p:cNvSpPr/>
            <p:nvPr/>
          </p:nvSpPr>
          <p:spPr>
            <a:xfrm>
              <a:off x="5962890" y="4984146"/>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kdörtgen 8">
              <a:extLst>
                <a:ext uri="{FF2B5EF4-FFF2-40B4-BE49-F238E27FC236}">
                  <a16:creationId xmlns:a16="http://schemas.microsoft.com/office/drawing/2014/main" id="{2F9BE2B6-2F27-4D9C-9FDB-B13452116D55}"/>
                </a:ext>
              </a:extLst>
            </p:cNvPr>
            <p:cNvSpPr/>
            <p:nvPr/>
          </p:nvSpPr>
          <p:spPr>
            <a:xfrm>
              <a:off x="4558496" y="4984146"/>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kdörtgen 9">
              <a:extLst>
                <a:ext uri="{FF2B5EF4-FFF2-40B4-BE49-F238E27FC236}">
                  <a16:creationId xmlns:a16="http://schemas.microsoft.com/office/drawing/2014/main" id="{1B850172-D543-42FE-AF5B-3021E89367EC}"/>
                </a:ext>
              </a:extLst>
            </p:cNvPr>
            <p:cNvSpPr/>
            <p:nvPr/>
          </p:nvSpPr>
          <p:spPr>
            <a:xfrm>
              <a:off x="6665087" y="5101822"/>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kdörtgen 10">
              <a:extLst>
                <a:ext uri="{FF2B5EF4-FFF2-40B4-BE49-F238E27FC236}">
                  <a16:creationId xmlns:a16="http://schemas.microsoft.com/office/drawing/2014/main" id="{C2FC70DC-8E97-4F11-829F-063F75BEB451}"/>
                </a:ext>
              </a:extLst>
            </p:cNvPr>
            <p:cNvSpPr/>
            <p:nvPr/>
          </p:nvSpPr>
          <p:spPr>
            <a:xfrm>
              <a:off x="3856299" y="5101822"/>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kdörtgen 11">
              <a:extLst>
                <a:ext uri="{FF2B5EF4-FFF2-40B4-BE49-F238E27FC236}">
                  <a16:creationId xmlns:a16="http://schemas.microsoft.com/office/drawing/2014/main" id="{084C952E-95C4-4C39-81F7-C9847EDDC106}"/>
                </a:ext>
              </a:extLst>
            </p:cNvPr>
            <p:cNvSpPr/>
            <p:nvPr/>
          </p:nvSpPr>
          <p:spPr>
            <a:xfrm>
              <a:off x="7367284" y="5236860"/>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kdörtgen 12">
              <a:extLst>
                <a:ext uri="{FF2B5EF4-FFF2-40B4-BE49-F238E27FC236}">
                  <a16:creationId xmlns:a16="http://schemas.microsoft.com/office/drawing/2014/main" id="{0BC6FCF0-DF72-4984-8818-3032F4B3F008}"/>
                </a:ext>
              </a:extLst>
            </p:cNvPr>
            <p:cNvSpPr/>
            <p:nvPr/>
          </p:nvSpPr>
          <p:spPr>
            <a:xfrm>
              <a:off x="3146107" y="5236860"/>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kdörtgen 13">
              <a:extLst>
                <a:ext uri="{FF2B5EF4-FFF2-40B4-BE49-F238E27FC236}">
                  <a16:creationId xmlns:a16="http://schemas.microsoft.com/office/drawing/2014/main" id="{191FDF52-F94D-4D85-86AE-E599DBEDA6A9}"/>
                </a:ext>
              </a:extLst>
            </p:cNvPr>
            <p:cNvSpPr/>
            <p:nvPr/>
          </p:nvSpPr>
          <p:spPr>
            <a:xfrm>
              <a:off x="8055561" y="5323669"/>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kdörtgen 14">
              <a:extLst>
                <a:ext uri="{FF2B5EF4-FFF2-40B4-BE49-F238E27FC236}">
                  <a16:creationId xmlns:a16="http://schemas.microsoft.com/office/drawing/2014/main" id="{121D4A33-DDFF-48A8-8C9B-6C5015AEAD24}"/>
                </a:ext>
              </a:extLst>
            </p:cNvPr>
            <p:cNvSpPr/>
            <p:nvPr/>
          </p:nvSpPr>
          <p:spPr>
            <a:xfrm>
              <a:off x="2451905" y="5400833"/>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kdörtgen 15">
              <a:extLst>
                <a:ext uri="{FF2B5EF4-FFF2-40B4-BE49-F238E27FC236}">
                  <a16:creationId xmlns:a16="http://schemas.microsoft.com/office/drawing/2014/main" id="{E4127B1C-A7CF-4CC3-B646-3B8490BB8055}"/>
                </a:ext>
              </a:extLst>
            </p:cNvPr>
            <p:cNvSpPr/>
            <p:nvPr/>
          </p:nvSpPr>
          <p:spPr>
            <a:xfrm>
              <a:off x="8771678" y="5489572"/>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kdörtgen 16">
              <a:extLst>
                <a:ext uri="{FF2B5EF4-FFF2-40B4-BE49-F238E27FC236}">
                  <a16:creationId xmlns:a16="http://schemas.microsoft.com/office/drawing/2014/main" id="{8168BD8F-E6E0-473B-BA1D-12D05DBDE2D9}"/>
                </a:ext>
              </a:extLst>
            </p:cNvPr>
            <p:cNvSpPr/>
            <p:nvPr/>
          </p:nvSpPr>
          <p:spPr>
            <a:xfrm>
              <a:off x="1749708" y="5489572"/>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kdörtgen 17">
              <a:extLst>
                <a:ext uri="{FF2B5EF4-FFF2-40B4-BE49-F238E27FC236}">
                  <a16:creationId xmlns:a16="http://schemas.microsoft.com/office/drawing/2014/main" id="{4AC42642-0006-4A3F-B483-CA29116ECB51}"/>
                </a:ext>
              </a:extLst>
            </p:cNvPr>
            <p:cNvSpPr/>
            <p:nvPr/>
          </p:nvSpPr>
          <p:spPr>
            <a:xfrm>
              <a:off x="9489865" y="5611106"/>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kdörtgen 18">
              <a:extLst>
                <a:ext uri="{FF2B5EF4-FFF2-40B4-BE49-F238E27FC236}">
                  <a16:creationId xmlns:a16="http://schemas.microsoft.com/office/drawing/2014/main" id="{A947F715-8545-438B-99A1-C7A7AFEB6200}"/>
                </a:ext>
              </a:extLst>
            </p:cNvPr>
            <p:cNvSpPr/>
            <p:nvPr/>
          </p:nvSpPr>
          <p:spPr>
            <a:xfrm>
              <a:off x="1033591" y="5611106"/>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kdörtgen 19">
              <a:extLst>
                <a:ext uri="{FF2B5EF4-FFF2-40B4-BE49-F238E27FC236}">
                  <a16:creationId xmlns:a16="http://schemas.microsoft.com/office/drawing/2014/main" id="{244EA1D0-F444-4CC6-B523-6C6ACCA09385}"/>
                </a:ext>
              </a:extLst>
            </p:cNvPr>
            <p:cNvSpPr/>
            <p:nvPr/>
          </p:nvSpPr>
          <p:spPr>
            <a:xfrm>
              <a:off x="10168077" y="5819450"/>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kdörtgen 20">
              <a:extLst>
                <a:ext uri="{FF2B5EF4-FFF2-40B4-BE49-F238E27FC236}">
                  <a16:creationId xmlns:a16="http://schemas.microsoft.com/office/drawing/2014/main" id="{93C55681-B19F-48F0-8E8A-B8BF70FFC41B}"/>
                </a:ext>
              </a:extLst>
            </p:cNvPr>
            <p:cNvSpPr/>
            <p:nvPr/>
          </p:nvSpPr>
          <p:spPr>
            <a:xfrm>
              <a:off x="341317" y="5767086"/>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kdörtgen 21">
              <a:extLst>
                <a:ext uri="{FF2B5EF4-FFF2-40B4-BE49-F238E27FC236}">
                  <a16:creationId xmlns:a16="http://schemas.microsoft.com/office/drawing/2014/main" id="{A5CAF807-18CB-40D3-A914-2E593E522861}"/>
                </a:ext>
              </a:extLst>
            </p:cNvPr>
            <p:cNvSpPr/>
            <p:nvPr/>
          </p:nvSpPr>
          <p:spPr>
            <a:xfrm>
              <a:off x="10860351" y="5945810"/>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kdörtgen 22">
              <a:extLst>
                <a:ext uri="{FF2B5EF4-FFF2-40B4-BE49-F238E27FC236}">
                  <a16:creationId xmlns:a16="http://schemas.microsoft.com/office/drawing/2014/main" id="{DE8FD186-9826-4514-81CD-5E992E3BB723}"/>
                </a:ext>
              </a:extLst>
            </p:cNvPr>
            <p:cNvSpPr/>
            <p:nvPr/>
          </p:nvSpPr>
          <p:spPr>
            <a:xfrm>
              <a:off x="11552625" y="6075060"/>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kdörtgen 23">
              <a:extLst>
                <a:ext uri="{FF2B5EF4-FFF2-40B4-BE49-F238E27FC236}">
                  <a16:creationId xmlns:a16="http://schemas.microsoft.com/office/drawing/2014/main" id="{29B3E682-B383-48F1-91F1-A3B30EFF5AFB}"/>
                </a:ext>
              </a:extLst>
            </p:cNvPr>
            <p:cNvSpPr/>
            <p:nvPr/>
          </p:nvSpPr>
          <p:spPr>
            <a:xfrm>
              <a:off x="-364878" y="6006574"/>
              <a:ext cx="636608" cy="2181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Resim 25">
            <a:extLst>
              <a:ext uri="{FF2B5EF4-FFF2-40B4-BE49-F238E27FC236}">
                <a16:creationId xmlns:a16="http://schemas.microsoft.com/office/drawing/2014/main" id="{C9DB37FE-F65A-4BFC-8202-C20F0D7881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6680" y="265304"/>
            <a:ext cx="540000" cy="540000"/>
          </a:xfrm>
          <a:prstGeom prst="rect">
            <a:avLst/>
          </a:prstGeom>
        </p:spPr>
      </p:pic>
      <p:pic>
        <p:nvPicPr>
          <p:cNvPr id="28" name="Resim 27">
            <a:extLst>
              <a:ext uri="{FF2B5EF4-FFF2-40B4-BE49-F238E27FC236}">
                <a16:creationId xmlns:a16="http://schemas.microsoft.com/office/drawing/2014/main" id="{6BB76434-3EAF-4F35-ABB1-C38AF4E44C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281" y="250323"/>
            <a:ext cx="1108862" cy="540000"/>
          </a:xfrm>
          <a:prstGeom prst="rect">
            <a:avLst/>
          </a:prstGeom>
        </p:spPr>
      </p:pic>
      <p:sp>
        <p:nvSpPr>
          <p:cNvPr id="29" name="Metin kutusu 28">
            <a:extLst>
              <a:ext uri="{FF2B5EF4-FFF2-40B4-BE49-F238E27FC236}">
                <a16:creationId xmlns:a16="http://schemas.microsoft.com/office/drawing/2014/main" id="{E54B08B5-1443-4FAA-8191-D52793BE4A84}"/>
              </a:ext>
            </a:extLst>
          </p:cNvPr>
          <p:cNvSpPr txBox="1"/>
          <p:nvPr/>
        </p:nvSpPr>
        <p:spPr>
          <a:xfrm>
            <a:off x="11699943" y="6379946"/>
            <a:ext cx="704538" cy="369332"/>
          </a:xfrm>
          <a:prstGeom prst="rect">
            <a:avLst/>
          </a:prstGeom>
          <a:noFill/>
        </p:spPr>
        <p:txBody>
          <a:bodyPr wrap="square" rtlCol="0">
            <a:spAutoFit/>
          </a:bodyPr>
          <a:lstStyle/>
          <a:p>
            <a:r>
              <a:rPr lang="en-US" dirty="0">
                <a:solidFill>
                  <a:schemeClr val="bg1"/>
                </a:solidFill>
              </a:rPr>
              <a:t>31</a:t>
            </a:r>
          </a:p>
        </p:txBody>
      </p:sp>
    </p:spTree>
    <p:extLst>
      <p:ext uri="{BB962C8B-B14F-4D97-AF65-F5344CB8AC3E}">
        <p14:creationId xmlns:p14="http://schemas.microsoft.com/office/powerpoint/2010/main" val="3760053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79E3A314-5761-4D73-8E31-CEA48D5D6903}"/>
              </a:ext>
            </a:extLst>
          </p:cNvPr>
          <p:cNvSpPr/>
          <p:nvPr/>
        </p:nvSpPr>
        <p:spPr>
          <a:xfrm>
            <a:off x="0" y="6323138"/>
            <a:ext cx="12192000" cy="65678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kdörtgen 10">
            <a:extLst>
              <a:ext uri="{FF2B5EF4-FFF2-40B4-BE49-F238E27FC236}">
                <a16:creationId xmlns:a16="http://schemas.microsoft.com/office/drawing/2014/main" id="{10F079A7-462F-4ECF-9888-AB9C0E292422}"/>
              </a:ext>
            </a:extLst>
          </p:cNvPr>
          <p:cNvSpPr/>
          <p:nvPr/>
        </p:nvSpPr>
        <p:spPr>
          <a:xfrm>
            <a:off x="0" y="1"/>
            <a:ext cx="12192000" cy="71157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967F31FB-2693-4F7E-AB27-653BA9653769}"/>
              </a:ext>
            </a:extLst>
          </p:cNvPr>
          <p:cNvSpPr>
            <a:spLocks noGrp="1"/>
          </p:cNvSpPr>
          <p:nvPr>
            <p:ph type="title"/>
          </p:nvPr>
        </p:nvSpPr>
        <p:spPr>
          <a:xfrm>
            <a:off x="1795229" y="-189743"/>
            <a:ext cx="8640960" cy="1099592"/>
          </a:xfrm>
        </p:spPr>
        <p:txBody>
          <a:bodyPr>
            <a:noAutofit/>
          </a:bodyPr>
          <a:lstStyle/>
          <a:p>
            <a:pPr algn="ctr"/>
            <a:r>
              <a:rPr lang="en-US" sz="3200" b="1" u="sng" dirty="0">
                <a:solidFill>
                  <a:schemeClr val="bg1"/>
                </a:solidFill>
              </a:rPr>
              <a:t>OIC/SMIIC STANDARDS ON</a:t>
            </a:r>
            <a:r>
              <a:rPr lang="tr-TR" sz="3200" b="1" u="sng" dirty="0">
                <a:solidFill>
                  <a:schemeClr val="bg1"/>
                </a:solidFill>
              </a:rPr>
              <a:t> </a:t>
            </a:r>
            <a:r>
              <a:rPr lang="en-US" sz="3200" b="1" u="sng" dirty="0">
                <a:solidFill>
                  <a:schemeClr val="bg1"/>
                </a:solidFill>
              </a:rPr>
              <a:t>HALAL </a:t>
            </a:r>
            <a:r>
              <a:rPr lang="tr-TR" sz="3200" b="1" u="sng" dirty="0">
                <a:solidFill>
                  <a:schemeClr val="bg1"/>
                </a:solidFill>
              </a:rPr>
              <a:t>ISSUES</a:t>
            </a:r>
            <a:endParaRPr lang="en-US" sz="3200" b="1" u="sng" dirty="0">
              <a:solidFill>
                <a:schemeClr val="bg1"/>
              </a:solidFill>
            </a:endParaRPr>
          </a:p>
        </p:txBody>
      </p:sp>
      <p:sp>
        <p:nvSpPr>
          <p:cNvPr id="5" name="İçerik Yer Tutucusu 2">
            <a:extLst>
              <a:ext uri="{FF2B5EF4-FFF2-40B4-BE49-F238E27FC236}">
                <a16:creationId xmlns:a16="http://schemas.microsoft.com/office/drawing/2014/main" id="{34211BA4-B178-4E0D-A4E7-821B226D538B}"/>
              </a:ext>
            </a:extLst>
          </p:cNvPr>
          <p:cNvSpPr>
            <a:spLocks noGrp="1"/>
          </p:cNvSpPr>
          <p:nvPr>
            <p:ph idx="1"/>
          </p:nvPr>
        </p:nvSpPr>
        <p:spPr>
          <a:xfrm>
            <a:off x="0" y="919228"/>
            <a:ext cx="11985108" cy="759665"/>
          </a:xfrm>
        </p:spPr>
        <p:txBody>
          <a:bodyPr>
            <a:noAutofit/>
          </a:bodyPr>
          <a:lstStyle/>
          <a:p>
            <a:pPr algn="just"/>
            <a:r>
              <a:rPr lang="en-US" sz="2200" b="1" dirty="0">
                <a:latin typeface="+mj-lt"/>
              </a:rPr>
              <a:t>OIC/SMIIC 1:201</a:t>
            </a:r>
            <a:r>
              <a:rPr lang="tr-TR" sz="2200" b="1" dirty="0">
                <a:latin typeface="+mj-lt"/>
              </a:rPr>
              <a:t>9</a:t>
            </a:r>
            <a:r>
              <a:rPr lang="en-US" sz="2200" dirty="0">
                <a:latin typeface="+mj-lt"/>
              </a:rPr>
              <a:t>, General </a:t>
            </a:r>
            <a:r>
              <a:rPr lang="tr-TR" sz="2200" dirty="0" err="1">
                <a:latin typeface="+mj-lt"/>
              </a:rPr>
              <a:t>Requirements</a:t>
            </a:r>
            <a:r>
              <a:rPr lang="tr-TR" sz="2200" dirty="0">
                <a:latin typeface="+mj-lt"/>
              </a:rPr>
              <a:t> for</a:t>
            </a:r>
            <a:r>
              <a:rPr lang="en-US" sz="2200" dirty="0">
                <a:latin typeface="+mj-lt"/>
              </a:rPr>
              <a:t> Halal Food, </a:t>
            </a:r>
            <a:r>
              <a:rPr lang="en-US" sz="2200" i="1" dirty="0">
                <a:latin typeface="+mj-lt"/>
              </a:rPr>
              <a:t>(with the references of CODEX, ISO 2200</a:t>
            </a:r>
            <a:r>
              <a:rPr lang="tr-TR" sz="2200" i="1" dirty="0">
                <a:latin typeface="+mj-lt"/>
              </a:rPr>
              <a:t>0, ISOTS 22002</a:t>
            </a:r>
            <a:r>
              <a:rPr lang="en-US" sz="2200" i="1" dirty="0">
                <a:latin typeface="+mj-lt"/>
              </a:rPr>
              <a:t>, ISO 22005 </a:t>
            </a:r>
            <a:r>
              <a:rPr lang="en-US" sz="2200" i="1" dirty="0">
                <a:solidFill>
                  <a:srgbClr val="FF0000"/>
                </a:solidFill>
                <a:latin typeface="+mj-lt"/>
              </a:rPr>
              <a:t>+ Islamic </a:t>
            </a:r>
            <a:r>
              <a:rPr lang="en-US" sz="2200" i="1" dirty="0" err="1">
                <a:solidFill>
                  <a:srgbClr val="FF0000"/>
                </a:solidFill>
                <a:latin typeface="+mj-lt"/>
              </a:rPr>
              <a:t>Fiqh</a:t>
            </a:r>
            <a:r>
              <a:rPr lang="en-US" sz="2200" i="1" dirty="0">
                <a:solidFill>
                  <a:srgbClr val="FF0000"/>
                </a:solidFill>
                <a:latin typeface="+mj-lt"/>
              </a:rPr>
              <a:t> Rules</a:t>
            </a:r>
            <a:r>
              <a:rPr lang="en-US" sz="2200" i="1" dirty="0">
                <a:latin typeface="+mj-lt"/>
              </a:rPr>
              <a:t>),</a:t>
            </a:r>
          </a:p>
          <a:p>
            <a:endParaRPr lang="en-US" sz="2400" dirty="0">
              <a:latin typeface="+mj-lt"/>
            </a:endParaRPr>
          </a:p>
          <a:p>
            <a:endParaRPr lang="tr-TR" sz="2000" i="1" dirty="0">
              <a:latin typeface="+mj-lt"/>
            </a:endParaRPr>
          </a:p>
          <a:p>
            <a:pPr algn="just"/>
            <a:endParaRPr lang="en-GB" dirty="0">
              <a:latin typeface="+mj-lt"/>
            </a:endParaRPr>
          </a:p>
          <a:p>
            <a:pPr algn="just"/>
            <a:endParaRPr lang="en-US" i="1" dirty="0">
              <a:latin typeface="+mj-lt"/>
            </a:endParaRPr>
          </a:p>
        </p:txBody>
      </p:sp>
      <p:pic>
        <p:nvPicPr>
          <p:cNvPr id="10" name="Resim 9">
            <a:extLst>
              <a:ext uri="{FF2B5EF4-FFF2-40B4-BE49-F238E27FC236}">
                <a16:creationId xmlns:a16="http://schemas.microsoft.com/office/drawing/2014/main" id="{0BF4C2E4-8C60-40CD-9BDF-2597A0B7B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9764" y="90053"/>
            <a:ext cx="540000" cy="540000"/>
          </a:xfrm>
          <a:prstGeom prst="rect">
            <a:avLst/>
          </a:prstGeom>
        </p:spPr>
      </p:pic>
      <p:pic>
        <p:nvPicPr>
          <p:cNvPr id="8" name="Resim 7">
            <a:extLst>
              <a:ext uri="{FF2B5EF4-FFF2-40B4-BE49-F238E27FC236}">
                <a16:creationId xmlns:a16="http://schemas.microsoft.com/office/drawing/2014/main" id="{6F6E27D5-E0B6-4D5D-B747-7C3AE3D70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712" y="115254"/>
            <a:ext cx="1108862" cy="540000"/>
          </a:xfrm>
          <a:prstGeom prst="rect">
            <a:avLst/>
          </a:prstGeom>
        </p:spPr>
      </p:pic>
      <p:sp>
        <p:nvSpPr>
          <p:cNvPr id="9" name="Metin kutusu 8">
            <a:extLst>
              <a:ext uri="{FF2B5EF4-FFF2-40B4-BE49-F238E27FC236}">
                <a16:creationId xmlns:a16="http://schemas.microsoft.com/office/drawing/2014/main" id="{DA8A0DD9-DA6F-4722-AA70-A2F303CD0469}"/>
              </a:ext>
            </a:extLst>
          </p:cNvPr>
          <p:cNvSpPr txBox="1"/>
          <p:nvPr/>
        </p:nvSpPr>
        <p:spPr>
          <a:xfrm>
            <a:off x="11487462" y="6323138"/>
            <a:ext cx="704538" cy="369332"/>
          </a:xfrm>
          <a:prstGeom prst="rect">
            <a:avLst/>
          </a:prstGeom>
          <a:noFill/>
        </p:spPr>
        <p:txBody>
          <a:bodyPr wrap="square" rtlCol="0">
            <a:spAutoFit/>
          </a:bodyPr>
          <a:lstStyle/>
          <a:p>
            <a:r>
              <a:rPr lang="en-US" dirty="0"/>
              <a:t>32</a:t>
            </a:r>
          </a:p>
        </p:txBody>
      </p:sp>
      <p:sp>
        <p:nvSpPr>
          <p:cNvPr id="13" name="İçerik Yer Tutucusu 2">
            <a:extLst>
              <a:ext uri="{FF2B5EF4-FFF2-40B4-BE49-F238E27FC236}">
                <a16:creationId xmlns:a16="http://schemas.microsoft.com/office/drawing/2014/main" id="{982DC6F6-540E-4DBA-81B0-8ACF68EA2352}"/>
              </a:ext>
            </a:extLst>
          </p:cNvPr>
          <p:cNvSpPr txBox="1">
            <a:spLocks/>
          </p:cNvSpPr>
          <p:nvPr/>
        </p:nvSpPr>
        <p:spPr>
          <a:xfrm>
            <a:off x="-54921" y="1968690"/>
            <a:ext cx="11894652" cy="719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b="1" dirty="0">
                <a:latin typeface="+mj-lt"/>
              </a:rPr>
              <a:t>OIC/SMIIC 2:201</a:t>
            </a:r>
            <a:r>
              <a:rPr lang="tr-TR" sz="2200" b="1" dirty="0">
                <a:latin typeface="+mj-lt"/>
              </a:rPr>
              <a:t>9</a:t>
            </a:r>
            <a:r>
              <a:rPr lang="en-US" sz="2200" dirty="0">
                <a:latin typeface="+mj-lt"/>
              </a:rPr>
              <a:t>, Conformity Assessment – Requirements for Bodies Providing Halal Certification , </a:t>
            </a:r>
            <a:r>
              <a:rPr lang="en-US" sz="2200" i="1" dirty="0">
                <a:latin typeface="+mj-lt"/>
              </a:rPr>
              <a:t>(with the references </a:t>
            </a:r>
            <a:r>
              <a:rPr lang="en-US" sz="2200" i="1" dirty="0" err="1">
                <a:latin typeface="+mj-lt"/>
              </a:rPr>
              <a:t>ofISO</a:t>
            </a:r>
            <a:r>
              <a:rPr lang="en-US" sz="2200" i="1" dirty="0">
                <a:latin typeface="+mj-lt"/>
              </a:rPr>
              <a:t>/IEC17020, ISO/IEC 17021-1, ISO/IEC 9001, ISO/IEC 17065, ISO/IEC 17025 and ISO/TS 22003 </a:t>
            </a:r>
            <a:r>
              <a:rPr lang="en-US" sz="2200" i="1" dirty="0">
                <a:solidFill>
                  <a:srgbClr val="FF0000"/>
                </a:solidFill>
                <a:latin typeface="+mj-lt"/>
              </a:rPr>
              <a:t>+ Islamic </a:t>
            </a:r>
            <a:r>
              <a:rPr lang="en-US" sz="2200" i="1" dirty="0" err="1">
                <a:solidFill>
                  <a:srgbClr val="FF0000"/>
                </a:solidFill>
                <a:latin typeface="+mj-lt"/>
              </a:rPr>
              <a:t>Fiqh</a:t>
            </a:r>
            <a:r>
              <a:rPr lang="en-US" sz="2200" i="1" dirty="0">
                <a:solidFill>
                  <a:srgbClr val="FF0000"/>
                </a:solidFill>
                <a:latin typeface="+mj-lt"/>
              </a:rPr>
              <a:t> Rules</a:t>
            </a:r>
            <a:r>
              <a:rPr lang="en-US" sz="2200" i="1" dirty="0">
                <a:latin typeface="+mj-lt"/>
              </a:rPr>
              <a:t>),</a:t>
            </a:r>
          </a:p>
          <a:p>
            <a:endParaRPr lang="en-US" sz="2400" dirty="0">
              <a:latin typeface="+mj-lt"/>
            </a:endParaRPr>
          </a:p>
          <a:p>
            <a:endParaRPr lang="tr-TR" sz="2000" i="1" dirty="0">
              <a:latin typeface="+mj-lt"/>
            </a:endParaRPr>
          </a:p>
          <a:p>
            <a:pPr algn="just"/>
            <a:endParaRPr lang="en-GB" dirty="0">
              <a:latin typeface="+mj-lt"/>
            </a:endParaRPr>
          </a:p>
          <a:p>
            <a:pPr algn="just"/>
            <a:endParaRPr lang="en-US" i="1" dirty="0">
              <a:latin typeface="+mj-lt"/>
            </a:endParaRPr>
          </a:p>
        </p:txBody>
      </p:sp>
      <p:sp>
        <p:nvSpPr>
          <p:cNvPr id="14" name="İçerik Yer Tutucusu 2">
            <a:extLst>
              <a:ext uri="{FF2B5EF4-FFF2-40B4-BE49-F238E27FC236}">
                <a16:creationId xmlns:a16="http://schemas.microsoft.com/office/drawing/2014/main" id="{A578650D-D3CE-4B18-8CF5-9D5231486AD3}"/>
              </a:ext>
            </a:extLst>
          </p:cNvPr>
          <p:cNvSpPr txBox="1">
            <a:spLocks/>
          </p:cNvSpPr>
          <p:nvPr/>
        </p:nvSpPr>
        <p:spPr>
          <a:xfrm>
            <a:off x="-41695" y="3147236"/>
            <a:ext cx="11985107" cy="759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b="1" dirty="0">
                <a:latin typeface="+mj-lt"/>
              </a:rPr>
              <a:t>OIC/SMIIC 3:201</a:t>
            </a:r>
            <a:r>
              <a:rPr lang="tr-TR" sz="2200" b="1" dirty="0">
                <a:latin typeface="+mj-lt"/>
              </a:rPr>
              <a:t>9</a:t>
            </a:r>
            <a:r>
              <a:rPr lang="en-US" sz="2200" dirty="0">
                <a:latin typeface="+mj-lt"/>
              </a:rPr>
              <a:t>, Conformity Assessment – Requirements for Halal Accreditation Bodies Accrediting Halal Conformity Assessment Bodies , </a:t>
            </a:r>
            <a:r>
              <a:rPr lang="en-US" sz="2200" i="1" dirty="0">
                <a:latin typeface="+mj-lt"/>
              </a:rPr>
              <a:t>(with the references of ISO/IEC 17011 </a:t>
            </a:r>
            <a:r>
              <a:rPr lang="en-US" sz="2200" i="1" dirty="0">
                <a:solidFill>
                  <a:srgbClr val="FF0000"/>
                </a:solidFill>
                <a:latin typeface="+mj-lt"/>
              </a:rPr>
              <a:t>+ Islamic </a:t>
            </a:r>
            <a:r>
              <a:rPr lang="en-US" sz="2200" i="1" dirty="0" err="1">
                <a:solidFill>
                  <a:srgbClr val="FF0000"/>
                </a:solidFill>
                <a:latin typeface="+mj-lt"/>
              </a:rPr>
              <a:t>Fiqh</a:t>
            </a:r>
            <a:r>
              <a:rPr lang="en-US" sz="2200" i="1" dirty="0">
                <a:solidFill>
                  <a:srgbClr val="FF0000"/>
                </a:solidFill>
                <a:latin typeface="+mj-lt"/>
              </a:rPr>
              <a:t> Rules</a:t>
            </a:r>
            <a:r>
              <a:rPr lang="en-US" sz="2200" i="1" dirty="0">
                <a:latin typeface="+mj-lt"/>
              </a:rPr>
              <a:t>),</a:t>
            </a:r>
          </a:p>
          <a:p>
            <a:pPr algn="just"/>
            <a:endParaRPr lang="en-US" sz="2000" i="1" dirty="0">
              <a:latin typeface="+mj-lt"/>
            </a:endParaRPr>
          </a:p>
          <a:p>
            <a:endParaRPr lang="en-US" sz="2400" dirty="0">
              <a:latin typeface="+mj-lt"/>
            </a:endParaRPr>
          </a:p>
          <a:p>
            <a:endParaRPr lang="tr-TR" sz="2000" i="1" dirty="0">
              <a:latin typeface="+mj-lt"/>
            </a:endParaRPr>
          </a:p>
          <a:p>
            <a:pPr algn="just"/>
            <a:endParaRPr lang="en-GB" dirty="0">
              <a:latin typeface="+mj-lt"/>
            </a:endParaRPr>
          </a:p>
          <a:p>
            <a:pPr algn="just"/>
            <a:endParaRPr lang="en-US" i="1" dirty="0">
              <a:latin typeface="+mj-lt"/>
            </a:endParaRPr>
          </a:p>
        </p:txBody>
      </p:sp>
      <p:sp>
        <p:nvSpPr>
          <p:cNvPr id="15" name="İçerik Yer Tutucusu 2">
            <a:extLst>
              <a:ext uri="{FF2B5EF4-FFF2-40B4-BE49-F238E27FC236}">
                <a16:creationId xmlns:a16="http://schemas.microsoft.com/office/drawing/2014/main" id="{EF7E8F60-D0A1-423D-8B5B-63E7FE27E2F8}"/>
              </a:ext>
            </a:extLst>
          </p:cNvPr>
          <p:cNvSpPr txBox="1">
            <a:spLocks/>
          </p:cNvSpPr>
          <p:nvPr/>
        </p:nvSpPr>
        <p:spPr>
          <a:xfrm>
            <a:off x="-3" y="5715623"/>
            <a:ext cx="11985109" cy="631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i="1" dirty="0">
              <a:latin typeface="+mj-lt"/>
            </a:endParaRPr>
          </a:p>
        </p:txBody>
      </p:sp>
      <p:sp>
        <p:nvSpPr>
          <p:cNvPr id="16" name="İçerik Yer Tutucusu 2">
            <a:extLst>
              <a:ext uri="{FF2B5EF4-FFF2-40B4-BE49-F238E27FC236}">
                <a16:creationId xmlns:a16="http://schemas.microsoft.com/office/drawing/2014/main" id="{FBF22ADF-FFED-4C06-9F14-15435BD9BCC5}"/>
              </a:ext>
            </a:extLst>
          </p:cNvPr>
          <p:cNvSpPr txBox="1">
            <a:spLocks/>
          </p:cNvSpPr>
          <p:nvPr/>
        </p:nvSpPr>
        <p:spPr>
          <a:xfrm>
            <a:off x="-41694" y="4061230"/>
            <a:ext cx="11985106" cy="757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b="1" dirty="0">
                <a:latin typeface="+mj-lt"/>
              </a:rPr>
              <a:t>OIC/SMIIC 4:2018, </a:t>
            </a:r>
            <a:r>
              <a:rPr lang="en-US" sz="2200" dirty="0">
                <a:latin typeface="+mj-lt"/>
              </a:rPr>
              <a:t>Halal Cosmetics - General Requirements, </a:t>
            </a:r>
            <a:r>
              <a:rPr lang="en-US" sz="2200" i="1" dirty="0">
                <a:latin typeface="+mj-lt"/>
              </a:rPr>
              <a:t>(with the references of ISO 22716,                   </a:t>
            </a:r>
            <a:r>
              <a:rPr lang="en-US" sz="2200" i="1" dirty="0">
                <a:solidFill>
                  <a:srgbClr val="FF0000"/>
                </a:solidFill>
                <a:latin typeface="+mj-lt"/>
              </a:rPr>
              <a:t>+ Islamic </a:t>
            </a:r>
            <a:r>
              <a:rPr lang="en-US" sz="2200" i="1" dirty="0" err="1">
                <a:solidFill>
                  <a:srgbClr val="FF0000"/>
                </a:solidFill>
                <a:latin typeface="+mj-lt"/>
              </a:rPr>
              <a:t>Fiqh</a:t>
            </a:r>
            <a:r>
              <a:rPr lang="en-US" sz="2200" i="1" dirty="0">
                <a:solidFill>
                  <a:srgbClr val="FF0000"/>
                </a:solidFill>
                <a:latin typeface="+mj-lt"/>
              </a:rPr>
              <a:t> Rules</a:t>
            </a:r>
            <a:r>
              <a:rPr lang="en-US" sz="2200" i="1" dirty="0">
                <a:latin typeface="+mj-lt"/>
              </a:rPr>
              <a:t>)</a:t>
            </a:r>
          </a:p>
          <a:p>
            <a:pPr lvl="7" algn="just"/>
            <a:endParaRPr lang="en-US" i="1" dirty="0">
              <a:latin typeface="+mj-lt"/>
            </a:endParaRPr>
          </a:p>
        </p:txBody>
      </p:sp>
      <p:sp>
        <p:nvSpPr>
          <p:cNvPr id="17" name="İçerik Yer Tutucusu 2">
            <a:extLst>
              <a:ext uri="{FF2B5EF4-FFF2-40B4-BE49-F238E27FC236}">
                <a16:creationId xmlns:a16="http://schemas.microsoft.com/office/drawing/2014/main" id="{CE012EE8-F2BF-4307-A559-DB689CBA7210}"/>
              </a:ext>
            </a:extLst>
          </p:cNvPr>
          <p:cNvSpPr txBox="1">
            <a:spLocks/>
          </p:cNvSpPr>
          <p:nvPr/>
        </p:nvSpPr>
        <p:spPr>
          <a:xfrm>
            <a:off x="0" y="4989019"/>
            <a:ext cx="12108263" cy="918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b="1" dirty="0">
                <a:latin typeface="+mj-lt"/>
              </a:rPr>
              <a:t>OIC/SMIIC 6:2019, </a:t>
            </a:r>
            <a:r>
              <a:rPr lang="en-US" sz="2200" dirty="0">
                <a:latin typeface="+mj-lt"/>
              </a:rPr>
              <a:t>OIC/SMIIC 6: 2019: Particular requirements for the application of OIC/SMIIC 1 to places where Halal foods and beverages are prepared, stored and served </a:t>
            </a:r>
            <a:r>
              <a:rPr lang="en-US" sz="2200" i="1" dirty="0">
                <a:latin typeface="+mj-lt"/>
              </a:rPr>
              <a:t>(with the references of ISO   22000 </a:t>
            </a:r>
            <a:r>
              <a:rPr lang="en-US" sz="2200" i="1" dirty="0">
                <a:solidFill>
                  <a:srgbClr val="FF0000"/>
                </a:solidFill>
                <a:latin typeface="+mj-lt"/>
              </a:rPr>
              <a:t>+ Islamic </a:t>
            </a:r>
            <a:r>
              <a:rPr lang="en-US" sz="2200" i="1" dirty="0" err="1">
                <a:solidFill>
                  <a:srgbClr val="FF0000"/>
                </a:solidFill>
                <a:latin typeface="+mj-lt"/>
              </a:rPr>
              <a:t>Fiqh</a:t>
            </a:r>
            <a:r>
              <a:rPr lang="en-US" sz="2200" i="1" dirty="0">
                <a:solidFill>
                  <a:srgbClr val="FF0000"/>
                </a:solidFill>
                <a:latin typeface="+mj-lt"/>
              </a:rPr>
              <a:t> Rules</a:t>
            </a:r>
            <a:r>
              <a:rPr lang="en-US" sz="2200" i="1" dirty="0">
                <a:latin typeface="+mj-lt"/>
              </a:rPr>
              <a:t>),</a:t>
            </a:r>
          </a:p>
          <a:p>
            <a:pPr lvl="7" algn="just"/>
            <a:endParaRPr lang="en-US" i="1" dirty="0">
              <a:latin typeface="+mj-lt"/>
            </a:endParaRPr>
          </a:p>
        </p:txBody>
      </p:sp>
    </p:spTree>
    <p:extLst>
      <p:ext uri="{BB962C8B-B14F-4D97-AF65-F5344CB8AC3E}">
        <p14:creationId xmlns:p14="http://schemas.microsoft.com/office/powerpoint/2010/main" val="934822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a:extLst>
              <a:ext uri="{FF2B5EF4-FFF2-40B4-BE49-F238E27FC236}">
                <a16:creationId xmlns:a16="http://schemas.microsoft.com/office/drawing/2014/main" id="{79E3A314-5761-4D73-8E31-CEA48D5D6903}"/>
              </a:ext>
            </a:extLst>
          </p:cNvPr>
          <p:cNvSpPr/>
          <p:nvPr/>
        </p:nvSpPr>
        <p:spPr>
          <a:xfrm>
            <a:off x="0" y="6323138"/>
            <a:ext cx="12192000" cy="65678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kdörtgen 10">
            <a:extLst>
              <a:ext uri="{FF2B5EF4-FFF2-40B4-BE49-F238E27FC236}">
                <a16:creationId xmlns:a16="http://schemas.microsoft.com/office/drawing/2014/main" id="{10F079A7-462F-4ECF-9888-AB9C0E292422}"/>
              </a:ext>
            </a:extLst>
          </p:cNvPr>
          <p:cNvSpPr/>
          <p:nvPr/>
        </p:nvSpPr>
        <p:spPr>
          <a:xfrm>
            <a:off x="0" y="1"/>
            <a:ext cx="12192000" cy="71157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967F31FB-2693-4F7E-AB27-653BA9653769}"/>
              </a:ext>
            </a:extLst>
          </p:cNvPr>
          <p:cNvSpPr>
            <a:spLocks noGrp="1"/>
          </p:cNvSpPr>
          <p:nvPr>
            <p:ph type="title"/>
          </p:nvPr>
        </p:nvSpPr>
        <p:spPr>
          <a:xfrm>
            <a:off x="1795229" y="-189743"/>
            <a:ext cx="8640960" cy="1099592"/>
          </a:xfrm>
        </p:spPr>
        <p:txBody>
          <a:bodyPr>
            <a:noAutofit/>
          </a:bodyPr>
          <a:lstStyle/>
          <a:p>
            <a:pPr algn="ctr"/>
            <a:r>
              <a:rPr lang="en-US" sz="3200" b="1" u="sng" dirty="0">
                <a:solidFill>
                  <a:schemeClr val="bg1"/>
                </a:solidFill>
              </a:rPr>
              <a:t>OIC/SMIIC STANDARDS ON</a:t>
            </a:r>
            <a:r>
              <a:rPr lang="tr-TR" sz="3200" b="1" u="sng" dirty="0">
                <a:solidFill>
                  <a:schemeClr val="bg1"/>
                </a:solidFill>
              </a:rPr>
              <a:t> </a:t>
            </a:r>
            <a:r>
              <a:rPr lang="en-US" sz="3200" b="1" u="sng" dirty="0">
                <a:solidFill>
                  <a:schemeClr val="bg1"/>
                </a:solidFill>
              </a:rPr>
              <a:t>HALAL </a:t>
            </a:r>
            <a:r>
              <a:rPr lang="tr-TR" sz="3200" b="1" u="sng" dirty="0">
                <a:solidFill>
                  <a:schemeClr val="bg1"/>
                </a:solidFill>
              </a:rPr>
              <a:t>ISSUES</a:t>
            </a:r>
            <a:endParaRPr lang="en-US" sz="3200" b="1" u="sng" dirty="0">
              <a:solidFill>
                <a:schemeClr val="bg1"/>
              </a:solidFill>
            </a:endParaRPr>
          </a:p>
        </p:txBody>
      </p:sp>
      <p:sp>
        <p:nvSpPr>
          <p:cNvPr id="5" name="İçerik Yer Tutucusu 2">
            <a:extLst>
              <a:ext uri="{FF2B5EF4-FFF2-40B4-BE49-F238E27FC236}">
                <a16:creationId xmlns:a16="http://schemas.microsoft.com/office/drawing/2014/main" id="{34211BA4-B178-4E0D-A4E7-821B226D538B}"/>
              </a:ext>
            </a:extLst>
          </p:cNvPr>
          <p:cNvSpPr>
            <a:spLocks noGrp="1"/>
          </p:cNvSpPr>
          <p:nvPr>
            <p:ph idx="1"/>
          </p:nvPr>
        </p:nvSpPr>
        <p:spPr>
          <a:xfrm>
            <a:off x="81461" y="1116015"/>
            <a:ext cx="11985108" cy="572258"/>
          </a:xfrm>
        </p:spPr>
        <p:txBody>
          <a:bodyPr>
            <a:noAutofit/>
          </a:bodyPr>
          <a:lstStyle/>
          <a:p>
            <a:pPr algn="just"/>
            <a:r>
              <a:rPr lang="en-US" sz="2400" b="1" dirty="0">
                <a:latin typeface="+mj-lt"/>
              </a:rPr>
              <a:t>OIC/SMIIC 9:2019, </a:t>
            </a:r>
            <a:r>
              <a:rPr lang="en-US" sz="2400" dirty="0">
                <a:latin typeface="+mj-lt"/>
              </a:rPr>
              <a:t>Halal Tourism Services – General Requirements, </a:t>
            </a:r>
            <a:r>
              <a:rPr lang="en-US" sz="2400" i="1" dirty="0">
                <a:latin typeface="+mj-lt"/>
              </a:rPr>
              <a:t>( </a:t>
            </a:r>
            <a:r>
              <a:rPr lang="en-US" sz="2400" i="1" dirty="0">
                <a:solidFill>
                  <a:srgbClr val="FF0000"/>
                </a:solidFill>
                <a:latin typeface="+mj-lt"/>
              </a:rPr>
              <a:t>+ Islamic </a:t>
            </a:r>
            <a:r>
              <a:rPr lang="en-US" sz="2400" i="1" dirty="0" err="1">
                <a:solidFill>
                  <a:srgbClr val="FF0000"/>
                </a:solidFill>
                <a:latin typeface="+mj-lt"/>
              </a:rPr>
              <a:t>Fiqh</a:t>
            </a:r>
            <a:r>
              <a:rPr lang="en-US" sz="2400" i="1" dirty="0">
                <a:solidFill>
                  <a:srgbClr val="FF0000"/>
                </a:solidFill>
                <a:latin typeface="+mj-lt"/>
              </a:rPr>
              <a:t> Rules</a:t>
            </a:r>
            <a:r>
              <a:rPr lang="en-US" sz="2400" i="1" dirty="0">
                <a:latin typeface="+mj-lt"/>
              </a:rPr>
              <a:t>),</a:t>
            </a:r>
          </a:p>
          <a:p>
            <a:endParaRPr lang="en-US" sz="2400" b="1" dirty="0">
              <a:latin typeface="+mj-lt"/>
            </a:endParaRPr>
          </a:p>
        </p:txBody>
      </p:sp>
      <p:pic>
        <p:nvPicPr>
          <p:cNvPr id="10" name="Resim 9">
            <a:extLst>
              <a:ext uri="{FF2B5EF4-FFF2-40B4-BE49-F238E27FC236}">
                <a16:creationId xmlns:a16="http://schemas.microsoft.com/office/drawing/2014/main" id="{0BF4C2E4-8C60-40CD-9BDF-2597A0B7B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9764" y="90053"/>
            <a:ext cx="540000" cy="540000"/>
          </a:xfrm>
          <a:prstGeom prst="rect">
            <a:avLst/>
          </a:prstGeom>
        </p:spPr>
      </p:pic>
      <p:pic>
        <p:nvPicPr>
          <p:cNvPr id="8" name="Resim 7">
            <a:extLst>
              <a:ext uri="{FF2B5EF4-FFF2-40B4-BE49-F238E27FC236}">
                <a16:creationId xmlns:a16="http://schemas.microsoft.com/office/drawing/2014/main" id="{6F6E27D5-E0B6-4D5D-B747-7C3AE3D70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712" y="115254"/>
            <a:ext cx="1108862" cy="540000"/>
          </a:xfrm>
          <a:prstGeom prst="rect">
            <a:avLst/>
          </a:prstGeom>
        </p:spPr>
      </p:pic>
      <p:sp>
        <p:nvSpPr>
          <p:cNvPr id="9" name="Metin kutusu 8">
            <a:extLst>
              <a:ext uri="{FF2B5EF4-FFF2-40B4-BE49-F238E27FC236}">
                <a16:creationId xmlns:a16="http://schemas.microsoft.com/office/drawing/2014/main" id="{DA8A0DD9-DA6F-4722-AA70-A2F303CD0469}"/>
              </a:ext>
            </a:extLst>
          </p:cNvPr>
          <p:cNvSpPr txBox="1"/>
          <p:nvPr/>
        </p:nvSpPr>
        <p:spPr>
          <a:xfrm>
            <a:off x="11487462" y="6323138"/>
            <a:ext cx="704538" cy="369332"/>
          </a:xfrm>
          <a:prstGeom prst="rect">
            <a:avLst/>
          </a:prstGeom>
          <a:noFill/>
        </p:spPr>
        <p:txBody>
          <a:bodyPr wrap="square" rtlCol="0">
            <a:spAutoFit/>
          </a:bodyPr>
          <a:lstStyle/>
          <a:p>
            <a:r>
              <a:rPr lang="en-US" dirty="0"/>
              <a:t>33</a:t>
            </a:r>
          </a:p>
        </p:txBody>
      </p:sp>
      <p:sp>
        <p:nvSpPr>
          <p:cNvPr id="13" name="İçerik Yer Tutucusu 2">
            <a:extLst>
              <a:ext uri="{FF2B5EF4-FFF2-40B4-BE49-F238E27FC236}">
                <a16:creationId xmlns:a16="http://schemas.microsoft.com/office/drawing/2014/main" id="{982DC6F6-540E-4DBA-81B0-8ACF68EA2352}"/>
              </a:ext>
            </a:extLst>
          </p:cNvPr>
          <p:cNvSpPr txBox="1">
            <a:spLocks/>
          </p:cNvSpPr>
          <p:nvPr/>
        </p:nvSpPr>
        <p:spPr>
          <a:xfrm>
            <a:off x="-3" y="1688273"/>
            <a:ext cx="11894652" cy="719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mj-lt"/>
            </a:endParaRPr>
          </a:p>
          <a:p>
            <a:endParaRPr lang="tr-TR" sz="2000" i="1" dirty="0">
              <a:latin typeface="+mj-lt"/>
            </a:endParaRPr>
          </a:p>
          <a:p>
            <a:pPr algn="just"/>
            <a:endParaRPr lang="en-GB" dirty="0">
              <a:latin typeface="+mj-lt"/>
            </a:endParaRPr>
          </a:p>
          <a:p>
            <a:pPr algn="just"/>
            <a:endParaRPr lang="en-US" i="1" dirty="0">
              <a:latin typeface="+mj-lt"/>
            </a:endParaRPr>
          </a:p>
        </p:txBody>
      </p:sp>
      <p:sp>
        <p:nvSpPr>
          <p:cNvPr id="14" name="İçerik Yer Tutucusu 2">
            <a:extLst>
              <a:ext uri="{FF2B5EF4-FFF2-40B4-BE49-F238E27FC236}">
                <a16:creationId xmlns:a16="http://schemas.microsoft.com/office/drawing/2014/main" id="{A578650D-D3CE-4B18-8CF5-9D5231486AD3}"/>
              </a:ext>
            </a:extLst>
          </p:cNvPr>
          <p:cNvSpPr txBox="1">
            <a:spLocks/>
          </p:cNvSpPr>
          <p:nvPr/>
        </p:nvSpPr>
        <p:spPr>
          <a:xfrm>
            <a:off x="-41695" y="2793046"/>
            <a:ext cx="11985107" cy="759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2000" i="1" dirty="0">
              <a:latin typeface="+mj-lt"/>
            </a:endParaRPr>
          </a:p>
          <a:p>
            <a:endParaRPr lang="en-US" sz="2400" dirty="0">
              <a:latin typeface="+mj-lt"/>
            </a:endParaRPr>
          </a:p>
          <a:p>
            <a:endParaRPr lang="tr-TR" sz="2000" i="1" dirty="0">
              <a:latin typeface="+mj-lt"/>
            </a:endParaRPr>
          </a:p>
          <a:p>
            <a:pPr algn="just"/>
            <a:endParaRPr lang="en-GB" dirty="0">
              <a:latin typeface="+mj-lt"/>
            </a:endParaRPr>
          </a:p>
          <a:p>
            <a:pPr algn="just"/>
            <a:endParaRPr lang="en-US" i="1" dirty="0">
              <a:latin typeface="+mj-lt"/>
            </a:endParaRPr>
          </a:p>
        </p:txBody>
      </p:sp>
      <p:sp>
        <p:nvSpPr>
          <p:cNvPr id="15" name="İçerik Yer Tutucusu 2">
            <a:extLst>
              <a:ext uri="{FF2B5EF4-FFF2-40B4-BE49-F238E27FC236}">
                <a16:creationId xmlns:a16="http://schemas.microsoft.com/office/drawing/2014/main" id="{EF7E8F60-D0A1-423D-8B5B-63E7FE27E2F8}"/>
              </a:ext>
            </a:extLst>
          </p:cNvPr>
          <p:cNvSpPr txBox="1">
            <a:spLocks/>
          </p:cNvSpPr>
          <p:nvPr/>
        </p:nvSpPr>
        <p:spPr>
          <a:xfrm>
            <a:off x="-3" y="5715623"/>
            <a:ext cx="11985109" cy="631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mj-lt"/>
            </a:endParaRPr>
          </a:p>
          <a:p>
            <a:endParaRPr lang="tr-TR" sz="2000" i="1" dirty="0">
              <a:latin typeface="+mj-lt"/>
            </a:endParaRPr>
          </a:p>
          <a:p>
            <a:pPr algn="just"/>
            <a:endParaRPr lang="en-GB" dirty="0">
              <a:latin typeface="+mj-lt"/>
            </a:endParaRPr>
          </a:p>
          <a:p>
            <a:pPr algn="just"/>
            <a:endParaRPr lang="en-US" i="1" dirty="0">
              <a:latin typeface="+mj-lt"/>
            </a:endParaRPr>
          </a:p>
        </p:txBody>
      </p:sp>
      <p:sp>
        <p:nvSpPr>
          <p:cNvPr id="17" name="İçerik Yer Tutucusu 2">
            <a:extLst>
              <a:ext uri="{FF2B5EF4-FFF2-40B4-BE49-F238E27FC236}">
                <a16:creationId xmlns:a16="http://schemas.microsoft.com/office/drawing/2014/main" id="{CE012EE8-F2BF-4307-A559-DB689CBA7210}"/>
              </a:ext>
            </a:extLst>
          </p:cNvPr>
          <p:cNvSpPr txBox="1">
            <a:spLocks/>
          </p:cNvSpPr>
          <p:nvPr/>
        </p:nvSpPr>
        <p:spPr>
          <a:xfrm>
            <a:off x="-41694" y="4529404"/>
            <a:ext cx="12108263" cy="918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2200" dirty="0">
              <a:latin typeface="+mj-lt"/>
            </a:endParaRPr>
          </a:p>
          <a:p>
            <a:pPr algn="just"/>
            <a:endParaRPr lang="en-US" sz="2200" i="1" dirty="0">
              <a:latin typeface="+mj-lt"/>
            </a:endParaRPr>
          </a:p>
          <a:p>
            <a:pPr lvl="7" algn="just"/>
            <a:endParaRPr lang="en-US" i="1" dirty="0">
              <a:latin typeface="+mj-lt"/>
            </a:endParaRPr>
          </a:p>
        </p:txBody>
      </p:sp>
      <p:sp>
        <p:nvSpPr>
          <p:cNvPr id="19" name="İçerik Yer Tutucusu 2">
            <a:extLst>
              <a:ext uri="{FF2B5EF4-FFF2-40B4-BE49-F238E27FC236}">
                <a16:creationId xmlns:a16="http://schemas.microsoft.com/office/drawing/2014/main" id="{601567CC-4BA8-4F0D-968E-5F35EB61EA9F}"/>
              </a:ext>
            </a:extLst>
          </p:cNvPr>
          <p:cNvSpPr txBox="1">
            <a:spLocks/>
          </p:cNvSpPr>
          <p:nvPr/>
        </p:nvSpPr>
        <p:spPr>
          <a:xfrm>
            <a:off x="81461" y="3400407"/>
            <a:ext cx="11985108" cy="7596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b="1" dirty="0">
                <a:latin typeface="+mj-lt"/>
              </a:rPr>
              <a:t>OIC/SMIIC 34:2020, </a:t>
            </a:r>
            <a:r>
              <a:rPr lang="en-US" sz="2400" dirty="0">
                <a:latin typeface="+mj-lt"/>
              </a:rPr>
              <a:t>Conformity Assessment - General Requirements for Bodies Operating Certification of Persons Involved in the Halal Related Activities</a:t>
            </a:r>
            <a:r>
              <a:rPr lang="en-US" sz="2400" i="1" dirty="0">
                <a:latin typeface="+mj-lt"/>
              </a:rPr>
              <a:t> (with the references of  ISO/IEC 17024 </a:t>
            </a:r>
            <a:r>
              <a:rPr lang="en-US" sz="2400" i="1" dirty="0">
                <a:solidFill>
                  <a:srgbClr val="FF0000"/>
                </a:solidFill>
                <a:latin typeface="+mj-lt"/>
              </a:rPr>
              <a:t>+ Islamic </a:t>
            </a:r>
            <a:r>
              <a:rPr lang="en-US" sz="2400" i="1" dirty="0" err="1">
                <a:solidFill>
                  <a:srgbClr val="FF0000"/>
                </a:solidFill>
                <a:latin typeface="+mj-lt"/>
              </a:rPr>
              <a:t>Fiqh</a:t>
            </a:r>
            <a:r>
              <a:rPr lang="en-US" sz="2400" i="1" dirty="0">
                <a:solidFill>
                  <a:srgbClr val="FF0000"/>
                </a:solidFill>
                <a:latin typeface="+mj-lt"/>
              </a:rPr>
              <a:t> Rules</a:t>
            </a:r>
            <a:r>
              <a:rPr lang="en-US" sz="2400" i="1" dirty="0">
                <a:latin typeface="+mj-lt"/>
              </a:rPr>
              <a:t>)</a:t>
            </a:r>
          </a:p>
          <a:p>
            <a:r>
              <a:rPr lang="en-US" sz="2400" b="1" dirty="0">
                <a:latin typeface="+mj-lt"/>
              </a:rPr>
              <a:t>OIC/SMIIC 35:2020, </a:t>
            </a:r>
            <a:r>
              <a:rPr lang="en-US" sz="2400" dirty="0">
                <a:latin typeface="+mj-lt"/>
              </a:rPr>
              <a:t>Conformity Assessment - General Requirements for the Competence of Laboratories Performing Halal Testing </a:t>
            </a:r>
            <a:r>
              <a:rPr lang="en-US" sz="2400" i="1" dirty="0">
                <a:latin typeface="+mj-lt"/>
              </a:rPr>
              <a:t>(with the references of  ISO/IEC 17025</a:t>
            </a:r>
            <a:r>
              <a:rPr lang="en-US" sz="2400" i="1" dirty="0">
                <a:solidFill>
                  <a:srgbClr val="FF0000"/>
                </a:solidFill>
                <a:latin typeface="+mj-lt"/>
              </a:rPr>
              <a:t> + Islamic </a:t>
            </a:r>
            <a:r>
              <a:rPr lang="en-US" sz="2400" i="1" dirty="0" err="1">
                <a:solidFill>
                  <a:srgbClr val="FF0000"/>
                </a:solidFill>
                <a:latin typeface="+mj-lt"/>
              </a:rPr>
              <a:t>Fiqh</a:t>
            </a:r>
            <a:r>
              <a:rPr lang="en-US" sz="2400" i="1" dirty="0">
                <a:solidFill>
                  <a:srgbClr val="FF0000"/>
                </a:solidFill>
                <a:latin typeface="+mj-lt"/>
              </a:rPr>
              <a:t> Rules</a:t>
            </a:r>
            <a:r>
              <a:rPr lang="en-US" sz="2400" i="1" dirty="0">
                <a:latin typeface="+mj-lt"/>
              </a:rPr>
              <a:t>)</a:t>
            </a:r>
          </a:p>
        </p:txBody>
      </p:sp>
      <p:sp>
        <p:nvSpPr>
          <p:cNvPr id="20" name="İçerik Yer Tutucusu 2">
            <a:extLst>
              <a:ext uri="{FF2B5EF4-FFF2-40B4-BE49-F238E27FC236}">
                <a16:creationId xmlns:a16="http://schemas.microsoft.com/office/drawing/2014/main" id="{E96E6EA1-FDEE-42E4-A760-04541A863FAA}"/>
              </a:ext>
            </a:extLst>
          </p:cNvPr>
          <p:cNvSpPr txBox="1">
            <a:spLocks/>
          </p:cNvSpPr>
          <p:nvPr/>
        </p:nvSpPr>
        <p:spPr>
          <a:xfrm>
            <a:off x="61575" y="5563473"/>
            <a:ext cx="11985108" cy="7596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mj-lt"/>
              </a:rPr>
              <a:t>OIC/SMIIC 36:2020, </a:t>
            </a:r>
            <a:r>
              <a:rPr lang="en-US" sz="2400" dirty="0">
                <a:latin typeface="+mj-lt"/>
              </a:rPr>
              <a:t>Conformity Assessment - General Requirements of Proficiency Testing for Halal Purposes </a:t>
            </a:r>
            <a:r>
              <a:rPr lang="en-US" sz="2400" i="1" dirty="0">
                <a:latin typeface="+mj-lt"/>
              </a:rPr>
              <a:t>(with the references of  ISO/IEC 17043</a:t>
            </a:r>
            <a:r>
              <a:rPr lang="en-US" sz="2400" i="1" dirty="0">
                <a:solidFill>
                  <a:srgbClr val="FF0000"/>
                </a:solidFill>
              </a:rPr>
              <a:t> </a:t>
            </a:r>
            <a:r>
              <a:rPr lang="en-US" sz="2400" i="1" dirty="0">
                <a:solidFill>
                  <a:srgbClr val="FF0000"/>
                </a:solidFill>
                <a:latin typeface="+mj-lt"/>
              </a:rPr>
              <a:t>+ Islamic </a:t>
            </a:r>
            <a:r>
              <a:rPr lang="en-US" sz="2400" i="1" dirty="0" err="1">
                <a:solidFill>
                  <a:srgbClr val="FF0000"/>
                </a:solidFill>
                <a:latin typeface="+mj-lt"/>
              </a:rPr>
              <a:t>Fiqh</a:t>
            </a:r>
            <a:r>
              <a:rPr lang="en-US" sz="2400" i="1" dirty="0">
                <a:solidFill>
                  <a:srgbClr val="FF0000"/>
                </a:solidFill>
                <a:latin typeface="+mj-lt"/>
              </a:rPr>
              <a:t> Rules</a:t>
            </a:r>
            <a:r>
              <a:rPr lang="en-US" sz="2400" i="1" dirty="0">
                <a:latin typeface="+mj-lt"/>
              </a:rPr>
              <a:t>)</a:t>
            </a:r>
          </a:p>
        </p:txBody>
      </p:sp>
      <p:sp>
        <p:nvSpPr>
          <p:cNvPr id="2" name="TextBox 1">
            <a:extLst>
              <a:ext uri="{FF2B5EF4-FFF2-40B4-BE49-F238E27FC236}">
                <a16:creationId xmlns:a16="http://schemas.microsoft.com/office/drawing/2014/main" id="{C395810C-4A77-4D0B-B30F-35D997CCD634}"/>
              </a:ext>
            </a:extLst>
          </p:cNvPr>
          <p:cNvSpPr txBox="1"/>
          <p:nvPr/>
        </p:nvSpPr>
        <p:spPr>
          <a:xfrm>
            <a:off x="61575" y="2511656"/>
            <a:ext cx="11861951" cy="1107996"/>
          </a:xfrm>
          <a:prstGeom prst="rect">
            <a:avLst/>
          </a:prstGeom>
          <a:noFill/>
        </p:spPr>
        <p:txBody>
          <a:bodyPr wrap="square" rtlCol="0">
            <a:spAutoFit/>
          </a:bodyPr>
          <a:lstStyle/>
          <a:p>
            <a:pPr marL="266700" indent="-266700">
              <a:buFont typeface="Arial" panose="020B0604020202020204" pitchFamily="34" charset="0"/>
              <a:buChar char="•"/>
            </a:pPr>
            <a:r>
              <a:rPr lang="en-US" sz="2400" b="1" dirty="0">
                <a:latin typeface="+mj-lt"/>
              </a:rPr>
              <a:t>OIC/SMIIC 33:2020, </a:t>
            </a:r>
            <a:r>
              <a:rPr lang="en-US" sz="2400" dirty="0">
                <a:latin typeface="+mj-lt"/>
              </a:rPr>
              <a:t>Conformity Assessment – Example of a Certification Scheme for Halal Products </a:t>
            </a:r>
            <a:r>
              <a:rPr lang="en-US" sz="2400" i="1" dirty="0">
                <a:latin typeface="+mj-lt"/>
              </a:rPr>
              <a:t>(with the references of ISO/IEC TR 17026 </a:t>
            </a:r>
            <a:r>
              <a:rPr lang="en-US" sz="2400" i="1" dirty="0">
                <a:solidFill>
                  <a:srgbClr val="FF0000"/>
                </a:solidFill>
                <a:latin typeface="+mj-lt"/>
              </a:rPr>
              <a:t>+ Islamic </a:t>
            </a:r>
            <a:r>
              <a:rPr lang="en-US" sz="2400" i="1" dirty="0" err="1">
                <a:solidFill>
                  <a:srgbClr val="FF0000"/>
                </a:solidFill>
                <a:latin typeface="+mj-lt"/>
              </a:rPr>
              <a:t>Fiqh</a:t>
            </a:r>
            <a:r>
              <a:rPr lang="en-US" sz="2400" i="1" dirty="0">
                <a:solidFill>
                  <a:srgbClr val="FF0000"/>
                </a:solidFill>
                <a:latin typeface="+mj-lt"/>
              </a:rPr>
              <a:t> Rules</a:t>
            </a:r>
            <a:r>
              <a:rPr lang="en-US" sz="2400" i="1" dirty="0">
                <a:latin typeface="+mj-lt"/>
              </a:rPr>
              <a:t>)</a:t>
            </a:r>
          </a:p>
          <a:p>
            <a:pPr marL="285750" indent="-285750">
              <a:buFont typeface="Arial" panose="020B0604020202020204" pitchFamily="34" charset="0"/>
              <a:buChar char="•"/>
            </a:pPr>
            <a:endParaRPr lang="en-US" dirty="0"/>
          </a:p>
        </p:txBody>
      </p:sp>
      <p:sp>
        <p:nvSpPr>
          <p:cNvPr id="16" name="İçerik Yer Tutucusu 2">
            <a:extLst>
              <a:ext uri="{FF2B5EF4-FFF2-40B4-BE49-F238E27FC236}">
                <a16:creationId xmlns:a16="http://schemas.microsoft.com/office/drawing/2014/main" id="{5F3EA89D-DD66-4E6D-BDBA-444CCEC3E286}"/>
              </a:ext>
            </a:extLst>
          </p:cNvPr>
          <p:cNvSpPr txBox="1">
            <a:spLocks/>
          </p:cNvSpPr>
          <p:nvPr/>
        </p:nvSpPr>
        <p:spPr>
          <a:xfrm>
            <a:off x="81461" y="1712600"/>
            <a:ext cx="11985108" cy="5722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b="1" dirty="0">
                <a:latin typeface="+mj-lt"/>
              </a:rPr>
              <a:t>OIC/SMIIC 24:2020, </a:t>
            </a:r>
            <a:r>
              <a:rPr lang="en-US" sz="2400" dirty="0">
                <a:latin typeface="+mj-lt"/>
              </a:rPr>
              <a:t>General Requirements for Food Additives and Other Added Chemicals to Halal Food (</a:t>
            </a:r>
            <a:r>
              <a:rPr lang="en-US" sz="2400" i="1" dirty="0">
                <a:latin typeface="+mj-lt"/>
              </a:rPr>
              <a:t>with the references of </a:t>
            </a:r>
            <a:r>
              <a:rPr lang="en-US" sz="2400" dirty="0">
                <a:latin typeface="+mj-lt"/>
              </a:rPr>
              <a:t>CXS 192, CXG 36,</a:t>
            </a:r>
            <a:r>
              <a:rPr lang="en-US" sz="2400" i="1" dirty="0">
                <a:solidFill>
                  <a:srgbClr val="FF0000"/>
                </a:solidFill>
              </a:rPr>
              <a:t> </a:t>
            </a:r>
            <a:r>
              <a:rPr lang="en-US" sz="2400" i="1" dirty="0">
                <a:solidFill>
                  <a:srgbClr val="FF0000"/>
                </a:solidFill>
                <a:latin typeface="+mj-lt"/>
              </a:rPr>
              <a:t>+ Islamic </a:t>
            </a:r>
            <a:r>
              <a:rPr lang="en-US" sz="2400" i="1" dirty="0" err="1">
                <a:solidFill>
                  <a:srgbClr val="FF0000"/>
                </a:solidFill>
                <a:latin typeface="+mj-lt"/>
              </a:rPr>
              <a:t>Fiqh</a:t>
            </a:r>
            <a:r>
              <a:rPr lang="en-US" sz="2400" i="1" dirty="0">
                <a:solidFill>
                  <a:srgbClr val="FF0000"/>
                </a:solidFill>
                <a:latin typeface="+mj-lt"/>
              </a:rPr>
              <a:t> Rules </a:t>
            </a:r>
            <a:r>
              <a:rPr lang="en-US" sz="2400" i="1" dirty="0">
                <a:solidFill>
                  <a:schemeClr val="tx1">
                    <a:lumMod val="95000"/>
                    <a:lumOff val="5000"/>
                  </a:schemeClr>
                </a:solidFill>
                <a:latin typeface="+mj-lt"/>
              </a:rPr>
              <a:t>)</a:t>
            </a:r>
            <a:endParaRPr lang="en-US" sz="2400" dirty="0">
              <a:solidFill>
                <a:schemeClr val="tx1">
                  <a:lumMod val="95000"/>
                  <a:lumOff val="5000"/>
                </a:schemeClr>
              </a:solidFill>
              <a:latin typeface="+mj-lt"/>
            </a:endParaRPr>
          </a:p>
        </p:txBody>
      </p:sp>
    </p:spTree>
    <p:extLst>
      <p:ext uri="{BB962C8B-B14F-4D97-AF65-F5344CB8AC3E}">
        <p14:creationId xmlns:p14="http://schemas.microsoft.com/office/powerpoint/2010/main" val="3891835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55405"/>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66933" y="-90607"/>
            <a:ext cx="8640960" cy="1099592"/>
          </a:xfrm>
        </p:spPr>
        <p:txBody>
          <a:bodyPr>
            <a:noAutofit/>
          </a:bodyPr>
          <a:lstStyle/>
          <a:p>
            <a:pPr algn="ctr"/>
            <a:r>
              <a:rPr lang="tr-TR" sz="3600" b="1" u="sng" dirty="0">
                <a:solidFill>
                  <a:schemeClr val="bg1"/>
                </a:solidFill>
              </a:rPr>
              <a:t>OIC/SMIIC 1 </a:t>
            </a:r>
            <a:endParaRPr lang="en-US" sz="3600" b="1" u="sng" dirty="0">
              <a:solidFill>
                <a:schemeClr val="bg1"/>
              </a:solidFill>
            </a:endParaRPr>
          </a:p>
        </p:txBody>
      </p:sp>
      <p:sp>
        <p:nvSpPr>
          <p:cNvPr id="5" name="İçerik Yer Tutucusu 2">
            <a:extLst>
              <a:ext uri="{FF2B5EF4-FFF2-40B4-BE49-F238E27FC236}">
                <a16:creationId xmlns:a16="http://schemas.microsoft.com/office/drawing/2014/main" id="{AC74392F-78BD-46E6-AB3D-4BF676220F9D}"/>
              </a:ext>
            </a:extLst>
          </p:cNvPr>
          <p:cNvSpPr>
            <a:spLocks noGrp="1"/>
          </p:cNvSpPr>
          <p:nvPr>
            <p:ph sz="half" idx="1"/>
          </p:nvPr>
        </p:nvSpPr>
        <p:spPr>
          <a:xfrm>
            <a:off x="427136" y="1162564"/>
            <a:ext cx="9001000" cy="4776712"/>
          </a:xfrm>
        </p:spPr>
        <p:txBody>
          <a:bodyPr>
            <a:noAutofit/>
          </a:bodyPr>
          <a:lstStyle/>
          <a:p>
            <a:pPr marL="0" indent="0">
              <a:buNone/>
            </a:pPr>
            <a:r>
              <a:rPr lang="en-GB" sz="3200" b="1" u="sng" dirty="0">
                <a:latin typeface="+mj-lt"/>
                <a:cs typeface="Times New Roman" panose="02020603050405020304" pitchFamily="18" charset="0"/>
              </a:rPr>
              <a:t>General </a:t>
            </a:r>
            <a:r>
              <a:rPr lang="tr-TR" sz="3200" b="1" u="sng" dirty="0">
                <a:latin typeface="+mj-lt"/>
                <a:cs typeface="Times New Roman" panose="02020603050405020304" pitchFamily="18" charset="0"/>
              </a:rPr>
              <a:t>R</a:t>
            </a:r>
            <a:r>
              <a:rPr lang="en-US" sz="3200" b="1" u="sng" dirty="0" err="1">
                <a:latin typeface="+mj-lt"/>
                <a:cs typeface="Times New Roman" panose="02020603050405020304" pitchFamily="18" charset="0"/>
              </a:rPr>
              <a:t>equi</a:t>
            </a:r>
            <a:r>
              <a:rPr lang="tr-TR" sz="3200" b="1" u="sng" dirty="0" err="1">
                <a:latin typeface="+mj-lt"/>
                <a:cs typeface="Times New Roman" panose="02020603050405020304" pitchFamily="18" charset="0"/>
              </a:rPr>
              <a:t>rements</a:t>
            </a:r>
            <a:r>
              <a:rPr lang="tr-TR" sz="3200" b="1" u="sng" dirty="0">
                <a:latin typeface="+mj-lt"/>
                <a:cs typeface="Times New Roman" panose="02020603050405020304" pitchFamily="18" charset="0"/>
              </a:rPr>
              <a:t> for</a:t>
            </a:r>
            <a:r>
              <a:rPr lang="en-GB" sz="3200" b="1" u="sng" dirty="0">
                <a:latin typeface="+mj-lt"/>
                <a:cs typeface="Times New Roman" panose="02020603050405020304" pitchFamily="18" charset="0"/>
              </a:rPr>
              <a:t> Halal Food</a:t>
            </a:r>
            <a:r>
              <a:rPr lang="en-US" sz="3200" b="1" u="sng" dirty="0">
                <a:latin typeface="+mj-lt"/>
                <a:cs typeface="Times New Roman" panose="02020603050405020304" pitchFamily="18" charset="0"/>
              </a:rPr>
              <a:t>:</a:t>
            </a:r>
            <a:endParaRPr lang="tr-TR" sz="3200" b="1" u="sng" dirty="0">
              <a:latin typeface="+mj-lt"/>
              <a:cs typeface="Times New Roman" panose="02020603050405020304" pitchFamily="18" charset="0"/>
            </a:endParaRPr>
          </a:p>
          <a:p>
            <a:pPr marL="0" indent="0">
              <a:buNone/>
            </a:pPr>
            <a:endParaRPr lang="tr-TR" sz="1050" b="1" u="sng" dirty="0">
              <a:latin typeface="+mj-lt"/>
              <a:cs typeface="Times New Roman" panose="02020603050405020304" pitchFamily="18" charset="0"/>
            </a:endParaRPr>
          </a:p>
          <a:p>
            <a:r>
              <a:rPr lang="tr-TR" dirty="0">
                <a:latin typeface="+mj-lt"/>
                <a:cs typeface="Times New Roman" panose="02020603050405020304" pitchFamily="18" charset="0"/>
              </a:rPr>
              <a:t>B</a:t>
            </a:r>
            <a:r>
              <a:rPr lang="en-GB" dirty="0" err="1">
                <a:latin typeface="+mj-lt"/>
                <a:cs typeface="Times New Roman" panose="02020603050405020304" pitchFamily="18" charset="0"/>
              </a:rPr>
              <a:t>asic</a:t>
            </a:r>
            <a:r>
              <a:rPr lang="en-GB" dirty="0">
                <a:latin typeface="+mj-lt"/>
                <a:cs typeface="Times New Roman" panose="02020603050405020304" pitchFamily="18" charset="0"/>
              </a:rPr>
              <a:t> requirements of halal food and its products</a:t>
            </a:r>
            <a:r>
              <a:rPr lang="tr-TR" dirty="0">
                <a:latin typeface="+mj-lt"/>
                <a:cs typeface="Times New Roman" panose="02020603050405020304" pitchFamily="18" charset="0"/>
              </a:rPr>
              <a:t> </a:t>
            </a:r>
          </a:p>
          <a:p>
            <a:pPr marL="0" indent="0">
              <a:buNone/>
            </a:pPr>
            <a:r>
              <a:rPr lang="tr-TR" dirty="0">
                <a:latin typeface="+mj-lt"/>
                <a:cs typeface="Times New Roman" panose="02020603050405020304" pitchFamily="18" charset="0"/>
              </a:rPr>
              <a:t>   </a:t>
            </a:r>
            <a:r>
              <a:rPr lang="en-GB" dirty="0">
                <a:latin typeface="+mj-lt"/>
                <a:cs typeface="Times New Roman" panose="02020603050405020304" pitchFamily="18" charset="0"/>
              </a:rPr>
              <a:t>based on Islamic rules</a:t>
            </a:r>
            <a:r>
              <a:rPr lang="tr-TR" dirty="0">
                <a:latin typeface="+mj-lt"/>
                <a:cs typeface="Times New Roman" panose="02020603050405020304" pitchFamily="18" charset="0"/>
              </a:rPr>
              <a:t> for </a:t>
            </a:r>
            <a:r>
              <a:rPr lang="en-GB" dirty="0">
                <a:latin typeface="+mj-lt"/>
                <a:cs typeface="Times New Roman" panose="02020603050405020304" pitchFamily="18" charset="0"/>
              </a:rPr>
              <a:t>any stage of food chain </a:t>
            </a:r>
            <a:r>
              <a:rPr lang="tr-TR" dirty="0" err="1">
                <a:latin typeface="+mj-lt"/>
                <a:cs typeface="Times New Roman" panose="02020603050405020304" pitchFamily="18" charset="0"/>
              </a:rPr>
              <a:t>such</a:t>
            </a:r>
            <a:r>
              <a:rPr lang="tr-TR" dirty="0">
                <a:latin typeface="+mj-lt"/>
                <a:cs typeface="Times New Roman" panose="02020603050405020304" pitchFamily="18" charset="0"/>
              </a:rPr>
              <a:t> as:</a:t>
            </a:r>
          </a:p>
          <a:p>
            <a:pPr lvl="1">
              <a:lnSpc>
                <a:spcPct val="150000"/>
              </a:lnSpc>
            </a:pPr>
            <a:r>
              <a:rPr lang="en-GB" sz="2800" dirty="0">
                <a:latin typeface="+mj-lt"/>
                <a:cs typeface="Times New Roman" panose="02020603050405020304" pitchFamily="18" charset="0"/>
              </a:rPr>
              <a:t>preparation</a:t>
            </a:r>
            <a:endParaRPr lang="tr-TR" sz="2800" dirty="0">
              <a:latin typeface="+mj-lt"/>
              <a:cs typeface="Times New Roman" panose="02020603050405020304" pitchFamily="18" charset="0"/>
            </a:endParaRPr>
          </a:p>
          <a:p>
            <a:pPr lvl="1">
              <a:lnSpc>
                <a:spcPct val="150000"/>
              </a:lnSpc>
            </a:pPr>
            <a:r>
              <a:rPr lang="en-GB" sz="2800" dirty="0">
                <a:latin typeface="+mj-lt"/>
                <a:cs typeface="Times New Roman" panose="02020603050405020304" pitchFamily="18" charset="0"/>
              </a:rPr>
              <a:t>processing</a:t>
            </a:r>
            <a:endParaRPr lang="tr-TR" sz="2800" dirty="0">
              <a:latin typeface="+mj-lt"/>
              <a:cs typeface="Times New Roman" panose="02020603050405020304" pitchFamily="18" charset="0"/>
            </a:endParaRPr>
          </a:p>
          <a:p>
            <a:pPr lvl="1">
              <a:lnSpc>
                <a:spcPct val="150000"/>
              </a:lnSpc>
            </a:pPr>
            <a:r>
              <a:rPr lang="tr-TR" sz="2800" dirty="0">
                <a:latin typeface="+mj-lt"/>
                <a:cs typeface="Times New Roman" panose="02020603050405020304" pitchFamily="18" charset="0"/>
              </a:rPr>
              <a:t>p</a:t>
            </a:r>
            <a:r>
              <a:rPr lang="en-GB" sz="2800" dirty="0" err="1">
                <a:latin typeface="+mj-lt"/>
                <a:cs typeface="Times New Roman" panose="02020603050405020304" pitchFamily="18" charset="0"/>
              </a:rPr>
              <a:t>ackaging</a:t>
            </a:r>
            <a:r>
              <a:rPr lang="tr-TR" sz="2800" dirty="0">
                <a:latin typeface="+mj-lt"/>
                <a:cs typeface="Times New Roman" panose="02020603050405020304" pitchFamily="18" charset="0"/>
              </a:rPr>
              <a:t>, </a:t>
            </a:r>
            <a:r>
              <a:rPr lang="en-GB" sz="2800" dirty="0">
                <a:latin typeface="+mj-lt"/>
                <a:cs typeface="Times New Roman" panose="02020603050405020304" pitchFamily="18" charset="0"/>
              </a:rPr>
              <a:t>labelling</a:t>
            </a:r>
            <a:r>
              <a:rPr lang="tr-TR" sz="2800" dirty="0">
                <a:latin typeface="+mj-lt"/>
                <a:cs typeface="Times New Roman" panose="02020603050405020304" pitchFamily="18" charset="0"/>
              </a:rPr>
              <a:t> </a:t>
            </a:r>
            <a:r>
              <a:rPr lang="tr-TR" sz="2800" dirty="0" err="1">
                <a:latin typeface="+mj-lt"/>
                <a:cs typeface="Times New Roman" panose="02020603050405020304" pitchFamily="18" charset="0"/>
              </a:rPr>
              <a:t>and</a:t>
            </a:r>
            <a:r>
              <a:rPr lang="tr-TR" sz="2800" dirty="0">
                <a:latin typeface="+mj-lt"/>
                <a:cs typeface="Times New Roman" panose="02020603050405020304" pitchFamily="18" charset="0"/>
              </a:rPr>
              <a:t> </a:t>
            </a:r>
            <a:r>
              <a:rPr lang="en-GB" sz="2800" dirty="0">
                <a:latin typeface="+mj-lt"/>
                <a:cs typeface="Times New Roman" panose="02020603050405020304" pitchFamily="18" charset="0"/>
              </a:rPr>
              <a:t>marking,</a:t>
            </a:r>
            <a:endParaRPr lang="tr-TR" sz="2800" dirty="0">
              <a:latin typeface="+mj-lt"/>
              <a:cs typeface="Times New Roman" panose="02020603050405020304" pitchFamily="18" charset="0"/>
            </a:endParaRPr>
          </a:p>
          <a:p>
            <a:pPr lvl="1">
              <a:lnSpc>
                <a:spcPct val="150000"/>
              </a:lnSpc>
            </a:pPr>
            <a:r>
              <a:rPr lang="en-GB" sz="2800" dirty="0">
                <a:latin typeface="+mj-lt"/>
                <a:cs typeface="Times New Roman" panose="02020603050405020304" pitchFamily="18" charset="0"/>
              </a:rPr>
              <a:t>storage and service</a:t>
            </a:r>
            <a:r>
              <a:rPr lang="tr-TR" sz="2800" dirty="0">
                <a:latin typeface="+mj-lt"/>
                <a:cs typeface="Times New Roman" panose="02020603050405020304" pitchFamily="18" charset="0"/>
              </a:rPr>
              <a:t>…</a:t>
            </a:r>
            <a:r>
              <a:rPr lang="tr-TR" sz="2800" dirty="0" err="1">
                <a:latin typeface="+mj-lt"/>
                <a:cs typeface="Times New Roman" panose="02020603050405020304" pitchFamily="18" charset="0"/>
              </a:rPr>
              <a:t>etc</a:t>
            </a:r>
            <a:r>
              <a:rPr lang="tr-TR" sz="2800" dirty="0">
                <a:latin typeface="+mj-lt"/>
                <a:cs typeface="Times New Roman" panose="02020603050405020304" pitchFamily="18" charset="0"/>
              </a:rPr>
              <a:t>.</a:t>
            </a:r>
            <a:endParaRPr lang="en-GB" sz="2800" dirty="0">
              <a:latin typeface="+mj-lt"/>
              <a:cs typeface="Times New Roman" panose="02020603050405020304" pitchFamily="18" charset="0"/>
            </a:endParaRPr>
          </a:p>
          <a:p>
            <a:pPr marL="0" indent="0">
              <a:buNone/>
            </a:pPr>
            <a:endParaRPr lang="en-GB" sz="3200" dirty="0">
              <a:latin typeface="+mj-lt"/>
              <a:cs typeface="Times New Roman" panose="02020603050405020304" pitchFamily="18" charset="0"/>
            </a:endParaRPr>
          </a:p>
          <a:p>
            <a:pPr marL="0" indent="0">
              <a:buNone/>
            </a:pPr>
            <a:endParaRPr lang="en-US" sz="3200" u="sng" dirty="0">
              <a:latin typeface="Times New Roman" panose="02020603050405020304" pitchFamily="18" charset="0"/>
              <a:cs typeface="Times New Roman" panose="02020603050405020304" pitchFamily="18" charset="0"/>
            </a:endParaRP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sim 11">
            <a:extLst>
              <a:ext uri="{FF2B5EF4-FFF2-40B4-BE49-F238E27FC236}">
                <a16:creationId xmlns:a16="http://schemas.microsoft.com/office/drawing/2014/main" id="{2CEACB7E-AE67-4A9B-A165-56F47D59D2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184" y="121920"/>
            <a:ext cx="1108862" cy="540000"/>
          </a:xfrm>
          <a:prstGeom prst="rect">
            <a:avLst/>
          </a:prstGeom>
        </p:spPr>
      </p:pic>
      <p:pic>
        <p:nvPicPr>
          <p:cNvPr id="13" name="Resim 12">
            <a:extLst>
              <a:ext uri="{FF2B5EF4-FFF2-40B4-BE49-F238E27FC236}">
                <a16:creationId xmlns:a16="http://schemas.microsoft.com/office/drawing/2014/main" id="{02A09B80-1CF5-4968-A999-4F905F7C6E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0816" y="121920"/>
            <a:ext cx="540000" cy="540000"/>
          </a:xfrm>
          <a:prstGeom prst="rect">
            <a:avLst/>
          </a:prstGeom>
        </p:spPr>
      </p:pic>
      <p:sp>
        <p:nvSpPr>
          <p:cNvPr id="14" name="Metin kutusu 13">
            <a:extLst>
              <a:ext uri="{FF2B5EF4-FFF2-40B4-BE49-F238E27FC236}">
                <a16:creationId xmlns:a16="http://schemas.microsoft.com/office/drawing/2014/main" id="{832923F9-4A78-4EF3-9780-FBD85C46ACB9}"/>
              </a:ext>
            </a:extLst>
          </p:cNvPr>
          <p:cNvSpPr txBox="1"/>
          <p:nvPr/>
        </p:nvSpPr>
        <p:spPr>
          <a:xfrm>
            <a:off x="11487462" y="6323138"/>
            <a:ext cx="704538" cy="369332"/>
          </a:xfrm>
          <a:prstGeom prst="rect">
            <a:avLst/>
          </a:prstGeom>
          <a:noFill/>
        </p:spPr>
        <p:txBody>
          <a:bodyPr wrap="square" rtlCol="0">
            <a:spAutoFit/>
          </a:bodyPr>
          <a:lstStyle/>
          <a:p>
            <a:r>
              <a:rPr lang="en-US" dirty="0"/>
              <a:t>34</a:t>
            </a:r>
          </a:p>
        </p:txBody>
      </p:sp>
      <p:pic>
        <p:nvPicPr>
          <p:cNvPr id="15" name="Picture 14">
            <a:extLst>
              <a:ext uri="{FF2B5EF4-FFF2-40B4-BE49-F238E27FC236}">
                <a16:creationId xmlns:a16="http://schemas.microsoft.com/office/drawing/2014/main" id="{5D615458-C103-4B89-931F-9B84D5E1CF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6515" y="1437008"/>
            <a:ext cx="2693216" cy="3857348"/>
          </a:xfrm>
          <a:prstGeom prst="rect">
            <a:avLst/>
          </a:prstGeom>
        </p:spPr>
      </p:pic>
    </p:spTree>
    <p:extLst>
      <p:ext uri="{BB962C8B-B14F-4D97-AF65-F5344CB8AC3E}">
        <p14:creationId xmlns:p14="http://schemas.microsoft.com/office/powerpoint/2010/main" val="3927027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99651"/>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22688" y="0"/>
            <a:ext cx="8640960" cy="1099592"/>
          </a:xfrm>
        </p:spPr>
        <p:txBody>
          <a:bodyPr>
            <a:noAutofit/>
          </a:bodyPr>
          <a:lstStyle/>
          <a:p>
            <a:pPr algn="ctr"/>
            <a:r>
              <a:rPr lang="tr-TR" sz="3600" b="1" u="sng" dirty="0">
                <a:solidFill>
                  <a:schemeClr val="bg1"/>
                </a:solidFill>
              </a:rPr>
              <a:t>OIC/SMIIC 2 </a:t>
            </a:r>
            <a:endParaRPr lang="en-US" sz="3600" b="1" u="sng" dirty="0">
              <a:solidFill>
                <a:schemeClr val="bg1"/>
              </a:solidFill>
            </a:endParaRP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çerik Yer Tutucusu 2">
            <a:extLst>
              <a:ext uri="{FF2B5EF4-FFF2-40B4-BE49-F238E27FC236}">
                <a16:creationId xmlns:a16="http://schemas.microsoft.com/office/drawing/2014/main" id="{F7BB1BB3-96EF-4ABE-915F-0AAE82F83430}"/>
              </a:ext>
            </a:extLst>
          </p:cNvPr>
          <p:cNvSpPr txBox="1">
            <a:spLocks/>
          </p:cNvSpPr>
          <p:nvPr/>
        </p:nvSpPr>
        <p:spPr>
          <a:xfrm>
            <a:off x="233244" y="1099592"/>
            <a:ext cx="8750736" cy="5472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tr-TR" sz="3600" b="1" u="sng" dirty="0">
              <a:latin typeface="+mj-lt"/>
              <a:cs typeface="Times New Roman" panose="02020603050405020304" pitchFamily="18" charset="0"/>
            </a:endParaRPr>
          </a:p>
          <a:p>
            <a:pPr marL="0" indent="0">
              <a:buNone/>
            </a:pPr>
            <a:r>
              <a:rPr lang="en-US" b="1" u="sng" dirty="0">
                <a:latin typeface="+mj-lt"/>
                <a:cs typeface="Times New Roman" panose="02020603050405020304" pitchFamily="18" charset="0"/>
              </a:rPr>
              <a:t>Conformity Assessment – Requirements for Bodies Providing Halal Certification :</a:t>
            </a:r>
            <a:endParaRPr lang="tr-TR" b="1" u="sng" dirty="0">
              <a:latin typeface="+mj-lt"/>
              <a:cs typeface="Times New Roman" panose="02020603050405020304" pitchFamily="18" charset="0"/>
            </a:endParaRPr>
          </a:p>
          <a:p>
            <a:pPr marL="0" indent="0">
              <a:buFont typeface="Arial" panose="020B0604020202020204" pitchFamily="34" charset="0"/>
              <a:buNone/>
            </a:pPr>
            <a:endParaRPr lang="en-US" u="sng" dirty="0">
              <a:latin typeface="+mj-lt"/>
              <a:cs typeface="Times New Roman" panose="02020603050405020304" pitchFamily="18" charset="0"/>
            </a:endParaRPr>
          </a:p>
          <a:p>
            <a:pPr algn="just"/>
            <a:r>
              <a:rPr lang="en-GB" dirty="0">
                <a:latin typeface="+mj-lt"/>
              </a:rPr>
              <a:t>requirements for halal certification bodies</a:t>
            </a:r>
            <a:r>
              <a:rPr lang="tr-TR" dirty="0">
                <a:latin typeface="+mj-lt"/>
              </a:rPr>
              <a:t> (</a:t>
            </a:r>
            <a:r>
              <a:rPr lang="tr-TR" dirty="0" err="1">
                <a:latin typeface="+mj-lt"/>
              </a:rPr>
              <a:t>HCBs</a:t>
            </a:r>
            <a:r>
              <a:rPr lang="tr-TR" dirty="0">
                <a:latin typeface="+mj-lt"/>
              </a:rPr>
              <a:t>).</a:t>
            </a:r>
          </a:p>
          <a:p>
            <a:pPr marL="0" indent="0" algn="just">
              <a:buFont typeface="Arial" panose="020B0604020202020204" pitchFamily="34" charset="0"/>
              <a:buNone/>
            </a:pPr>
            <a:endParaRPr lang="tr-TR" dirty="0">
              <a:latin typeface="+mj-lt"/>
            </a:endParaRPr>
          </a:p>
          <a:p>
            <a:pPr algn="just"/>
            <a:r>
              <a:rPr lang="tr-TR" dirty="0" err="1">
                <a:latin typeface="+mj-lt"/>
              </a:rPr>
              <a:t>to</a:t>
            </a:r>
            <a:r>
              <a:rPr lang="tr-TR" dirty="0">
                <a:latin typeface="+mj-lt"/>
              </a:rPr>
              <a:t> </a:t>
            </a:r>
            <a:r>
              <a:rPr lang="en-GB" dirty="0">
                <a:latin typeface="+mj-lt"/>
              </a:rPr>
              <a:t>ensure that </a:t>
            </a:r>
            <a:r>
              <a:rPr lang="tr-TR" dirty="0" err="1">
                <a:latin typeface="+mj-lt"/>
              </a:rPr>
              <a:t>HCBs</a:t>
            </a:r>
            <a:r>
              <a:rPr lang="tr-TR" dirty="0">
                <a:latin typeface="+mj-lt"/>
              </a:rPr>
              <a:t> </a:t>
            </a:r>
            <a:r>
              <a:rPr lang="en-GB" dirty="0">
                <a:latin typeface="+mj-lt"/>
              </a:rPr>
              <a:t>operate halal product or service or management system certification in a competent, consistent and impartial manner</a:t>
            </a:r>
            <a:endParaRPr lang="tr-TR" dirty="0">
              <a:latin typeface="+mj-lt"/>
            </a:endParaRPr>
          </a:p>
          <a:p>
            <a:pPr algn="just"/>
            <a:endParaRPr lang="tr-TR" sz="3600" dirty="0"/>
          </a:p>
          <a:p>
            <a:pPr marL="0" indent="0">
              <a:buFont typeface="Arial" panose="020B0604020202020204" pitchFamily="34" charset="0"/>
              <a:buNone/>
            </a:pPr>
            <a:endParaRPr lang="fr-FR" sz="3600" dirty="0"/>
          </a:p>
        </p:txBody>
      </p:sp>
      <p:pic>
        <p:nvPicPr>
          <p:cNvPr id="14" name="Resim 13">
            <a:extLst>
              <a:ext uri="{FF2B5EF4-FFF2-40B4-BE49-F238E27FC236}">
                <a16:creationId xmlns:a16="http://schemas.microsoft.com/office/drawing/2014/main" id="{41A965E4-09D9-42CE-9934-E0FBF9E26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35" y="230646"/>
            <a:ext cx="1108862" cy="540000"/>
          </a:xfrm>
          <a:prstGeom prst="rect">
            <a:avLst/>
          </a:prstGeom>
        </p:spPr>
      </p:pic>
      <p:pic>
        <p:nvPicPr>
          <p:cNvPr id="15" name="Resim 14">
            <a:extLst>
              <a:ext uri="{FF2B5EF4-FFF2-40B4-BE49-F238E27FC236}">
                <a16:creationId xmlns:a16="http://schemas.microsoft.com/office/drawing/2014/main" id="{B1C1B54C-E2AD-4C04-AA3C-E684BADE63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6416" y="220731"/>
            <a:ext cx="540000" cy="540000"/>
          </a:xfrm>
          <a:prstGeom prst="rect">
            <a:avLst/>
          </a:prstGeom>
        </p:spPr>
      </p:pic>
      <p:sp>
        <p:nvSpPr>
          <p:cNvPr id="10" name="Metin kutusu 9">
            <a:extLst>
              <a:ext uri="{FF2B5EF4-FFF2-40B4-BE49-F238E27FC236}">
                <a16:creationId xmlns:a16="http://schemas.microsoft.com/office/drawing/2014/main" id="{BCBEF0EF-17B4-48B6-BD04-A13FFD654F35}"/>
              </a:ext>
            </a:extLst>
          </p:cNvPr>
          <p:cNvSpPr txBox="1"/>
          <p:nvPr/>
        </p:nvSpPr>
        <p:spPr>
          <a:xfrm>
            <a:off x="11487462" y="6323138"/>
            <a:ext cx="704538" cy="369332"/>
          </a:xfrm>
          <a:prstGeom prst="rect">
            <a:avLst/>
          </a:prstGeom>
          <a:noFill/>
        </p:spPr>
        <p:txBody>
          <a:bodyPr wrap="square" rtlCol="0">
            <a:spAutoFit/>
          </a:bodyPr>
          <a:lstStyle/>
          <a:p>
            <a:r>
              <a:rPr lang="en-US" dirty="0"/>
              <a:t>35</a:t>
            </a:r>
          </a:p>
        </p:txBody>
      </p:sp>
      <p:pic>
        <p:nvPicPr>
          <p:cNvPr id="3" name="Picture 2">
            <a:extLst>
              <a:ext uri="{FF2B5EF4-FFF2-40B4-BE49-F238E27FC236}">
                <a16:creationId xmlns:a16="http://schemas.microsoft.com/office/drawing/2014/main" id="{EBCE70E6-4F1A-4C9A-9FBE-EDBBC85A77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8468" y="1689315"/>
            <a:ext cx="2433053" cy="3673099"/>
          </a:xfrm>
          <a:prstGeom prst="rect">
            <a:avLst/>
          </a:prstGeom>
        </p:spPr>
      </p:pic>
    </p:spTree>
    <p:extLst>
      <p:ext uri="{BB962C8B-B14F-4D97-AF65-F5344CB8AC3E}">
        <p14:creationId xmlns:p14="http://schemas.microsoft.com/office/powerpoint/2010/main" val="3701654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55405"/>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233301" y="-64077"/>
            <a:ext cx="8640960" cy="1099592"/>
          </a:xfrm>
        </p:spPr>
        <p:txBody>
          <a:bodyPr>
            <a:noAutofit/>
          </a:bodyPr>
          <a:lstStyle/>
          <a:p>
            <a:pPr algn="ctr"/>
            <a:r>
              <a:rPr lang="tr-TR" sz="2800" b="1" u="sng" dirty="0">
                <a:solidFill>
                  <a:schemeClr val="bg1"/>
                </a:solidFill>
              </a:rPr>
              <a:t>OIC/SMIIC 3 </a:t>
            </a:r>
            <a:endParaRPr lang="en-US" sz="2800" b="1" u="sng" dirty="0">
              <a:solidFill>
                <a:schemeClr val="bg1"/>
              </a:solidFill>
            </a:endParaRP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7" name="İçerik Yer Tutucusu 2">
            <a:extLst>
              <a:ext uri="{FF2B5EF4-FFF2-40B4-BE49-F238E27FC236}">
                <a16:creationId xmlns:a16="http://schemas.microsoft.com/office/drawing/2014/main" id="{C739CF95-FFFC-47CE-A98C-9773223A333E}"/>
              </a:ext>
            </a:extLst>
          </p:cNvPr>
          <p:cNvSpPr>
            <a:spLocks noGrp="1"/>
          </p:cNvSpPr>
          <p:nvPr>
            <p:ph sz="half" idx="1"/>
          </p:nvPr>
        </p:nvSpPr>
        <p:spPr>
          <a:xfrm>
            <a:off x="177364" y="1251233"/>
            <a:ext cx="9302302" cy="4877071"/>
          </a:xfrm>
        </p:spPr>
        <p:txBody>
          <a:bodyPr>
            <a:noAutofit/>
          </a:bodyPr>
          <a:lstStyle/>
          <a:p>
            <a:pPr marL="0" indent="0">
              <a:buNone/>
            </a:pPr>
            <a:r>
              <a:rPr lang="en-US" sz="2700" b="1" u="sng" dirty="0">
                <a:latin typeface="+mj-lt"/>
                <a:cs typeface="Times New Roman" panose="02020603050405020304" pitchFamily="18" charset="0"/>
              </a:rPr>
              <a:t>Conformity Assessment – Requirements for Halal Accreditation Bodies Accrediting Halal Conformity Assessment Bodies:</a:t>
            </a:r>
          </a:p>
          <a:p>
            <a:pPr marL="0" indent="0">
              <a:buNone/>
            </a:pPr>
            <a:endParaRPr lang="en-US" sz="2700" u="sng" dirty="0">
              <a:latin typeface="+mj-lt"/>
              <a:cs typeface="Times New Roman" panose="02020603050405020304" pitchFamily="18" charset="0"/>
            </a:endParaRPr>
          </a:p>
          <a:p>
            <a:r>
              <a:rPr lang="en-GB" dirty="0">
                <a:latin typeface="+mj-lt"/>
              </a:rPr>
              <a:t>sets out the rules </a:t>
            </a:r>
            <a:r>
              <a:rPr lang="tr-TR" dirty="0">
                <a:latin typeface="+mj-lt"/>
              </a:rPr>
              <a:t>for </a:t>
            </a:r>
            <a:r>
              <a:rPr lang="en-GB" dirty="0">
                <a:latin typeface="+mj-lt"/>
              </a:rPr>
              <a:t>the organizations providing accreditation services for halal certification bodies</a:t>
            </a:r>
            <a:r>
              <a:rPr lang="tr-TR" dirty="0">
                <a:latin typeface="+mj-lt"/>
              </a:rPr>
              <a:t>:</a:t>
            </a:r>
          </a:p>
          <a:p>
            <a:pPr>
              <a:lnSpc>
                <a:spcPct val="150000"/>
              </a:lnSpc>
              <a:buFont typeface="Wingdings" panose="05000000000000000000" pitchFamily="2" charset="2"/>
              <a:buChar char="ü"/>
            </a:pPr>
            <a:r>
              <a:rPr lang="tr-TR" dirty="0">
                <a:latin typeface="+mj-lt"/>
              </a:rPr>
              <a:t> </a:t>
            </a:r>
            <a:r>
              <a:rPr lang="en-GB" dirty="0">
                <a:latin typeface="+mj-lt"/>
              </a:rPr>
              <a:t>in OIC member countries or</a:t>
            </a:r>
            <a:r>
              <a:rPr lang="tr-TR" dirty="0">
                <a:latin typeface="+mj-lt"/>
              </a:rPr>
              <a:t>,</a:t>
            </a:r>
          </a:p>
          <a:p>
            <a:pPr>
              <a:lnSpc>
                <a:spcPct val="100000"/>
              </a:lnSpc>
              <a:buFont typeface="Wingdings" panose="05000000000000000000" pitchFamily="2" charset="2"/>
              <a:buChar char="ü"/>
            </a:pPr>
            <a:r>
              <a:rPr lang="tr-TR" dirty="0">
                <a:latin typeface="+mj-lt"/>
              </a:rPr>
              <a:t> </a:t>
            </a:r>
            <a:r>
              <a:rPr lang="en-GB" dirty="0">
                <a:latin typeface="+mj-lt"/>
              </a:rPr>
              <a:t>in those countries trading with OIC</a:t>
            </a:r>
            <a:r>
              <a:rPr lang="tr-TR" dirty="0">
                <a:latin typeface="+mj-lt"/>
              </a:rPr>
              <a:t> </a:t>
            </a:r>
            <a:r>
              <a:rPr lang="en-GB" dirty="0">
                <a:latin typeface="+mj-lt"/>
              </a:rPr>
              <a:t>member countries or</a:t>
            </a:r>
            <a:r>
              <a:rPr lang="tr-TR" dirty="0">
                <a:latin typeface="+mj-lt"/>
              </a:rPr>
              <a:t>,</a:t>
            </a:r>
          </a:p>
          <a:p>
            <a:pPr>
              <a:lnSpc>
                <a:spcPct val="150000"/>
              </a:lnSpc>
              <a:buFont typeface="Wingdings" panose="05000000000000000000" pitchFamily="2" charset="2"/>
              <a:buChar char="ü"/>
            </a:pPr>
            <a:r>
              <a:rPr lang="tr-TR" dirty="0">
                <a:latin typeface="+mj-lt"/>
              </a:rPr>
              <a:t> </a:t>
            </a:r>
            <a:r>
              <a:rPr lang="en-GB" dirty="0">
                <a:latin typeface="+mj-lt"/>
              </a:rPr>
              <a:t>in any other country</a:t>
            </a:r>
            <a:r>
              <a:rPr lang="tr-TR" dirty="0">
                <a:latin typeface="+mj-lt"/>
              </a:rPr>
              <a:t>.</a:t>
            </a:r>
          </a:p>
        </p:txBody>
      </p:sp>
      <p:pic>
        <p:nvPicPr>
          <p:cNvPr id="10" name="Resim 9">
            <a:extLst>
              <a:ext uri="{FF2B5EF4-FFF2-40B4-BE49-F238E27FC236}">
                <a16:creationId xmlns:a16="http://schemas.microsoft.com/office/drawing/2014/main" id="{2EF6F1D8-D86E-4862-8F79-709082F802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364" y="215719"/>
            <a:ext cx="1108862" cy="540000"/>
          </a:xfrm>
          <a:prstGeom prst="rect">
            <a:avLst/>
          </a:prstGeom>
        </p:spPr>
      </p:pic>
      <p:pic>
        <p:nvPicPr>
          <p:cNvPr id="14" name="Resim 13">
            <a:extLst>
              <a:ext uri="{FF2B5EF4-FFF2-40B4-BE49-F238E27FC236}">
                <a16:creationId xmlns:a16="http://schemas.microsoft.com/office/drawing/2014/main" id="{CE07EA6B-D63A-4F95-8AE2-6F813594FD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3603" y="157703"/>
            <a:ext cx="540000" cy="540000"/>
          </a:xfrm>
          <a:prstGeom prst="rect">
            <a:avLst/>
          </a:prstGeom>
        </p:spPr>
      </p:pic>
      <p:sp>
        <p:nvSpPr>
          <p:cNvPr id="12" name="Metin kutusu 11">
            <a:extLst>
              <a:ext uri="{FF2B5EF4-FFF2-40B4-BE49-F238E27FC236}">
                <a16:creationId xmlns:a16="http://schemas.microsoft.com/office/drawing/2014/main" id="{09297701-B45B-49DB-81CD-11B6B3A7F2EB}"/>
              </a:ext>
            </a:extLst>
          </p:cNvPr>
          <p:cNvSpPr txBox="1"/>
          <p:nvPr/>
        </p:nvSpPr>
        <p:spPr>
          <a:xfrm>
            <a:off x="11487462" y="6323138"/>
            <a:ext cx="704538" cy="369332"/>
          </a:xfrm>
          <a:prstGeom prst="rect">
            <a:avLst/>
          </a:prstGeom>
          <a:noFill/>
        </p:spPr>
        <p:txBody>
          <a:bodyPr wrap="square" rtlCol="0">
            <a:spAutoFit/>
          </a:bodyPr>
          <a:lstStyle/>
          <a:p>
            <a:r>
              <a:rPr lang="en-US" dirty="0"/>
              <a:t>36</a:t>
            </a:r>
          </a:p>
        </p:txBody>
      </p:sp>
      <p:pic>
        <p:nvPicPr>
          <p:cNvPr id="3" name="Picture 2">
            <a:extLst>
              <a:ext uri="{FF2B5EF4-FFF2-40B4-BE49-F238E27FC236}">
                <a16:creationId xmlns:a16="http://schemas.microsoft.com/office/drawing/2014/main" id="{3AF81C6D-0A61-4F72-9DC8-412BFE4DFD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9666" y="1431342"/>
            <a:ext cx="2534970" cy="3954404"/>
          </a:xfrm>
          <a:prstGeom prst="rect">
            <a:avLst/>
          </a:prstGeom>
        </p:spPr>
      </p:pic>
    </p:spTree>
    <p:extLst>
      <p:ext uri="{BB962C8B-B14F-4D97-AF65-F5344CB8AC3E}">
        <p14:creationId xmlns:p14="http://schemas.microsoft.com/office/powerpoint/2010/main" val="1435941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7752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74308" y="-127228"/>
            <a:ext cx="8640960" cy="1099592"/>
          </a:xfrm>
        </p:spPr>
        <p:txBody>
          <a:bodyPr>
            <a:noAutofit/>
          </a:bodyPr>
          <a:lstStyle/>
          <a:p>
            <a:pPr algn="ctr"/>
            <a:r>
              <a:rPr lang="tr-TR" sz="2800" b="1" u="sng" dirty="0">
                <a:solidFill>
                  <a:schemeClr val="bg1"/>
                </a:solidFill>
              </a:rPr>
              <a:t>OIC/SMIIC 4 </a:t>
            </a:r>
            <a:endParaRPr lang="en-US" sz="2800" b="1" u="sng" dirty="0">
              <a:solidFill>
                <a:schemeClr val="bg1"/>
              </a:solidFill>
            </a:endParaRP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İçerik Yer Tutucusu 2">
            <a:extLst>
              <a:ext uri="{FF2B5EF4-FFF2-40B4-BE49-F238E27FC236}">
                <a16:creationId xmlns:a16="http://schemas.microsoft.com/office/drawing/2014/main" id="{FA576FF5-867B-4A9A-B804-DE474BABF182}"/>
              </a:ext>
            </a:extLst>
          </p:cNvPr>
          <p:cNvSpPr>
            <a:spLocks noGrp="1"/>
          </p:cNvSpPr>
          <p:nvPr>
            <p:ph sz="half" idx="1"/>
          </p:nvPr>
        </p:nvSpPr>
        <p:spPr>
          <a:xfrm>
            <a:off x="183332" y="1322864"/>
            <a:ext cx="9145016" cy="5112568"/>
          </a:xfrm>
          <a:ln>
            <a:noFill/>
          </a:ln>
        </p:spPr>
        <p:txBody>
          <a:bodyPr>
            <a:noAutofit/>
          </a:bodyPr>
          <a:lstStyle/>
          <a:p>
            <a:pPr marL="0" indent="0" algn="just">
              <a:buNone/>
            </a:pPr>
            <a:r>
              <a:rPr lang="en-GB" b="1" u="sng" dirty="0">
                <a:latin typeface="+mj-lt"/>
              </a:rPr>
              <a:t>OIC/SMIIC 4:2018, </a:t>
            </a:r>
            <a:r>
              <a:rPr lang="en-GB" u="sng" dirty="0">
                <a:latin typeface="+mj-lt"/>
              </a:rPr>
              <a:t>Halal Cosmetics </a:t>
            </a:r>
            <a:r>
              <a:rPr lang="tr-TR" u="sng" dirty="0">
                <a:latin typeface="+mj-lt"/>
              </a:rPr>
              <a:t>-</a:t>
            </a:r>
            <a:r>
              <a:rPr lang="en-GB" u="sng" dirty="0">
                <a:latin typeface="+mj-lt"/>
              </a:rPr>
              <a:t> General Requirements</a:t>
            </a:r>
            <a:r>
              <a:rPr lang="tr-TR" u="sng" dirty="0">
                <a:latin typeface="+mj-lt"/>
              </a:rPr>
              <a:t> </a:t>
            </a:r>
            <a:endParaRPr lang="tr-TR" dirty="0">
              <a:latin typeface="+mj-lt"/>
            </a:endParaRPr>
          </a:p>
          <a:p>
            <a:pPr algn="just"/>
            <a:endParaRPr lang="tr-TR" dirty="0">
              <a:latin typeface="+mj-lt"/>
            </a:endParaRPr>
          </a:p>
          <a:p>
            <a:pPr algn="just"/>
            <a:r>
              <a:rPr lang="en-GB" dirty="0">
                <a:latin typeface="+mj-lt"/>
              </a:rPr>
              <a:t>defines the basic requirements </a:t>
            </a:r>
            <a:r>
              <a:rPr lang="tr-TR" dirty="0">
                <a:latin typeface="+mj-lt"/>
              </a:rPr>
              <a:t>for</a:t>
            </a:r>
            <a:r>
              <a:rPr lang="en-GB" dirty="0">
                <a:latin typeface="+mj-lt"/>
              </a:rPr>
              <a:t> the halal cosmetic industry</a:t>
            </a:r>
            <a:endParaRPr lang="tr-TR" dirty="0">
              <a:latin typeface="+mj-lt"/>
            </a:endParaRPr>
          </a:p>
          <a:p>
            <a:pPr algn="just"/>
            <a:r>
              <a:rPr lang="tr-TR" dirty="0">
                <a:latin typeface="+mj-lt"/>
              </a:rPr>
              <a:t>for</a:t>
            </a:r>
            <a:r>
              <a:rPr lang="en-GB" dirty="0">
                <a:latin typeface="+mj-lt"/>
              </a:rPr>
              <a:t> every stage of cosmetic supply chain</a:t>
            </a:r>
            <a:r>
              <a:rPr lang="tr-TR" dirty="0">
                <a:latin typeface="+mj-lt"/>
              </a:rPr>
              <a:t> </a:t>
            </a:r>
            <a:r>
              <a:rPr lang="en-GB" dirty="0">
                <a:latin typeface="+mj-lt"/>
              </a:rPr>
              <a:t>including, receiving, preparation, production, storage</a:t>
            </a:r>
            <a:r>
              <a:rPr lang="tr-TR" dirty="0">
                <a:latin typeface="+mj-lt"/>
              </a:rPr>
              <a:t>, </a:t>
            </a:r>
            <a:r>
              <a:rPr lang="en-GB" dirty="0">
                <a:latin typeface="+mj-lt"/>
              </a:rPr>
              <a:t>packaging, labelling, controlling, handling, transportation, and distribution</a:t>
            </a:r>
            <a:endParaRPr lang="tr-TR" dirty="0">
              <a:latin typeface="+mj-lt"/>
            </a:endParaRPr>
          </a:p>
          <a:p>
            <a:pPr algn="just"/>
            <a:r>
              <a:rPr lang="en-GB" dirty="0">
                <a:latin typeface="+mj-lt"/>
              </a:rPr>
              <a:t>applicable to all the categories of cosmetics and to all types of organizations irrespective of their size and complexity</a:t>
            </a:r>
            <a:endParaRPr lang="tr-TR" dirty="0">
              <a:latin typeface="+mj-lt"/>
            </a:endParaRPr>
          </a:p>
        </p:txBody>
      </p:sp>
      <p:pic>
        <p:nvPicPr>
          <p:cNvPr id="12" name="Resim 11">
            <a:extLst>
              <a:ext uri="{FF2B5EF4-FFF2-40B4-BE49-F238E27FC236}">
                <a16:creationId xmlns:a16="http://schemas.microsoft.com/office/drawing/2014/main" id="{106E7409-208E-493F-BF6A-86970C5DB4DF}"/>
              </a:ext>
            </a:extLst>
          </p:cNvPr>
          <p:cNvPicPr>
            <a:picLocks noChangeAspect="1"/>
          </p:cNvPicPr>
          <p:nvPr/>
        </p:nvPicPr>
        <p:blipFill rotWithShape="1">
          <a:blip r:embed="rId4"/>
          <a:srcRect l="21768" t="59704" r="50000" b="3799"/>
          <a:stretch/>
        </p:blipFill>
        <p:spPr>
          <a:xfrm>
            <a:off x="9763648" y="1730769"/>
            <a:ext cx="2230841" cy="3763172"/>
          </a:xfrm>
          <a:prstGeom prst="rect">
            <a:avLst/>
          </a:prstGeom>
          <a:ln>
            <a:noFill/>
          </a:ln>
        </p:spPr>
      </p:pic>
      <p:pic>
        <p:nvPicPr>
          <p:cNvPr id="13" name="Resim 12">
            <a:extLst>
              <a:ext uri="{FF2B5EF4-FFF2-40B4-BE49-F238E27FC236}">
                <a16:creationId xmlns:a16="http://schemas.microsoft.com/office/drawing/2014/main" id="{9EBFCFA1-1A03-4D90-9658-C96304B0A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332" y="152568"/>
            <a:ext cx="1108862" cy="540000"/>
          </a:xfrm>
          <a:prstGeom prst="rect">
            <a:avLst/>
          </a:prstGeom>
        </p:spPr>
      </p:pic>
      <p:pic>
        <p:nvPicPr>
          <p:cNvPr id="14" name="Resim 13">
            <a:extLst>
              <a:ext uri="{FF2B5EF4-FFF2-40B4-BE49-F238E27FC236}">
                <a16:creationId xmlns:a16="http://schemas.microsoft.com/office/drawing/2014/main" id="{E8B0AD5A-3312-493A-8311-E843D1CE3D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1165" y="168765"/>
            <a:ext cx="540000" cy="540000"/>
          </a:xfrm>
          <a:prstGeom prst="rect">
            <a:avLst/>
          </a:prstGeom>
        </p:spPr>
      </p:pic>
      <p:sp>
        <p:nvSpPr>
          <p:cNvPr id="15" name="Metin kutusu 14">
            <a:extLst>
              <a:ext uri="{FF2B5EF4-FFF2-40B4-BE49-F238E27FC236}">
                <a16:creationId xmlns:a16="http://schemas.microsoft.com/office/drawing/2014/main" id="{EE3B06AD-3237-4D29-A487-0A634B4306C5}"/>
              </a:ext>
            </a:extLst>
          </p:cNvPr>
          <p:cNvSpPr txBox="1"/>
          <p:nvPr/>
        </p:nvSpPr>
        <p:spPr>
          <a:xfrm>
            <a:off x="11487462" y="6323138"/>
            <a:ext cx="704538" cy="369332"/>
          </a:xfrm>
          <a:prstGeom prst="rect">
            <a:avLst/>
          </a:prstGeom>
          <a:noFill/>
        </p:spPr>
        <p:txBody>
          <a:bodyPr wrap="square" rtlCol="0">
            <a:spAutoFit/>
          </a:bodyPr>
          <a:lstStyle/>
          <a:p>
            <a:r>
              <a:rPr lang="en-US" dirty="0"/>
              <a:t>37</a:t>
            </a:r>
          </a:p>
        </p:txBody>
      </p:sp>
    </p:spTree>
    <p:extLst>
      <p:ext uri="{BB962C8B-B14F-4D97-AF65-F5344CB8AC3E}">
        <p14:creationId xmlns:p14="http://schemas.microsoft.com/office/powerpoint/2010/main" val="20097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7752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74308" y="-127228"/>
            <a:ext cx="8640960" cy="1099592"/>
          </a:xfrm>
        </p:spPr>
        <p:txBody>
          <a:bodyPr>
            <a:noAutofit/>
          </a:bodyPr>
          <a:lstStyle/>
          <a:p>
            <a:pPr algn="ctr"/>
            <a:r>
              <a:rPr lang="tr-TR" sz="2800" b="1" u="sng" dirty="0">
                <a:solidFill>
                  <a:schemeClr val="bg1"/>
                </a:solidFill>
              </a:rPr>
              <a:t>OIC/SMIIC </a:t>
            </a:r>
            <a:r>
              <a:rPr lang="en-US" sz="2800" b="1" u="sng" dirty="0">
                <a:solidFill>
                  <a:schemeClr val="bg1"/>
                </a:solidFill>
              </a:rPr>
              <a:t>6</a:t>
            </a: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İçerik Yer Tutucusu 2">
            <a:extLst>
              <a:ext uri="{FF2B5EF4-FFF2-40B4-BE49-F238E27FC236}">
                <a16:creationId xmlns:a16="http://schemas.microsoft.com/office/drawing/2014/main" id="{FA576FF5-867B-4A9A-B804-DE474BABF182}"/>
              </a:ext>
            </a:extLst>
          </p:cNvPr>
          <p:cNvSpPr>
            <a:spLocks noGrp="1"/>
          </p:cNvSpPr>
          <p:nvPr>
            <p:ph sz="half" idx="1"/>
          </p:nvPr>
        </p:nvSpPr>
        <p:spPr>
          <a:xfrm>
            <a:off x="183332" y="1030096"/>
            <a:ext cx="9145016" cy="5112568"/>
          </a:xfrm>
          <a:ln>
            <a:noFill/>
          </a:ln>
        </p:spPr>
        <p:txBody>
          <a:bodyPr>
            <a:noAutofit/>
          </a:bodyPr>
          <a:lstStyle/>
          <a:p>
            <a:pPr marL="0" indent="0" algn="just">
              <a:buNone/>
            </a:pPr>
            <a:r>
              <a:rPr lang="en-GB" b="1" u="sng" dirty="0">
                <a:latin typeface="+mj-lt"/>
              </a:rPr>
              <a:t>OIC/SMIIC 6:2019, </a:t>
            </a:r>
            <a:r>
              <a:rPr lang="en-US" u="sng" dirty="0">
                <a:latin typeface="+mj-lt"/>
              </a:rPr>
              <a:t>OIC/SMIIC 6: 2019: Particular requirements for the application of OIC/SMIIC 1 to places where Halal foods and beverages are prepared, stored and served </a:t>
            </a:r>
            <a:endParaRPr lang="en-GB" dirty="0">
              <a:latin typeface="+mj-lt"/>
            </a:endParaRPr>
          </a:p>
          <a:p>
            <a:pPr algn="just"/>
            <a:endParaRPr lang="en-US" sz="2400" dirty="0">
              <a:latin typeface="+mj-lt"/>
            </a:endParaRPr>
          </a:p>
          <a:p>
            <a:pPr algn="just"/>
            <a:r>
              <a:rPr lang="en-US" sz="2400" dirty="0">
                <a:latin typeface="+mj-lt"/>
              </a:rPr>
              <a:t>covers particular requirements for halal servicing restaurants, hotels, cafeterias, self-service places, fast food sections of supermarkets and etc. catering services, raw materials used in such places, methods of preparation, storage and serving of meals, the personnel who are employed in these processes and the tools, utensils and facilities to be used.</a:t>
            </a:r>
          </a:p>
          <a:p>
            <a:pPr algn="just"/>
            <a:r>
              <a:rPr lang="en-US" sz="2400" dirty="0">
                <a:latin typeface="+mj-lt"/>
              </a:rPr>
              <a:t>aims to maintain efficiency in the application of OIC/SMIIC 1 to facilities (preparation, storage and serving).</a:t>
            </a:r>
          </a:p>
        </p:txBody>
      </p:sp>
      <p:pic>
        <p:nvPicPr>
          <p:cNvPr id="13" name="Resim 12">
            <a:extLst>
              <a:ext uri="{FF2B5EF4-FFF2-40B4-BE49-F238E27FC236}">
                <a16:creationId xmlns:a16="http://schemas.microsoft.com/office/drawing/2014/main" id="{9EBFCFA1-1A03-4D90-9658-C96304B0A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2" y="152568"/>
            <a:ext cx="1108862" cy="540000"/>
          </a:xfrm>
          <a:prstGeom prst="rect">
            <a:avLst/>
          </a:prstGeom>
        </p:spPr>
      </p:pic>
      <p:pic>
        <p:nvPicPr>
          <p:cNvPr id="14" name="Resim 13">
            <a:extLst>
              <a:ext uri="{FF2B5EF4-FFF2-40B4-BE49-F238E27FC236}">
                <a16:creationId xmlns:a16="http://schemas.microsoft.com/office/drawing/2014/main" id="{E8B0AD5A-3312-493A-8311-E843D1CE3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65" y="168765"/>
            <a:ext cx="540000" cy="540000"/>
          </a:xfrm>
          <a:prstGeom prst="rect">
            <a:avLst/>
          </a:prstGeom>
        </p:spPr>
      </p:pic>
      <p:sp>
        <p:nvSpPr>
          <p:cNvPr id="15" name="Metin kutusu 14">
            <a:extLst>
              <a:ext uri="{FF2B5EF4-FFF2-40B4-BE49-F238E27FC236}">
                <a16:creationId xmlns:a16="http://schemas.microsoft.com/office/drawing/2014/main" id="{EE3B06AD-3237-4D29-A487-0A634B4306C5}"/>
              </a:ext>
            </a:extLst>
          </p:cNvPr>
          <p:cNvSpPr txBox="1"/>
          <p:nvPr/>
        </p:nvSpPr>
        <p:spPr>
          <a:xfrm>
            <a:off x="11487462" y="6323138"/>
            <a:ext cx="704538" cy="369332"/>
          </a:xfrm>
          <a:prstGeom prst="rect">
            <a:avLst/>
          </a:prstGeom>
          <a:noFill/>
        </p:spPr>
        <p:txBody>
          <a:bodyPr wrap="square" rtlCol="0">
            <a:spAutoFit/>
          </a:bodyPr>
          <a:lstStyle/>
          <a:p>
            <a:r>
              <a:rPr lang="en-US" dirty="0"/>
              <a:t>38</a:t>
            </a:r>
          </a:p>
        </p:txBody>
      </p:sp>
      <p:sp>
        <p:nvSpPr>
          <p:cNvPr id="2" name="Rectangle 1">
            <a:extLst>
              <a:ext uri="{FF2B5EF4-FFF2-40B4-BE49-F238E27FC236}">
                <a16:creationId xmlns:a16="http://schemas.microsoft.com/office/drawing/2014/main" id="{E04CB3C5-1BC0-4F22-BC9E-889244B06DB9}"/>
              </a:ext>
            </a:extLst>
          </p:cNvPr>
          <p:cNvSpPr/>
          <p:nvPr/>
        </p:nvSpPr>
        <p:spPr>
          <a:xfrm>
            <a:off x="9623847" y="1541584"/>
            <a:ext cx="2272653" cy="3774831"/>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03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A0C8AAD5-BA55-4CEF-AD5F-E589B7C766E5}"/>
              </a:ext>
            </a:extLst>
          </p:cNvPr>
          <p:cNvSpPr/>
          <p:nvPr/>
        </p:nvSpPr>
        <p:spPr>
          <a:xfrm>
            <a:off x="0" y="0"/>
            <a:ext cx="12192000" cy="6858000"/>
          </a:xfrm>
          <a:prstGeom prst="rect">
            <a:avLst/>
          </a:prstGeom>
          <a:blipFill dpi="0" rotWithShape="1">
            <a:blip r:embed="rId3">
              <a:alphaModFix amt="91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Yamuk 18">
            <a:extLst>
              <a:ext uri="{FF2B5EF4-FFF2-40B4-BE49-F238E27FC236}">
                <a16:creationId xmlns:a16="http://schemas.microsoft.com/office/drawing/2014/main" id="{148CEEC4-787F-4501-865A-1049582D9403}"/>
              </a:ext>
            </a:extLst>
          </p:cNvPr>
          <p:cNvSpPr/>
          <p:nvPr/>
        </p:nvSpPr>
        <p:spPr>
          <a:xfrm>
            <a:off x="2172788" y="0"/>
            <a:ext cx="7929155" cy="7576457"/>
          </a:xfrm>
          <a:prstGeom prst="trapezoid">
            <a:avLst>
              <a:gd name="adj" fmla="val 32471"/>
            </a:avLst>
          </a:prstGeom>
          <a:solidFill>
            <a:srgbClr val="024A9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Unvan 3">
            <a:extLst>
              <a:ext uri="{FF2B5EF4-FFF2-40B4-BE49-F238E27FC236}">
                <a16:creationId xmlns:a16="http://schemas.microsoft.com/office/drawing/2014/main" id="{E09DE5C8-BB44-4859-AB79-ADC31ACF7CDC}"/>
              </a:ext>
            </a:extLst>
          </p:cNvPr>
          <p:cNvSpPr>
            <a:spLocks noGrp="1"/>
          </p:cNvSpPr>
          <p:nvPr>
            <p:ph type="title"/>
          </p:nvPr>
        </p:nvSpPr>
        <p:spPr>
          <a:xfrm>
            <a:off x="3673043" y="1607578"/>
            <a:ext cx="4982619" cy="4525963"/>
          </a:xfrm>
        </p:spPr>
        <p:txBody>
          <a:bodyPr>
            <a:normAutofit/>
          </a:bodyPr>
          <a:lstStyle/>
          <a:p>
            <a:pPr algn="ctr"/>
            <a:r>
              <a:rPr lang="en-GB" sz="4000" b="1" dirty="0">
                <a:solidFill>
                  <a:schemeClr val="bg1"/>
                </a:solidFill>
                <a:latin typeface="Cambria" panose="02040503050406030204" pitchFamily="18" charset="0"/>
              </a:rPr>
              <a:t>Standards and Metrology Institute for Islamic Countries </a:t>
            </a:r>
            <a:br>
              <a:rPr lang="tr-TR" sz="4000" b="1" dirty="0">
                <a:solidFill>
                  <a:schemeClr val="bg1"/>
                </a:solidFill>
                <a:latin typeface="Cambria" panose="02040503050406030204" pitchFamily="18" charset="0"/>
              </a:rPr>
            </a:br>
            <a:r>
              <a:rPr lang="en-GB" sz="4000" b="1" dirty="0">
                <a:solidFill>
                  <a:schemeClr val="bg1"/>
                </a:solidFill>
                <a:latin typeface="Cambria" panose="02040503050406030204" pitchFamily="18" charset="0"/>
              </a:rPr>
              <a:t>(SMIIC)</a:t>
            </a:r>
          </a:p>
        </p:txBody>
      </p:sp>
      <p:pic>
        <p:nvPicPr>
          <p:cNvPr id="36" name="Resim 35">
            <a:extLst>
              <a:ext uri="{FF2B5EF4-FFF2-40B4-BE49-F238E27FC236}">
                <a16:creationId xmlns:a16="http://schemas.microsoft.com/office/drawing/2014/main" id="{AAC7E558-DDC4-4F34-9EA1-A0B21453B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4423" y="23751"/>
            <a:ext cx="540000" cy="540000"/>
          </a:xfrm>
          <a:prstGeom prst="rect">
            <a:avLst/>
          </a:prstGeom>
        </p:spPr>
      </p:pic>
      <p:sp>
        <p:nvSpPr>
          <p:cNvPr id="38" name="Dikdörtgen 37">
            <a:extLst>
              <a:ext uri="{FF2B5EF4-FFF2-40B4-BE49-F238E27FC236}">
                <a16:creationId xmlns:a16="http://schemas.microsoft.com/office/drawing/2014/main" id="{BFD46D77-DF3C-4882-8A19-114CE99DA624}"/>
              </a:ext>
            </a:extLst>
          </p:cNvPr>
          <p:cNvSpPr/>
          <p:nvPr/>
        </p:nvSpPr>
        <p:spPr>
          <a:xfrm>
            <a:off x="-372340" y="-71912"/>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Resim 36">
            <a:extLst>
              <a:ext uri="{FF2B5EF4-FFF2-40B4-BE49-F238E27FC236}">
                <a16:creationId xmlns:a16="http://schemas.microsoft.com/office/drawing/2014/main" id="{F7ED46CB-3277-4F2E-9841-2216F8290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30" y="23751"/>
            <a:ext cx="1108862" cy="540000"/>
          </a:xfrm>
          <a:prstGeom prst="rect">
            <a:avLst/>
          </a:prstGeom>
        </p:spPr>
      </p:pic>
      <p:pic>
        <p:nvPicPr>
          <p:cNvPr id="39" name="Resim 38">
            <a:extLst>
              <a:ext uri="{FF2B5EF4-FFF2-40B4-BE49-F238E27FC236}">
                <a16:creationId xmlns:a16="http://schemas.microsoft.com/office/drawing/2014/main" id="{ABC630AC-14E8-455F-9DB3-A58B5C813C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1116" y="0"/>
            <a:ext cx="529086" cy="540000"/>
          </a:xfrm>
          <a:prstGeom prst="rect">
            <a:avLst/>
          </a:prstGeom>
        </p:spPr>
      </p:pic>
      <p:sp>
        <p:nvSpPr>
          <p:cNvPr id="9" name="Metin kutusu 8">
            <a:extLst>
              <a:ext uri="{FF2B5EF4-FFF2-40B4-BE49-F238E27FC236}">
                <a16:creationId xmlns:a16="http://schemas.microsoft.com/office/drawing/2014/main" id="{96C83A96-7426-480A-881F-FA5C5F769495}"/>
              </a:ext>
            </a:extLst>
          </p:cNvPr>
          <p:cNvSpPr txBox="1"/>
          <p:nvPr/>
        </p:nvSpPr>
        <p:spPr>
          <a:xfrm>
            <a:off x="11487462" y="6323138"/>
            <a:ext cx="704538" cy="369332"/>
          </a:xfrm>
          <a:prstGeom prst="rect">
            <a:avLst/>
          </a:prstGeom>
          <a:noFill/>
        </p:spPr>
        <p:txBody>
          <a:bodyPr wrap="square" rtlCol="0">
            <a:spAutoFit/>
          </a:bodyPr>
          <a:lstStyle/>
          <a:p>
            <a:r>
              <a:rPr lang="tr-TR" dirty="0">
                <a:solidFill>
                  <a:schemeClr val="bg1"/>
                </a:solidFill>
              </a:rPr>
              <a:t>3</a:t>
            </a:r>
            <a:endParaRPr lang="en-US" dirty="0">
              <a:solidFill>
                <a:schemeClr val="bg1"/>
              </a:solidFill>
            </a:endParaRPr>
          </a:p>
        </p:txBody>
      </p:sp>
    </p:spTree>
    <p:extLst>
      <p:ext uri="{BB962C8B-B14F-4D97-AF65-F5344CB8AC3E}">
        <p14:creationId xmlns:p14="http://schemas.microsoft.com/office/powerpoint/2010/main" val="1381743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7752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74308" y="-127228"/>
            <a:ext cx="8640960" cy="1099592"/>
          </a:xfrm>
        </p:spPr>
        <p:txBody>
          <a:bodyPr>
            <a:noAutofit/>
          </a:bodyPr>
          <a:lstStyle/>
          <a:p>
            <a:pPr algn="ctr"/>
            <a:r>
              <a:rPr lang="tr-TR" sz="2800" b="1" u="sng" dirty="0">
                <a:solidFill>
                  <a:schemeClr val="bg1"/>
                </a:solidFill>
              </a:rPr>
              <a:t>OIC/SMIIC </a:t>
            </a:r>
            <a:r>
              <a:rPr lang="en-US" sz="2800" b="1" u="sng" dirty="0">
                <a:solidFill>
                  <a:schemeClr val="bg1"/>
                </a:solidFill>
              </a:rPr>
              <a:t>9</a:t>
            </a:r>
            <a:r>
              <a:rPr lang="tr-TR" sz="2800" b="1" u="sng" dirty="0">
                <a:solidFill>
                  <a:schemeClr val="bg1"/>
                </a:solidFill>
              </a:rPr>
              <a:t> </a:t>
            </a:r>
            <a:endParaRPr lang="en-US" sz="2800" b="1" u="sng" dirty="0">
              <a:solidFill>
                <a:schemeClr val="bg1"/>
              </a:solidFill>
            </a:endParaRP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İçerik Yer Tutucusu 2">
            <a:extLst>
              <a:ext uri="{FF2B5EF4-FFF2-40B4-BE49-F238E27FC236}">
                <a16:creationId xmlns:a16="http://schemas.microsoft.com/office/drawing/2014/main" id="{FA576FF5-867B-4A9A-B804-DE474BABF182}"/>
              </a:ext>
            </a:extLst>
          </p:cNvPr>
          <p:cNvSpPr>
            <a:spLocks noGrp="1"/>
          </p:cNvSpPr>
          <p:nvPr>
            <p:ph sz="half" idx="1"/>
          </p:nvPr>
        </p:nvSpPr>
        <p:spPr>
          <a:xfrm>
            <a:off x="305097" y="1099593"/>
            <a:ext cx="9366255" cy="4689913"/>
          </a:xfrm>
          <a:ln>
            <a:noFill/>
          </a:ln>
        </p:spPr>
        <p:txBody>
          <a:bodyPr>
            <a:noAutofit/>
          </a:bodyPr>
          <a:lstStyle/>
          <a:p>
            <a:pPr algn="just"/>
            <a:endParaRPr lang="en-GB" dirty="0">
              <a:latin typeface="+mj-lt"/>
            </a:endParaRPr>
          </a:p>
          <a:p>
            <a:pPr algn="just"/>
            <a:r>
              <a:rPr lang="en-GB" sz="2400" dirty="0">
                <a:latin typeface="+mj-lt"/>
                <a:cs typeface="Times New Roman" panose="02020603050405020304" pitchFamily="18" charset="0"/>
              </a:rPr>
              <a:t>defines the requirements for tourism industry players in setting up an assurance system to preserve the integrity of products and services provided for Muslim </a:t>
            </a:r>
            <a:r>
              <a:rPr lang="en-GB" sz="2400" dirty="0" err="1">
                <a:latin typeface="+mj-lt"/>
                <a:cs typeface="Times New Roman" panose="02020603050405020304" pitchFamily="18" charset="0"/>
              </a:rPr>
              <a:t>travelers</a:t>
            </a:r>
            <a:r>
              <a:rPr lang="en-GB" sz="2400" dirty="0">
                <a:latin typeface="+mj-lt"/>
                <a:cs typeface="Times New Roman" panose="02020603050405020304" pitchFamily="18" charset="0"/>
              </a:rPr>
              <a:t>.</a:t>
            </a:r>
          </a:p>
          <a:p>
            <a:pPr algn="just"/>
            <a:endParaRPr lang="en-GB" sz="800" dirty="0">
              <a:latin typeface="+mj-lt"/>
              <a:cs typeface="Times New Roman" panose="02020603050405020304" pitchFamily="18" charset="0"/>
            </a:endParaRPr>
          </a:p>
          <a:p>
            <a:pPr algn="just"/>
            <a:r>
              <a:rPr lang="en-GB" sz="2400" dirty="0">
                <a:latin typeface="+mj-lt"/>
                <a:cs typeface="Times New Roman" panose="02020603050405020304" pitchFamily="18" charset="0"/>
              </a:rPr>
              <a:t>is a guideline for managing halal tourism facilities, products and services for travellers in accommodation premises, tour packages, tourist guides and other tourist services.</a:t>
            </a:r>
          </a:p>
          <a:p>
            <a:pPr algn="just"/>
            <a:endParaRPr lang="en-GB" sz="800" dirty="0">
              <a:latin typeface="+mj-lt"/>
              <a:cs typeface="Times New Roman" panose="02020603050405020304" pitchFamily="18" charset="0"/>
            </a:endParaRPr>
          </a:p>
          <a:p>
            <a:pPr algn="just"/>
            <a:r>
              <a:rPr lang="en-GB" sz="2400" dirty="0">
                <a:latin typeface="+mj-lt"/>
                <a:cs typeface="Times New Roman" panose="02020603050405020304" pitchFamily="18" charset="0"/>
              </a:rPr>
              <a:t>is applicable to all organizations and individuals managing halal tourism products and services within the specified areas in the standard.</a:t>
            </a:r>
          </a:p>
          <a:p>
            <a:pPr algn="just"/>
            <a:endParaRPr lang="en-GB" sz="800" dirty="0">
              <a:latin typeface="+mj-lt"/>
              <a:cs typeface="Times New Roman" panose="02020603050405020304" pitchFamily="18" charset="0"/>
            </a:endParaRPr>
          </a:p>
          <a:p>
            <a:pPr algn="just"/>
            <a:r>
              <a:rPr lang="en-GB" sz="2400" dirty="0">
                <a:latin typeface="+mj-lt"/>
                <a:cs typeface="Times New Roman" panose="02020603050405020304" pitchFamily="18" charset="0"/>
              </a:rPr>
              <a:t>3 categories for accommodation</a:t>
            </a:r>
          </a:p>
          <a:p>
            <a:pPr algn="just"/>
            <a:endParaRPr lang="tr-TR" sz="2400" dirty="0"/>
          </a:p>
          <a:p>
            <a:pPr algn="just"/>
            <a:endParaRPr lang="en-US" sz="2400" dirty="0"/>
          </a:p>
          <a:p>
            <a:pPr algn="just"/>
            <a:endParaRPr lang="en-US" sz="2400" dirty="0">
              <a:latin typeface="+mj-lt"/>
            </a:endParaRPr>
          </a:p>
        </p:txBody>
      </p:sp>
      <p:pic>
        <p:nvPicPr>
          <p:cNvPr id="13" name="Resim 12">
            <a:extLst>
              <a:ext uri="{FF2B5EF4-FFF2-40B4-BE49-F238E27FC236}">
                <a16:creationId xmlns:a16="http://schemas.microsoft.com/office/drawing/2014/main" id="{9EBFCFA1-1A03-4D90-9658-C96304B0A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2" y="152568"/>
            <a:ext cx="1108862" cy="540000"/>
          </a:xfrm>
          <a:prstGeom prst="rect">
            <a:avLst/>
          </a:prstGeom>
        </p:spPr>
      </p:pic>
      <p:pic>
        <p:nvPicPr>
          <p:cNvPr id="14" name="Resim 13">
            <a:extLst>
              <a:ext uri="{FF2B5EF4-FFF2-40B4-BE49-F238E27FC236}">
                <a16:creationId xmlns:a16="http://schemas.microsoft.com/office/drawing/2014/main" id="{E8B0AD5A-3312-493A-8311-E843D1CE3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65" y="168765"/>
            <a:ext cx="540000" cy="540000"/>
          </a:xfrm>
          <a:prstGeom prst="rect">
            <a:avLst/>
          </a:prstGeom>
        </p:spPr>
      </p:pic>
      <p:sp>
        <p:nvSpPr>
          <p:cNvPr id="15" name="Metin kutusu 14">
            <a:extLst>
              <a:ext uri="{FF2B5EF4-FFF2-40B4-BE49-F238E27FC236}">
                <a16:creationId xmlns:a16="http://schemas.microsoft.com/office/drawing/2014/main" id="{EE3B06AD-3237-4D29-A487-0A634B4306C5}"/>
              </a:ext>
            </a:extLst>
          </p:cNvPr>
          <p:cNvSpPr txBox="1"/>
          <p:nvPr/>
        </p:nvSpPr>
        <p:spPr>
          <a:xfrm>
            <a:off x="11487462" y="6323138"/>
            <a:ext cx="704538" cy="369332"/>
          </a:xfrm>
          <a:prstGeom prst="rect">
            <a:avLst/>
          </a:prstGeom>
          <a:noFill/>
        </p:spPr>
        <p:txBody>
          <a:bodyPr wrap="square" rtlCol="0">
            <a:spAutoFit/>
          </a:bodyPr>
          <a:lstStyle/>
          <a:p>
            <a:r>
              <a:rPr lang="en-US" dirty="0"/>
              <a:t>39</a:t>
            </a:r>
          </a:p>
        </p:txBody>
      </p:sp>
      <p:sp>
        <p:nvSpPr>
          <p:cNvPr id="5" name="TextBox 4">
            <a:extLst>
              <a:ext uri="{FF2B5EF4-FFF2-40B4-BE49-F238E27FC236}">
                <a16:creationId xmlns:a16="http://schemas.microsoft.com/office/drawing/2014/main" id="{5E5D8506-22B1-4473-A6FE-4B4B6759048D}"/>
              </a:ext>
            </a:extLst>
          </p:cNvPr>
          <p:cNvSpPr txBox="1"/>
          <p:nvPr/>
        </p:nvSpPr>
        <p:spPr>
          <a:xfrm>
            <a:off x="395436" y="1099593"/>
            <a:ext cx="10198704" cy="523220"/>
          </a:xfrm>
          <a:prstGeom prst="rect">
            <a:avLst/>
          </a:prstGeom>
          <a:noFill/>
        </p:spPr>
        <p:txBody>
          <a:bodyPr wrap="square" rtlCol="0">
            <a:spAutoFit/>
          </a:bodyPr>
          <a:lstStyle/>
          <a:p>
            <a:r>
              <a:rPr lang="en-GB" sz="2800" b="1" u="sng" dirty="0">
                <a:latin typeface="+mj-lt"/>
              </a:rPr>
              <a:t>OIC/SMIIC 9:2019, </a:t>
            </a:r>
            <a:r>
              <a:rPr lang="en-GB" sz="2800" u="sng" dirty="0">
                <a:latin typeface="+mj-lt"/>
              </a:rPr>
              <a:t>Halal Tourism Services – General Requirements</a:t>
            </a:r>
            <a:endParaRPr lang="tr-TR" sz="2800" dirty="0">
              <a:latin typeface="+mj-lt"/>
            </a:endParaRPr>
          </a:p>
        </p:txBody>
      </p:sp>
      <p:sp>
        <p:nvSpPr>
          <p:cNvPr id="6" name="Rectangle 5">
            <a:extLst>
              <a:ext uri="{FF2B5EF4-FFF2-40B4-BE49-F238E27FC236}">
                <a16:creationId xmlns:a16="http://schemas.microsoft.com/office/drawing/2014/main" id="{DE3F857B-C575-4210-8CC7-67808FC2C6E9}"/>
              </a:ext>
            </a:extLst>
          </p:cNvPr>
          <p:cNvSpPr/>
          <p:nvPr/>
        </p:nvSpPr>
        <p:spPr>
          <a:xfrm>
            <a:off x="9671352" y="1804610"/>
            <a:ext cx="2299114" cy="384721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545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7752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74308" y="-127228"/>
            <a:ext cx="8640960" cy="1099592"/>
          </a:xfrm>
        </p:spPr>
        <p:txBody>
          <a:bodyPr>
            <a:noAutofit/>
          </a:bodyPr>
          <a:lstStyle/>
          <a:p>
            <a:pPr algn="ctr"/>
            <a:r>
              <a:rPr lang="tr-TR" sz="2800" b="1" u="sng" dirty="0">
                <a:solidFill>
                  <a:schemeClr val="bg1"/>
                </a:solidFill>
              </a:rPr>
              <a:t>OIC/SMIIC </a:t>
            </a:r>
            <a:r>
              <a:rPr lang="en-US" sz="2800" b="1" u="sng" dirty="0">
                <a:solidFill>
                  <a:schemeClr val="bg1"/>
                </a:solidFill>
              </a:rPr>
              <a:t>24</a:t>
            </a:r>
            <a:r>
              <a:rPr lang="tr-TR" sz="2800" b="1" u="sng" dirty="0">
                <a:solidFill>
                  <a:schemeClr val="bg1"/>
                </a:solidFill>
              </a:rPr>
              <a:t> </a:t>
            </a:r>
            <a:endParaRPr lang="en-US" sz="2800" b="1" u="sng" dirty="0">
              <a:solidFill>
                <a:schemeClr val="bg1"/>
              </a:solidFill>
            </a:endParaRP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İçerik Yer Tutucusu 2">
            <a:extLst>
              <a:ext uri="{FF2B5EF4-FFF2-40B4-BE49-F238E27FC236}">
                <a16:creationId xmlns:a16="http://schemas.microsoft.com/office/drawing/2014/main" id="{FA576FF5-867B-4A9A-B804-DE474BABF182}"/>
              </a:ext>
            </a:extLst>
          </p:cNvPr>
          <p:cNvSpPr>
            <a:spLocks noGrp="1"/>
          </p:cNvSpPr>
          <p:nvPr>
            <p:ph sz="half" idx="1"/>
          </p:nvPr>
        </p:nvSpPr>
        <p:spPr>
          <a:xfrm>
            <a:off x="221534" y="1850417"/>
            <a:ext cx="9290546" cy="3608577"/>
          </a:xfrm>
          <a:ln>
            <a:noFill/>
          </a:ln>
        </p:spPr>
        <p:txBody>
          <a:bodyPr>
            <a:noAutofit/>
          </a:bodyPr>
          <a:lstStyle/>
          <a:p>
            <a:pPr algn="just"/>
            <a:endParaRPr lang="en-GB" dirty="0">
              <a:latin typeface="+mj-lt"/>
            </a:endParaRPr>
          </a:p>
          <a:p>
            <a:pPr algn="just"/>
            <a:r>
              <a:rPr lang="en-US" sz="2400" dirty="0">
                <a:latin typeface="+mj-lt"/>
                <a:cs typeface="Times New Roman" panose="02020603050405020304" pitchFamily="18" charset="0"/>
              </a:rPr>
              <a:t>specifies the requirements and conditions needed for food additives and any other added chemicals (processing aids, </a:t>
            </a:r>
            <a:r>
              <a:rPr lang="en-US" sz="2400" dirty="0" err="1">
                <a:latin typeface="+mj-lt"/>
                <a:cs typeface="Times New Roman" panose="02020603050405020304" pitchFamily="18" charset="0"/>
              </a:rPr>
              <a:t>flavourings</a:t>
            </a:r>
            <a:r>
              <a:rPr lang="en-US" sz="2400" dirty="0">
                <a:latin typeface="+mj-lt"/>
                <a:cs typeface="Times New Roman" panose="02020603050405020304" pitchFamily="18" charset="0"/>
              </a:rPr>
              <a:t>, added nutrients, enzymes) used during food production to ensure that the final product is halal and safe to consume in OIC countries and all over the world.</a:t>
            </a:r>
          </a:p>
          <a:p>
            <a:pPr algn="just"/>
            <a:r>
              <a:rPr lang="en-US" sz="2400" dirty="0">
                <a:latin typeface="+mj-lt"/>
                <a:cs typeface="Times New Roman" panose="02020603050405020304" pitchFamily="18" charset="0"/>
              </a:rPr>
              <a:t>also defines the halal status of food additives in foodstuffs intended for human consumption. </a:t>
            </a:r>
            <a:endParaRPr lang="en-US" sz="2400" dirty="0">
              <a:latin typeface="+mj-lt"/>
            </a:endParaRPr>
          </a:p>
        </p:txBody>
      </p:sp>
      <p:pic>
        <p:nvPicPr>
          <p:cNvPr id="13" name="Resim 12">
            <a:extLst>
              <a:ext uri="{FF2B5EF4-FFF2-40B4-BE49-F238E27FC236}">
                <a16:creationId xmlns:a16="http://schemas.microsoft.com/office/drawing/2014/main" id="{9EBFCFA1-1A03-4D90-9658-C96304B0A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2" y="152568"/>
            <a:ext cx="1108862" cy="540000"/>
          </a:xfrm>
          <a:prstGeom prst="rect">
            <a:avLst/>
          </a:prstGeom>
        </p:spPr>
      </p:pic>
      <p:pic>
        <p:nvPicPr>
          <p:cNvPr id="14" name="Resim 13">
            <a:extLst>
              <a:ext uri="{FF2B5EF4-FFF2-40B4-BE49-F238E27FC236}">
                <a16:creationId xmlns:a16="http://schemas.microsoft.com/office/drawing/2014/main" id="{E8B0AD5A-3312-493A-8311-E843D1CE3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65" y="168765"/>
            <a:ext cx="540000" cy="540000"/>
          </a:xfrm>
          <a:prstGeom prst="rect">
            <a:avLst/>
          </a:prstGeom>
        </p:spPr>
      </p:pic>
      <p:sp>
        <p:nvSpPr>
          <p:cNvPr id="15" name="Metin kutusu 14">
            <a:extLst>
              <a:ext uri="{FF2B5EF4-FFF2-40B4-BE49-F238E27FC236}">
                <a16:creationId xmlns:a16="http://schemas.microsoft.com/office/drawing/2014/main" id="{EE3B06AD-3237-4D29-A487-0A634B4306C5}"/>
              </a:ext>
            </a:extLst>
          </p:cNvPr>
          <p:cNvSpPr txBox="1"/>
          <p:nvPr/>
        </p:nvSpPr>
        <p:spPr>
          <a:xfrm>
            <a:off x="11487462" y="6323138"/>
            <a:ext cx="704538" cy="369332"/>
          </a:xfrm>
          <a:prstGeom prst="rect">
            <a:avLst/>
          </a:prstGeom>
          <a:noFill/>
        </p:spPr>
        <p:txBody>
          <a:bodyPr wrap="square" rtlCol="0">
            <a:spAutoFit/>
          </a:bodyPr>
          <a:lstStyle/>
          <a:p>
            <a:r>
              <a:rPr lang="en-US" dirty="0"/>
              <a:t>40</a:t>
            </a:r>
          </a:p>
        </p:txBody>
      </p:sp>
      <p:sp>
        <p:nvSpPr>
          <p:cNvPr id="5" name="TextBox 4">
            <a:extLst>
              <a:ext uri="{FF2B5EF4-FFF2-40B4-BE49-F238E27FC236}">
                <a16:creationId xmlns:a16="http://schemas.microsoft.com/office/drawing/2014/main" id="{5E5D8506-22B1-4473-A6FE-4B4B6759048D}"/>
              </a:ext>
            </a:extLst>
          </p:cNvPr>
          <p:cNvSpPr txBox="1"/>
          <p:nvPr/>
        </p:nvSpPr>
        <p:spPr>
          <a:xfrm>
            <a:off x="395436" y="1099593"/>
            <a:ext cx="10198704" cy="954107"/>
          </a:xfrm>
          <a:prstGeom prst="rect">
            <a:avLst/>
          </a:prstGeom>
          <a:noFill/>
        </p:spPr>
        <p:txBody>
          <a:bodyPr wrap="square" rtlCol="0">
            <a:spAutoFit/>
          </a:bodyPr>
          <a:lstStyle/>
          <a:p>
            <a:r>
              <a:rPr lang="en-GB" sz="2800" b="1" u="sng" dirty="0">
                <a:latin typeface="+mj-lt"/>
              </a:rPr>
              <a:t>OIC/SMIIC 24:2020, </a:t>
            </a:r>
            <a:r>
              <a:rPr lang="en-US" sz="2800" u="sng" dirty="0">
                <a:latin typeface="+mj-lt"/>
              </a:rPr>
              <a:t>General Requirements for Food Additives and Other Added Chemicals to Halal Food </a:t>
            </a:r>
            <a:endParaRPr lang="tr-TR" sz="2800" dirty="0">
              <a:latin typeface="+mj-lt"/>
            </a:endParaRPr>
          </a:p>
        </p:txBody>
      </p:sp>
      <p:sp>
        <p:nvSpPr>
          <p:cNvPr id="6" name="Rectangle 5">
            <a:extLst>
              <a:ext uri="{FF2B5EF4-FFF2-40B4-BE49-F238E27FC236}">
                <a16:creationId xmlns:a16="http://schemas.microsoft.com/office/drawing/2014/main" id="{DE3F857B-C575-4210-8CC7-67808FC2C6E9}"/>
              </a:ext>
            </a:extLst>
          </p:cNvPr>
          <p:cNvSpPr/>
          <p:nvPr/>
        </p:nvSpPr>
        <p:spPr>
          <a:xfrm>
            <a:off x="9671352" y="1804610"/>
            <a:ext cx="2299114" cy="3847216"/>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794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7752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74308" y="-127228"/>
            <a:ext cx="8640960" cy="1099592"/>
          </a:xfrm>
        </p:spPr>
        <p:txBody>
          <a:bodyPr>
            <a:noAutofit/>
          </a:bodyPr>
          <a:lstStyle/>
          <a:p>
            <a:pPr algn="ctr"/>
            <a:r>
              <a:rPr lang="tr-TR" sz="2800" b="1" u="sng" dirty="0">
                <a:solidFill>
                  <a:schemeClr val="bg1"/>
                </a:solidFill>
              </a:rPr>
              <a:t>OIC/SMIIC </a:t>
            </a:r>
            <a:r>
              <a:rPr lang="en-US" sz="2800" b="1" u="sng" dirty="0">
                <a:solidFill>
                  <a:schemeClr val="bg1"/>
                </a:solidFill>
              </a:rPr>
              <a:t>33</a:t>
            </a:r>
            <a:r>
              <a:rPr lang="tr-TR" sz="2800" b="1" u="sng" dirty="0">
                <a:solidFill>
                  <a:schemeClr val="bg1"/>
                </a:solidFill>
              </a:rPr>
              <a:t> </a:t>
            </a:r>
            <a:endParaRPr lang="en-US" sz="2800" b="1" u="sng" dirty="0">
              <a:solidFill>
                <a:schemeClr val="bg1"/>
              </a:solidFill>
            </a:endParaRP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İçerik Yer Tutucusu 2">
            <a:extLst>
              <a:ext uri="{FF2B5EF4-FFF2-40B4-BE49-F238E27FC236}">
                <a16:creationId xmlns:a16="http://schemas.microsoft.com/office/drawing/2014/main" id="{FA576FF5-867B-4A9A-B804-DE474BABF182}"/>
              </a:ext>
            </a:extLst>
          </p:cNvPr>
          <p:cNvSpPr>
            <a:spLocks noGrp="1"/>
          </p:cNvSpPr>
          <p:nvPr>
            <p:ph sz="half" idx="1"/>
          </p:nvPr>
        </p:nvSpPr>
        <p:spPr>
          <a:xfrm>
            <a:off x="183332" y="2162361"/>
            <a:ext cx="9366255" cy="4689913"/>
          </a:xfrm>
          <a:ln>
            <a:noFill/>
          </a:ln>
        </p:spPr>
        <p:txBody>
          <a:bodyPr>
            <a:noAutofit/>
          </a:bodyPr>
          <a:lstStyle/>
          <a:p>
            <a:pPr algn="just"/>
            <a:endParaRPr lang="en-GB" dirty="0">
              <a:latin typeface="+mj-lt"/>
            </a:endParaRPr>
          </a:p>
          <a:p>
            <a:pPr algn="just"/>
            <a:r>
              <a:rPr lang="en-US" sz="2400" dirty="0">
                <a:latin typeface="+mj-lt"/>
                <a:cs typeface="Times New Roman" panose="02020603050405020304" pitchFamily="18" charset="0"/>
              </a:rPr>
              <a:t>describes the fundamentals of halal product certification and provides guidelines for understanding, developing, operating or maintaining certification schemes for halal products, processes and services. </a:t>
            </a:r>
          </a:p>
          <a:p>
            <a:pPr algn="just"/>
            <a:endParaRPr lang="en-US" sz="2400" dirty="0">
              <a:latin typeface="+mj-lt"/>
              <a:cs typeface="Times New Roman" panose="02020603050405020304" pitchFamily="18" charset="0"/>
            </a:endParaRPr>
          </a:p>
          <a:p>
            <a:pPr algn="just"/>
            <a:r>
              <a:rPr lang="en-US" sz="2400" dirty="0">
                <a:latin typeface="+mj-lt"/>
                <a:cs typeface="Times New Roman" panose="02020603050405020304" pitchFamily="18" charset="0"/>
              </a:rPr>
              <a:t>provides an example of a type 5 product certification scheme for halal products as described in ISO/IEC 17067 based on Islamic rules.</a:t>
            </a:r>
          </a:p>
          <a:p>
            <a:pPr algn="just"/>
            <a:endParaRPr lang="en-US" sz="2400" dirty="0">
              <a:latin typeface="+mj-lt"/>
              <a:cs typeface="Times New Roman" panose="02020603050405020304" pitchFamily="18" charset="0"/>
            </a:endParaRPr>
          </a:p>
          <a:p>
            <a:pPr algn="just"/>
            <a:endParaRPr lang="en-GB" sz="800" dirty="0">
              <a:latin typeface="+mj-lt"/>
              <a:cs typeface="Times New Roman" panose="02020603050405020304" pitchFamily="18" charset="0"/>
            </a:endParaRPr>
          </a:p>
          <a:p>
            <a:pPr algn="just"/>
            <a:endParaRPr lang="tr-TR" sz="2400" dirty="0"/>
          </a:p>
          <a:p>
            <a:pPr algn="just"/>
            <a:endParaRPr lang="en-US" sz="2400" dirty="0"/>
          </a:p>
          <a:p>
            <a:pPr algn="just"/>
            <a:endParaRPr lang="en-US" sz="2400" dirty="0">
              <a:latin typeface="+mj-lt"/>
            </a:endParaRPr>
          </a:p>
        </p:txBody>
      </p:sp>
      <p:pic>
        <p:nvPicPr>
          <p:cNvPr id="13" name="Resim 12">
            <a:extLst>
              <a:ext uri="{FF2B5EF4-FFF2-40B4-BE49-F238E27FC236}">
                <a16:creationId xmlns:a16="http://schemas.microsoft.com/office/drawing/2014/main" id="{9EBFCFA1-1A03-4D90-9658-C96304B0A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2" y="152568"/>
            <a:ext cx="1108862" cy="540000"/>
          </a:xfrm>
          <a:prstGeom prst="rect">
            <a:avLst/>
          </a:prstGeom>
        </p:spPr>
      </p:pic>
      <p:pic>
        <p:nvPicPr>
          <p:cNvPr id="14" name="Resim 13">
            <a:extLst>
              <a:ext uri="{FF2B5EF4-FFF2-40B4-BE49-F238E27FC236}">
                <a16:creationId xmlns:a16="http://schemas.microsoft.com/office/drawing/2014/main" id="{E8B0AD5A-3312-493A-8311-E843D1CE3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65" y="168765"/>
            <a:ext cx="540000" cy="540000"/>
          </a:xfrm>
          <a:prstGeom prst="rect">
            <a:avLst/>
          </a:prstGeom>
        </p:spPr>
      </p:pic>
      <p:sp>
        <p:nvSpPr>
          <p:cNvPr id="5" name="TextBox 4">
            <a:extLst>
              <a:ext uri="{FF2B5EF4-FFF2-40B4-BE49-F238E27FC236}">
                <a16:creationId xmlns:a16="http://schemas.microsoft.com/office/drawing/2014/main" id="{5E5D8506-22B1-4473-A6FE-4B4B6759048D}"/>
              </a:ext>
            </a:extLst>
          </p:cNvPr>
          <p:cNvSpPr txBox="1"/>
          <p:nvPr/>
        </p:nvSpPr>
        <p:spPr>
          <a:xfrm>
            <a:off x="395436" y="1099593"/>
            <a:ext cx="11092026" cy="954107"/>
          </a:xfrm>
          <a:prstGeom prst="rect">
            <a:avLst/>
          </a:prstGeom>
          <a:noFill/>
        </p:spPr>
        <p:txBody>
          <a:bodyPr wrap="square" rtlCol="0">
            <a:spAutoFit/>
          </a:bodyPr>
          <a:lstStyle/>
          <a:p>
            <a:r>
              <a:rPr lang="en-US" sz="2800" b="1" u="sng" dirty="0">
                <a:latin typeface="+mj-lt"/>
              </a:rPr>
              <a:t>OIC/SMIIC 33:2020; </a:t>
            </a:r>
            <a:r>
              <a:rPr lang="en-US" sz="2800" u="sng" dirty="0">
                <a:latin typeface="+mj-lt"/>
              </a:rPr>
              <a:t>Conformity Assessment – Example of a Certification Scheme for Halal Products</a:t>
            </a:r>
            <a:endParaRPr lang="tr-TR" sz="2800" dirty="0">
              <a:latin typeface="+mj-lt"/>
            </a:endParaRPr>
          </a:p>
        </p:txBody>
      </p:sp>
      <p:sp>
        <p:nvSpPr>
          <p:cNvPr id="6" name="Rectangle 5">
            <a:extLst>
              <a:ext uri="{FF2B5EF4-FFF2-40B4-BE49-F238E27FC236}">
                <a16:creationId xmlns:a16="http://schemas.microsoft.com/office/drawing/2014/main" id="{DE3F857B-C575-4210-8CC7-67808FC2C6E9}"/>
              </a:ext>
            </a:extLst>
          </p:cNvPr>
          <p:cNvSpPr/>
          <p:nvPr/>
        </p:nvSpPr>
        <p:spPr>
          <a:xfrm>
            <a:off x="9692159" y="1796601"/>
            <a:ext cx="2299114" cy="3608151"/>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
        <p:nvSpPr>
          <p:cNvPr id="12" name="Metin kutusu 14">
            <a:extLst>
              <a:ext uri="{FF2B5EF4-FFF2-40B4-BE49-F238E27FC236}">
                <a16:creationId xmlns:a16="http://schemas.microsoft.com/office/drawing/2014/main" id="{34CBF451-E4A2-4050-9634-2234B9603A97}"/>
              </a:ext>
            </a:extLst>
          </p:cNvPr>
          <p:cNvSpPr txBox="1"/>
          <p:nvPr/>
        </p:nvSpPr>
        <p:spPr>
          <a:xfrm>
            <a:off x="11487462" y="6323138"/>
            <a:ext cx="704538" cy="369332"/>
          </a:xfrm>
          <a:prstGeom prst="rect">
            <a:avLst/>
          </a:prstGeom>
          <a:noFill/>
        </p:spPr>
        <p:txBody>
          <a:bodyPr wrap="square" rtlCol="0">
            <a:spAutoFit/>
          </a:bodyPr>
          <a:lstStyle/>
          <a:p>
            <a:r>
              <a:rPr lang="en-US" dirty="0"/>
              <a:t>41</a:t>
            </a:r>
          </a:p>
        </p:txBody>
      </p:sp>
    </p:spTree>
    <p:extLst>
      <p:ext uri="{BB962C8B-B14F-4D97-AF65-F5344CB8AC3E}">
        <p14:creationId xmlns:p14="http://schemas.microsoft.com/office/powerpoint/2010/main" val="3372171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7752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74308" y="-127228"/>
            <a:ext cx="8640960" cy="1099592"/>
          </a:xfrm>
        </p:spPr>
        <p:txBody>
          <a:bodyPr>
            <a:noAutofit/>
          </a:bodyPr>
          <a:lstStyle/>
          <a:p>
            <a:pPr algn="ctr"/>
            <a:r>
              <a:rPr lang="tr-TR" sz="2800" b="1" u="sng" dirty="0">
                <a:solidFill>
                  <a:schemeClr val="bg1"/>
                </a:solidFill>
              </a:rPr>
              <a:t>OIC/SMIIC </a:t>
            </a:r>
            <a:r>
              <a:rPr lang="en-US" sz="2800" b="1" u="sng" dirty="0">
                <a:solidFill>
                  <a:schemeClr val="bg1"/>
                </a:solidFill>
              </a:rPr>
              <a:t>34</a:t>
            </a:r>
            <a:r>
              <a:rPr lang="tr-TR" sz="2800" b="1" u="sng" dirty="0">
                <a:solidFill>
                  <a:schemeClr val="bg1"/>
                </a:solidFill>
              </a:rPr>
              <a:t> </a:t>
            </a:r>
            <a:endParaRPr lang="en-US" sz="2800" b="1" u="sng" dirty="0">
              <a:solidFill>
                <a:schemeClr val="bg1"/>
              </a:solidFill>
            </a:endParaRP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İçerik Yer Tutucusu 2">
            <a:extLst>
              <a:ext uri="{FF2B5EF4-FFF2-40B4-BE49-F238E27FC236}">
                <a16:creationId xmlns:a16="http://schemas.microsoft.com/office/drawing/2014/main" id="{FA576FF5-867B-4A9A-B804-DE474BABF182}"/>
              </a:ext>
            </a:extLst>
          </p:cNvPr>
          <p:cNvSpPr>
            <a:spLocks noGrp="1"/>
          </p:cNvSpPr>
          <p:nvPr>
            <p:ph sz="half" idx="1"/>
          </p:nvPr>
        </p:nvSpPr>
        <p:spPr>
          <a:xfrm>
            <a:off x="183332" y="2162361"/>
            <a:ext cx="9366255" cy="4689913"/>
          </a:xfrm>
          <a:ln>
            <a:noFill/>
          </a:ln>
        </p:spPr>
        <p:txBody>
          <a:bodyPr>
            <a:noAutofit/>
          </a:bodyPr>
          <a:lstStyle/>
          <a:p>
            <a:pPr algn="just"/>
            <a:endParaRPr lang="en-GB" dirty="0">
              <a:latin typeface="+mj-lt"/>
            </a:endParaRPr>
          </a:p>
          <a:p>
            <a:pPr algn="just"/>
            <a:r>
              <a:rPr lang="en-US" sz="2400" dirty="0">
                <a:latin typeface="+mj-lt"/>
                <a:cs typeface="Times New Roman" panose="02020603050405020304" pitchFamily="18" charset="0"/>
              </a:rPr>
              <a:t>contains principles and general requirements for bodies operating certification of persons involved in the halal related activities against specific requirements, and includes the development and maintenance of a certification scheme for these persons.</a:t>
            </a:r>
          </a:p>
          <a:p>
            <a:pPr algn="just"/>
            <a:endParaRPr lang="en-US" sz="2400" dirty="0">
              <a:latin typeface="+mj-lt"/>
              <a:cs typeface="Times New Roman" panose="02020603050405020304" pitchFamily="18" charset="0"/>
            </a:endParaRPr>
          </a:p>
          <a:p>
            <a:pPr algn="just"/>
            <a:r>
              <a:rPr lang="en-US" sz="2400" dirty="0">
                <a:latin typeface="+mj-lt"/>
                <a:cs typeface="Times New Roman" panose="02020603050405020304" pitchFamily="18" charset="0"/>
              </a:rPr>
              <a:t>can be used by governmental authorities, </a:t>
            </a:r>
            <a:r>
              <a:rPr lang="en-US" sz="2400" dirty="0" err="1">
                <a:latin typeface="+mj-lt"/>
                <a:cs typeface="Times New Roman" panose="02020603050405020304" pitchFamily="18" charset="0"/>
              </a:rPr>
              <a:t>programme</a:t>
            </a:r>
            <a:r>
              <a:rPr lang="en-US" sz="2400" dirty="0">
                <a:latin typeface="+mj-lt"/>
                <a:cs typeface="Times New Roman" panose="02020603050405020304" pitchFamily="18" charset="0"/>
              </a:rPr>
              <a:t> owners and others as a document of criteria for accreditation, peer assessment and appointment.</a:t>
            </a:r>
          </a:p>
          <a:p>
            <a:pPr algn="just"/>
            <a:endParaRPr lang="en-GB" sz="800" dirty="0">
              <a:latin typeface="+mj-lt"/>
              <a:cs typeface="Times New Roman" panose="02020603050405020304" pitchFamily="18" charset="0"/>
            </a:endParaRPr>
          </a:p>
          <a:p>
            <a:pPr algn="just"/>
            <a:endParaRPr lang="tr-TR" sz="2400" dirty="0"/>
          </a:p>
          <a:p>
            <a:pPr algn="just"/>
            <a:endParaRPr lang="en-US" sz="2400" dirty="0"/>
          </a:p>
          <a:p>
            <a:pPr algn="just"/>
            <a:endParaRPr lang="en-US" sz="2400" dirty="0">
              <a:latin typeface="+mj-lt"/>
            </a:endParaRPr>
          </a:p>
        </p:txBody>
      </p:sp>
      <p:pic>
        <p:nvPicPr>
          <p:cNvPr id="13" name="Resim 12">
            <a:extLst>
              <a:ext uri="{FF2B5EF4-FFF2-40B4-BE49-F238E27FC236}">
                <a16:creationId xmlns:a16="http://schemas.microsoft.com/office/drawing/2014/main" id="{9EBFCFA1-1A03-4D90-9658-C96304B0A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2" y="152568"/>
            <a:ext cx="1108862" cy="540000"/>
          </a:xfrm>
          <a:prstGeom prst="rect">
            <a:avLst/>
          </a:prstGeom>
        </p:spPr>
      </p:pic>
      <p:pic>
        <p:nvPicPr>
          <p:cNvPr id="14" name="Resim 13">
            <a:extLst>
              <a:ext uri="{FF2B5EF4-FFF2-40B4-BE49-F238E27FC236}">
                <a16:creationId xmlns:a16="http://schemas.microsoft.com/office/drawing/2014/main" id="{E8B0AD5A-3312-493A-8311-E843D1CE3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65" y="168765"/>
            <a:ext cx="540000" cy="540000"/>
          </a:xfrm>
          <a:prstGeom prst="rect">
            <a:avLst/>
          </a:prstGeom>
        </p:spPr>
      </p:pic>
      <p:sp>
        <p:nvSpPr>
          <p:cNvPr id="15" name="Metin kutusu 14">
            <a:extLst>
              <a:ext uri="{FF2B5EF4-FFF2-40B4-BE49-F238E27FC236}">
                <a16:creationId xmlns:a16="http://schemas.microsoft.com/office/drawing/2014/main" id="{EE3B06AD-3237-4D29-A487-0A634B4306C5}"/>
              </a:ext>
            </a:extLst>
          </p:cNvPr>
          <p:cNvSpPr txBox="1"/>
          <p:nvPr/>
        </p:nvSpPr>
        <p:spPr>
          <a:xfrm>
            <a:off x="11487462" y="6323138"/>
            <a:ext cx="704538" cy="369332"/>
          </a:xfrm>
          <a:prstGeom prst="rect">
            <a:avLst/>
          </a:prstGeom>
          <a:noFill/>
        </p:spPr>
        <p:txBody>
          <a:bodyPr wrap="square" rtlCol="0">
            <a:spAutoFit/>
          </a:bodyPr>
          <a:lstStyle/>
          <a:p>
            <a:r>
              <a:rPr lang="en-US" dirty="0"/>
              <a:t>42</a:t>
            </a:r>
          </a:p>
        </p:txBody>
      </p:sp>
      <p:sp>
        <p:nvSpPr>
          <p:cNvPr id="5" name="TextBox 4">
            <a:extLst>
              <a:ext uri="{FF2B5EF4-FFF2-40B4-BE49-F238E27FC236}">
                <a16:creationId xmlns:a16="http://schemas.microsoft.com/office/drawing/2014/main" id="{5E5D8506-22B1-4473-A6FE-4B4B6759048D}"/>
              </a:ext>
            </a:extLst>
          </p:cNvPr>
          <p:cNvSpPr txBox="1"/>
          <p:nvPr/>
        </p:nvSpPr>
        <p:spPr>
          <a:xfrm>
            <a:off x="395436" y="1099593"/>
            <a:ext cx="11092026" cy="1384995"/>
          </a:xfrm>
          <a:prstGeom prst="rect">
            <a:avLst/>
          </a:prstGeom>
          <a:noFill/>
        </p:spPr>
        <p:txBody>
          <a:bodyPr wrap="square" rtlCol="0">
            <a:spAutoFit/>
          </a:bodyPr>
          <a:lstStyle/>
          <a:p>
            <a:r>
              <a:rPr lang="en-US" sz="2800" b="1" u="sng" dirty="0">
                <a:latin typeface="+mj-lt"/>
              </a:rPr>
              <a:t>OIC/SMIIC 34:2020; </a:t>
            </a:r>
            <a:r>
              <a:rPr lang="en-US" sz="2800" u="sng" dirty="0">
                <a:latin typeface="+mj-lt"/>
              </a:rPr>
              <a:t>Conformity Assessment - General Requirements for Bodies Operating Certification of Persons Involved in the Halal Related Activities</a:t>
            </a:r>
            <a:endParaRPr lang="tr-TR" sz="2800" dirty="0">
              <a:latin typeface="+mj-lt"/>
            </a:endParaRPr>
          </a:p>
        </p:txBody>
      </p:sp>
      <p:sp>
        <p:nvSpPr>
          <p:cNvPr id="6" name="Rectangle 5">
            <a:extLst>
              <a:ext uri="{FF2B5EF4-FFF2-40B4-BE49-F238E27FC236}">
                <a16:creationId xmlns:a16="http://schemas.microsoft.com/office/drawing/2014/main" id="{DE3F857B-C575-4210-8CC7-67808FC2C6E9}"/>
              </a:ext>
            </a:extLst>
          </p:cNvPr>
          <p:cNvSpPr/>
          <p:nvPr/>
        </p:nvSpPr>
        <p:spPr>
          <a:xfrm>
            <a:off x="9562051" y="2139194"/>
            <a:ext cx="2299114" cy="3608151"/>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Tree>
    <p:extLst>
      <p:ext uri="{BB962C8B-B14F-4D97-AF65-F5344CB8AC3E}">
        <p14:creationId xmlns:p14="http://schemas.microsoft.com/office/powerpoint/2010/main" val="891433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7752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74308" y="-127228"/>
            <a:ext cx="8640960" cy="1099592"/>
          </a:xfrm>
        </p:spPr>
        <p:txBody>
          <a:bodyPr>
            <a:noAutofit/>
          </a:bodyPr>
          <a:lstStyle/>
          <a:p>
            <a:pPr algn="ctr"/>
            <a:r>
              <a:rPr lang="tr-TR" sz="2800" b="1" u="sng" dirty="0">
                <a:solidFill>
                  <a:schemeClr val="bg1"/>
                </a:solidFill>
              </a:rPr>
              <a:t>OIC/SMIIC </a:t>
            </a:r>
            <a:r>
              <a:rPr lang="en-US" sz="2800" b="1" u="sng" dirty="0">
                <a:solidFill>
                  <a:schemeClr val="bg1"/>
                </a:solidFill>
              </a:rPr>
              <a:t>35</a:t>
            </a: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İçerik Yer Tutucusu 2">
            <a:extLst>
              <a:ext uri="{FF2B5EF4-FFF2-40B4-BE49-F238E27FC236}">
                <a16:creationId xmlns:a16="http://schemas.microsoft.com/office/drawing/2014/main" id="{FA576FF5-867B-4A9A-B804-DE474BABF182}"/>
              </a:ext>
            </a:extLst>
          </p:cNvPr>
          <p:cNvSpPr>
            <a:spLocks noGrp="1"/>
          </p:cNvSpPr>
          <p:nvPr>
            <p:ph sz="half" idx="1"/>
          </p:nvPr>
        </p:nvSpPr>
        <p:spPr>
          <a:xfrm>
            <a:off x="195797" y="2053700"/>
            <a:ext cx="8330984" cy="4689913"/>
          </a:xfrm>
          <a:ln>
            <a:noFill/>
          </a:ln>
        </p:spPr>
        <p:txBody>
          <a:bodyPr>
            <a:noAutofit/>
          </a:bodyPr>
          <a:lstStyle/>
          <a:p>
            <a:pPr algn="just"/>
            <a:endParaRPr lang="en-GB" dirty="0">
              <a:latin typeface="+mj-lt"/>
            </a:endParaRPr>
          </a:p>
          <a:p>
            <a:pPr algn="just"/>
            <a:r>
              <a:rPr lang="en-US" sz="2400" dirty="0">
                <a:latin typeface="+mj-lt"/>
                <a:cs typeface="Times New Roman" panose="02020603050405020304" pitchFamily="18" charset="0"/>
              </a:rPr>
              <a:t>specifies the general requirements for Laboratories performing Halal Testing. </a:t>
            </a:r>
          </a:p>
          <a:p>
            <a:pPr algn="just"/>
            <a:endParaRPr lang="en-US" sz="2400" dirty="0">
              <a:latin typeface="+mj-lt"/>
              <a:cs typeface="Times New Roman" panose="02020603050405020304" pitchFamily="18" charset="0"/>
            </a:endParaRPr>
          </a:p>
          <a:p>
            <a:pPr algn="just"/>
            <a:r>
              <a:rPr lang="en-US" sz="2400" dirty="0">
                <a:latin typeface="+mj-lt"/>
                <a:cs typeface="Times New Roman" panose="02020603050405020304" pitchFamily="18" charset="0"/>
              </a:rPr>
              <a:t>Compliance to this document does not in any way exempt laboratories from or diminish their responsibilities in observing/complying with existing national laws and regulations/guidelines currently enforced in the country</a:t>
            </a:r>
            <a:endParaRPr lang="en-GB" sz="800" dirty="0">
              <a:latin typeface="+mj-lt"/>
              <a:cs typeface="Times New Roman" panose="02020603050405020304" pitchFamily="18" charset="0"/>
            </a:endParaRPr>
          </a:p>
          <a:p>
            <a:pPr algn="just"/>
            <a:endParaRPr lang="tr-TR" sz="2400" dirty="0"/>
          </a:p>
          <a:p>
            <a:pPr algn="just"/>
            <a:endParaRPr lang="en-US" sz="2400" dirty="0"/>
          </a:p>
          <a:p>
            <a:pPr algn="just"/>
            <a:endParaRPr lang="en-US" sz="2400" dirty="0">
              <a:latin typeface="+mj-lt"/>
            </a:endParaRPr>
          </a:p>
        </p:txBody>
      </p:sp>
      <p:pic>
        <p:nvPicPr>
          <p:cNvPr id="13" name="Resim 12">
            <a:extLst>
              <a:ext uri="{FF2B5EF4-FFF2-40B4-BE49-F238E27FC236}">
                <a16:creationId xmlns:a16="http://schemas.microsoft.com/office/drawing/2014/main" id="{9EBFCFA1-1A03-4D90-9658-C96304B0A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2" y="152568"/>
            <a:ext cx="1108862" cy="540000"/>
          </a:xfrm>
          <a:prstGeom prst="rect">
            <a:avLst/>
          </a:prstGeom>
        </p:spPr>
      </p:pic>
      <p:pic>
        <p:nvPicPr>
          <p:cNvPr id="14" name="Resim 13">
            <a:extLst>
              <a:ext uri="{FF2B5EF4-FFF2-40B4-BE49-F238E27FC236}">
                <a16:creationId xmlns:a16="http://schemas.microsoft.com/office/drawing/2014/main" id="{E8B0AD5A-3312-493A-8311-E843D1CE3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65" y="168765"/>
            <a:ext cx="540000" cy="540000"/>
          </a:xfrm>
          <a:prstGeom prst="rect">
            <a:avLst/>
          </a:prstGeom>
        </p:spPr>
      </p:pic>
      <p:sp>
        <p:nvSpPr>
          <p:cNvPr id="15" name="Metin kutusu 14">
            <a:extLst>
              <a:ext uri="{FF2B5EF4-FFF2-40B4-BE49-F238E27FC236}">
                <a16:creationId xmlns:a16="http://schemas.microsoft.com/office/drawing/2014/main" id="{EE3B06AD-3237-4D29-A487-0A634B4306C5}"/>
              </a:ext>
            </a:extLst>
          </p:cNvPr>
          <p:cNvSpPr txBox="1"/>
          <p:nvPr/>
        </p:nvSpPr>
        <p:spPr>
          <a:xfrm>
            <a:off x="11487462" y="6323138"/>
            <a:ext cx="704538" cy="369332"/>
          </a:xfrm>
          <a:prstGeom prst="rect">
            <a:avLst/>
          </a:prstGeom>
          <a:noFill/>
        </p:spPr>
        <p:txBody>
          <a:bodyPr wrap="square" rtlCol="0">
            <a:spAutoFit/>
          </a:bodyPr>
          <a:lstStyle/>
          <a:p>
            <a:r>
              <a:rPr lang="en-US" dirty="0"/>
              <a:t>43</a:t>
            </a:r>
          </a:p>
        </p:txBody>
      </p:sp>
      <p:sp>
        <p:nvSpPr>
          <p:cNvPr id="5" name="TextBox 4">
            <a:extLst>
              <a:ext uri="{FF2B5EF4-FFF2-40B4-BE49-F238E27FC236}">
                <a16:creationId xmlns:a16="http://schemas.microsoft.com/office/drawing/2014/main" id="{5E5D8506-22B1-4473-A6FE-4B4B6759048D}"/>
              </a:ext>
            </a:extLst>
          </p:cNvPr>
          <p:cNvSpPr txBox="1"/>
          <p:nvPr/>
        </p:nvSpPr>
        <p:spPr>
          <a:xfrm>
            <a:off x="395436" y="1099593"/>
            <a:ext cx="11092026" cy="954107"/>
          </a:xfrm>
          <a:prstGeom prst="rect">
            <a:avLst/>
          </a:prstGeom>
          <a:noFill/>
        </p:spPr>
        <p:txBody>
          <a:bodyPr wrap="square" rtlCol="0">
            <a:spAutoFit/>
          </a:bodyPr>
          <a:lstStyle/>
          <a:p>
            <a:r>
              <a:rPr lang="en-US" sz="2800" b="1" u="sng" dirty="0">
                <a:latin typeface="+mj-lt"/>
              </a:rPr>
              <a:t>OIC/SMIIC 35:2020; </a:t>
            </a:r>
            <a:r>
              <a:rPr lang="en-US" sz="2800" u="sng" dirty="0">
                <a:latin typeface="+mj-lt"/>
              </a:rPr>
              <a:t>Conformity Assessment - General Requirements for the Competence of Laboratories Performing Halal Testing</a:t>
            </a:r>
            <a:endParaRPr lang="tr-TR" sz="2800" dirty="0">
              <a:latin typeface="+mj-lt"/>
            </a:endParaRPr>
          </a:p>
        </p:txBody>
      </p:sp>
      <p:sp>
        <p:nvSpPr>
          <p:cNvPr id="6" name="Rectangle 5">
            <a:extLst>
              <a:ext uri="{FF2B5EF4-FFF2-40B4-BE49-F238E27FC236}">
                <a16:creationId xmlns:a16="http://schemas.microsoft.com/office/drawing/2014/main" id="{DE3F857B-C575-4210-8CC7-67808FC2C6E9}"/>
              </a:ext>
            </a:extLst>
          </p:cNvPr>
          <p:cNvSpPr/>
          <p:nvPr/>
        </p:nvSpPr>
        <p:spPr>
          <a:xfrm>
            <a:off x="9292051" y="1845555"/>
            <a:ext cx="2299114" cy="3608151"/>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Tree>
    <p:extLst>
      <p:ext uri="{BB962C8B-B14F-4D97-AF65-F5344CB8AC3E}">
        <p14:creationId xmlns:p14="http://schemas.microsoft.com/office/powerpoint/2010/main" val="2950927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a:extLst>
              <a:ext uri="{FF2B5EF4-FFF2-40B4-BE49-F238E27FC236}">
                <a16:creationId xmlns:a16="http://schemas.microsoft.com/office/drawing/2014/main" id="{A859B2F7-A676-475A-913B-48637C43AA73}"/>
              </a:ext>
            </a:extLst>
          </p:cNvPr>
          <p:cNvSpPr/>
          <p:nvPr/>
        </p:nvSpPr>
        <p:spPr>
          <a:xfrm>
            <a:off x="0" y="1"/>
            <a:ext cx="12192000" cy="877528"/>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Başlık 1">
            <a:extLst>
              <a:ext uri="{FF2B5EF4-FFF2-40B4-BE49-F238E27FC236}">
                <a16:creationId xmlns:a16="http://schemas.microsoft.com/office/drawing/2014/main" id="{9026525F-85EF-4A62-A8AB-89981D25DCD0}"/>
              </a:ext>
            </a:extLst>
          </p:cNvPr>
          <p:cNvSpPr>
            <a:spLocks noGrp="1"/>
          </p:cNvSpPr>
          <p:nvPr>
            <p:ph type="title"/>
          </p:nvPr>
        </p:nvSpPr>
        <p:spPr>
          <a:xfrm>
            <a:off x="1174308" y="-127228"/>
            <a:ext cx="8640960" cy="1099592"/>
          </a:xfrm>
        </p:spPr>
        <p:txBody>
          <a:bodyPr>
            <a:noAutofit/>
          </a:bodyPr>
          <a:lstStyle/>
          <a:p>
            <a:pPr algn="ctr"/>
            <a:r>
              <a:rPr lang="tr-TR" sz="2800" b="1" u="sng" dirty="0">
                <a:solidFill>
                  <a:schemeClr val="bg1"/>
                </a:solidFill>
              </a:rPr>
              <a:t>OIC/SMIIC </a:t>
            </a:r>
            <a:r>
              <a:rPr lang="en-US" sz="2800" b="1" u="sng" dirty="0">
                <a:solidFill>
                  <a:schemeClr val="bg1"/>
                </a:solidFill>
              </a:rPr>
              <a:t>36</a:t>
            </a:r>
          </a:p>
        </p:txBody>
      </p:sp>
      <p:sp>
        <p:nvSpPr>
          <p:cNvPr id="11" name="Dikdörtgen 10">
            <a:extLst>
              <a:ext uri="{FF2B5EF4-FFF2-40B4-BE49-F238E27FC236}">
                <a16:creationId xmlns:a16="http://schemas.microsoft.com/office/drawing/2014/main" id="{606AAA15-6025-47F7-84E1-177DC00B8A39}"/>
              </a:ext>
            </a:extLst>
          </p:cNvPr>
          <p:cNvSpPr/>
          <p:nvPr/>
        </p:nvSpPr>
        <p:spPr>
          <a:xfrm>
            <a:off x="0" y="5939276"/>
            <a:ext cx="12192000" cy="104064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İçerik Yer Tutucusu 2">
            <a:extLst>
              <a:ext uri="{FF2B5EF4-FFF2-40B4-BE49-F238E27FC236}">
                <a16:creationId xmlns:a16="http://schemas.microsoft.com/office/drawing/2014/main" id="{FA576FF5-867B-4A9A-B804-DE474BABF182}"/>
              </a:ext>
            </a:extLst>
          </p:cNvPr>
          <p:cNvSpPr>
            <a:spLocks noGrp="1"/>
          </p:cNvSpPr>
          <p:nvPr>
            <p:ph sz="half" idx="1"/>
          </p:nvPr>
        </p:nvSpPr>
        <p:spPr>
          <a:xfrm>
            <a:off x="195797" y="2053700"/>
            <a:ext cx="8330984" cy="4689913"/>
          </a:xfrm>
          <a:ln>
            <a:noFill/>
          </a:ln>
        </p:spPr>
        <p:txBody>
          <a:bodyPr>
            <a:noAutofit/>
          </a:bodyPr>
          <a:lstStyle/>
          <a:p>
            <a:pPr algn="just"/>
            <a:endParaRPr lang="en-GB" dirty="0">
              <a:latin typeface="+mj-lt"/>
            </a:endParaRPr>
          </a:p>
          <a:p>
            <a:pPr algn="just"/>
            <a:r>
              <a:rPr lang="en-US" sz="2400" dirty="0">
                <a:latin typeface="+mj-lt"/>
                <a:cs typeface="Times New Roman" panose="02020603050405020304" pitchFamily="18" charset="0"/>
              </a:rPr>
              <a:t>specifies general requirements for the competence of providers of halal proficiency testing schemes and for the development and operation of halal proficiency testing schemes. </a:t>
            </a:r>
          </a:p>
          <a:p>
            <a:pPr algn="just"/>
            <a:endParaRPr lang="en-US" sz="2400" dirty="0">
              <a:latin typeface="+mj-lt"/>
              <a:cs typeface="Times New Roman" panose="02020603050405020304" pitchFamily="18" charset="0"/>
            </a:endParaRPr>
          </a:p>
          <a:p>
            <a:pPr algn="just"/>
            <a:r>
              <a:rPr lang="en-US" sz="2400" dirty="0">
                <a:latin typeface="+mj-lt"/>
                <a:cs typeface="Times New Roman" panose="02020603050405020304" pitchFamily="18" charset="0"/>
              </a:rPr>
              <a:t>can be used as a basis for specific technical requirements for particular fields of application.</a:t>
            </a:r>
            <a:endParaRPr lang="tr-TR" sz="2400" dirty="0"/>
          </a:p>
          <a:p>
            <a:pPr algn="just"/>
            <a:endParaRPr lang="en-US" sz="2400" dirty="0"/>
          </a:p>
          <a:p>
            <a:pPr algn="just"/>
            <a:endParaRPr lang="en-US" sz="2400" dirty="0">
              <a:latin typeface="+mj-lt"/>
            </a:endParaRPr>
          </a:p>
        </p:txBody>
      </p:sp>
      <p:pic>
        <p:nvPicPr>
          <p:cNvPr id="13" name="Resim 12">
            <a:extLst>
              <a:ext uri="{FF2B5EF4-FFF2-40B4-BE49-F238E27FC236}">
                <a16:creationId xmlns:a16="http://schemas.microsoft.com/office/drawing/2014/main" id="{9EBFCFA1-1A03-4D90-9658-C96304B0A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2" y="152568"/>
            <a:ext cx="1108862" cy="540000"/>
          </a:xfrm>
          <a:prstGeom prst="rect">
            <a:avLst/>
          </a:prstGeom>
        </p:spPr>
      </p:pic>
      <p:pic>
        <p:nvPicPr>
          <p:cNvPr id="14" name="Resim 13">
            <a:extLst>
              <a:ext uri="{FF2B5EF4-FFF2-40B4-BE49-F238E27FC236}">
                <a16:creationId xmlns:a16="http://schemas.microsoft.com/office/drawing/2014/main" id="{E8B0AD5A-3312-493A-8311-E843D1CE3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1165" y="168765"/>
            <a:ext cx="540000" cy="540000"/>
          </a:xfrm>
          <a:prstGeom prst="rect">
            <a:avLst/>
          </a:prstGeom>
        </p:spPr>
      </p:pic>
      <p:sp>
        <p:nvSpPr>
          <p:cNvPr id="15" name="Metin kutusu 14">
            <a:extLst>
              <a:ext uri="{FF2B5EF4-FFF2-40B4-BE49-F238E27FC236}">
                <a16:creationId xmlns:a16="http://schemas.microsoft.com/office/drawing/2014/main" id="{EE3B06AD-3237-4D29-A487-0A634B4306C5}"/>
              </a:ext>
            </a:extLst>
          </p:cNvPr>
          <p:cNvSpPr txBox="1"/>
          <p:nvPr/>
        </p:nvSpPr>
        <p:spPr>
          <a:xfrm>
            <a:off x="11487462" y="6323138"/>
            <a:ext cx="704538" cy="369332"/>
          </a:xfrm>
          <a:prstGeom prst="rect">
            <a:avLst/>
          </a:prstGeom>
          <a:noFill/>
        </p:spPr>
        <p:txBody>
          <a:bodyPr wrap="square" rtlCol="0">
            <a:spAutoFit/>
          </a:bodyPr>
          <a:lstStyle/>
          <a:p>
            <a:r>
              <a:rPr lang="en-US" dirty="0"/>
              <a:t>44</a:t>
            </a:r>
          </a:p>
        </p:txBody>
      </p:sp>
      <p:sp>
        <p:nvSpPr>
          <p:cNvPr id="5" name="TextBox 4">
            <a:extLst>
              <a:ext uri="{FF2B5EF4-FFF2-40B4-BE49-F238E27FC236}">
                <a16:creationId xmlns:a16="http://schemas.microsoft.com/office/drawing/2014/main" id="{5E5D8506-22B1-4473-A6FE-4B4B6759048D}"/>
              </a:ext>
            </a:extLst>
          </p:cNvPr>
          <p:cNvSpPr txBox="1"/>
          <p:nvPr/>
        </p:nvSpPr>
        <p:spPr>
          <a:xfrm>
            <a:off x="395436" y="1099593"/>
            <a:ext cx="11092026" cy="954107"/>
          </a:xfrm>
          <a:prstGeom prst="rect">
            <a:avLst/>
          </a:prstGeom>
          <a:noFill/>
        </p:spPr>
        <p:txBody>
          <a:bodyPr wrap="square" rtlCol="0">
            <a:spAutoFit/>
          </a:bodyPr>
          <a:lstStyle/>
          <a:p>
            <a:r>
              <a:rPr lang="en-US" sz="2800" b="1" u="sng" dirty="0">
                <a:latin typeface="+mj-lt"/>
              </a:rPr>
              <a:t>OIC/SMIIC 36:2020; </a:t>
            </a:r>
            <a:r>
              <a:rPr lang="en-US" sz="2800" u="sng" dirty="0">
                <a:latin typeface="+mj-lt"/>
              </a:rPr>
              <a:t>Conformity Assessment - General Requirements of Proficiency Testing for Halal Purposes</a:t>
            </a:r>
            <a:endParaRPr lang="tr-TR" sz="2800" dirty="0">
              <a:latin typeface="+mj-lt"/>
            </a:endParaRPr>
          </a:p>
        </p:txBody>
      </p:sp>
      <p:sp>
        <p:nvSpPr>
          <p:cNvPr id="6" name="Rectangle 5">
            <a:extLst>
              <a:ext uri="{FF2B5EF4-FFF2-40B4-BE49-F238E27FC236}">
                <a16:creationId xmlns:a16="http://schemas.microsoft.com/office/drawing/2014/main" id="{DE3F857B-C575-4210-8CC7-67808FC2C6E9}"/>
              </a:ext>
            </a:extLst>
          </p:cNvPr>
          <p:cNvSpPr/>
          <p:nvPr/>
        </p:nvSpPr>
        <p:spPr>
          <a:xfrm>
            <a:off x="9292051" y="1845555"/>
            <a:ext cx="2299114" cy="3608151"/>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t>
            </a:r>
          </a:p>
        </p:txBody>
      </p:sp>
    </p:spTree>
    <p:extLst>
      <p:ext uri="{BB962C8B-B14F-4D97-AF65-F5344CB8AC3E}">
        <p14:creationId xmlns:p14="http://schemas.microsoft.com/office/powerpoint/2010/main" val="3337864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4E0E145-A587-4BAB-B012-FA1DE8688DB9}"/>
              </a:ext>
            </a:extLst>
          </p:cNvPr>
          <p:cNvSpPr/>
          <p:nvPr/>
        </p:nvSpPr>
        <p:spPr>
          <a:xfrm>
            <a:off x="0" y="-10244"/>
            <a:ext cx="12192000" cy="774289"/>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İçerik Yer Tutucusu 1">
            <a:extLst>
              <a:ext uri="{FF2B5EF4-FFF2-40B4-BE49-F238E27FC236}">
                <a16:creationId xmlns:a16="http://schemas.microsoft.com/office/drawing/2014/main" id="{71445207-C7E2-4214-BCAC-2B9AC7656EFA}"/>
              </a:ext>
            </a:extLst>
          </p:cNvPr>
          <p:cNvSpPr>
            <a:spLocks noGrp="1"/>
          </p:cNvSpPr>
          <p:nvPr>
            <p:ph idx="1"/>
          </p:nvPr>
        </p:nvSpPr>
        <p:spPr>
          <a:xfrm>
            <a:off x="911424" y="1367077"/>
            <a:ext cx="10297144" cy="4589653"/>
          </a:xfrm>
        </p:spPr>
        <p:txBody>
          <a:bodyPr>
            <a:normAutofit/>
          </a:bodyPr>
          <a:lstStyle/>
          <a:p>
            <a:pPr algn="just"/>
            <a:r>
              <a:rPr lang="en-US" dirty="0">
                <a:latin typeface="+mj-lt"/>
              </a:rPr>
              <a:t>Quality infrastructure refers “to all aspects of </a:t>
            </a:r>
            <a:r>
              <a:rPr lang="en-US" b="1" i="1" dirty="0">
                <a:solidFill>
                  <a:srgbClr val="FF0000"/>
                </a:solidFill>
                <a:latin typeface="+mj-lt"/>
              </a:rPr>
              <a:t>standardization, metrology, accreditation and conformity assessment  (</a:t>
            </a:r>
            <a:r>
              <a:rPr lang="en-US" i="1" dirty="0">
                <a:solidFill>
                  <a:srgbClr val="FF0000"/>
                </a:solidFill>
                <a:latin typeface="+mj-lt"/>
              </a:rPr>
              <a:t>testing, management</a:t>
            </a:r>
            <a:r>
              <a:rPr lang="tr-TR" i="1" dirty="0">
                <a:solidFill>
                  <a:srgbClr val="FF0000"/>
                </a:solidFill>
                <a:latin typeface="+mj-lt"/>
              </a:rPr>
              <a:t> </a:t>
            </a:r>
            <a:r>
              <a:rPr lang="tr-TR" i="1" dirty="0" err="1">
                <a:solidFill>
                  <a:srgbClr val="FF0000"/>
                </a:solidFill>
                <a:latin typeface="+mj-lt"/>
              </a:rPr>
              <a:t>systems</a:t>
            </a:r>
            <a:r>
              <a:rPr lang="en-US" i="1" dirty="0">
                <a:solidFill>
                  <a:srgbClr val="FF0000"/>
                </a:solidFill>
                <a:latin typeface="+mj-lt"/>
              </a:rPr>
              <a:t>, </a:t>
            </a:r>
            <a:r>
              <a:rPr lang="tr-TR" i="1" dirty="0" err="1">
                <a:solidFill>
                  <a:srgbClr val="FF0000"/>
                </a:solidFill>
                <a:latin typeface="+mj-lt"/>
              </a:rPr>
              <a:t>inspection</a:t>
            </a:r>
            <a:r>
              <a:rPr lang="tr-TR" i="1" dirty="0">
                <a:solidFill>
                  <a:srgbClr val="FF0000"/>
                </a:solidFill>
                <a:latin typeface="+mj-lt"/>
              </a:rPr>
              <a:t>, </a:t>
            </a:r>
            <a:r>
              <a:rPr lang="en-US" i="1" dirty="0">
                <a:solidFill>
                  <a:srgbClr val="FF0000"/>
                </a:solidFill>
                <a:latin typeface="+mj-lt"/>
              </a:rPr>
              <a:t>certification) </a:t>
            </a:r>
            <a:r>
              <a:rPr lang="en-US" dirty="0">
                <a:latin typeface="+mj-lt"/>
              </a:rPr>
              <a:t>that have a bearing on conformity assessment.</a:t>
            </a:r>
          </a:p>
          <a:p>
            <a:pPr algn="just"/>
            <a:endParaRPr lang="en-US" dirty="0">
              <a:latin typeface="+mj-lt"/>
            </a:endParaRPr>
          </a:p>
          <a:p>
            <a:pPr algn="just"/>
            <a:r>
              <a:rPr lang="en-US" dirty="0">
                <a:latin typeface="+mj-lt"/>
              </a:rPr>
              <a:t>Quality infrastructure is a system of institutions which jointly ensure that products and processes meet </a:t>
            </a:r>
            <a:r>
              <a:rPr lang="en-US" b="1" dirty="0">
                <a:solidFill>
                  <a:srgbClr val="FF0000"/>
                </a:solidFill>
                <a:latin typeface="+mj-lt"/>
              </a:rPr>
              <a:t>predefined specifications</a:t>
            </a:r>
            <a:r>
              <a:rPr lang="en-US" dirty="0">
                <a:solidFill>
                  <a:srgbClr val="FF0000"/>
                </a:solidFill>
                <a:latin typeface="+mj-lt"/>
              </a:rPr>
              <a:t> which are </a:t>
            </a:r>
            <a:r>
              <a:rPr lang="en-US" b="1" u="sng" dirty="0">
                <a:solidFill>
                  <a:srgbClr val="FF0000"/>
                </a:solidFill>
                <a:latin typeface="+mj-lt"/>
              </a:rPr>
              <a:t>standards</a:t>
            </a:r>
            <a:r>
              <a:rPr lang="en-US" dirty="0">
                <a:solidFill>
                  <a:srgbClr val="FF0000"/>
                </a:solidFill>
                <a:latin typeface="+mj-lt"/>
              </a:rPr>
              <a:t>.</a:t>
            </a:r>
          </a:p>
          <a:p>
            <a:pPr algn="just"/>
            <a:endParaRPr lang="en-US" dirty="0">
              <a:latin typeface="+mj-lt"/>
            </a:endParaRPr>
          </a:p>
          <a:p>
            <a:endParaRPr lang="tr-TR" sz="2400" dirty="0">
              <a:latin typeface="+mj-lt"/>
            </a:endParaRPr>
          </a:p>
          <a:p>
            <a:endParaRPr lang="tr-TR" sz="2400" dirty="0">
              <a:latin typeface="+mj-lt"/>
            </a:endParaRPr>
          </a:p>
        </p:txBody>
      </p:sp>
      <p:sp>
        <p:nvSpPr>
          <p:cNvPr id="5" name="Unvan 3">
            <a:extLst>
              <a:ext uri="{FF2B5EF4-FFF2-40B4-BE49-F238E27FC236}">
                <a16:creationId xmlns:a16="http://schemas.microsoft.com/office/drawing/2014/main" id="{73BB3229-7052-4B6C-8DD3-B7937D746413}"/>
              </a:ext>
            </a:extLst>
          </p:cNvPr>
          <p:cNvSpPr>
            <a:spLocks noGrp="1"/>
          </p:cNvSpPr>
          <p:nvPr>
            <p:ph type="title"/>
          </p:nvPr>
        </p:nvSpPr>
        <p:spPr>
          <a:xfrm>
            <a:off x="983432" y="-194079"/>
            <a:ext cx="10225136" cy="1143000"/>
          </a:xfrm>
        </p:spPr>
        <p:txBody>
          <a:bodyPr>
            <a:noAutofit/>
          </a:bodyPr>
          <a:lstStyle/>
          <a:p>
            <a:pPr algn="ctr"/>
            <a:r>
              <a:rPr lang="en-US" sz="3600" b="1" u="sng" dirty="0">
                <a:solidFill>
                  <a:schemeClr val="bg1"/>
                </a:solidFill>
              </a:rPr>
              <a:t>WHAT IS QUALITY INFRASTRUCTURE?</a:t>
            </a:r>
          </a:p>
        </p:txBody>
      </p:sp>
      <p:pic>
        <p:nvPicPr>
          <p:cNvPr id="8" name="Resim 7">
            <a:extLst>
              <a:ext uri="{FF2B5EF4-FFF2-40B4-BE49-F238E27FC236}">
                <a16:creationId xmlns:a16="http://schemas.microsoft.com/office/drawing/2014/main" id="{3CFB6293-9925-404B-987D-628890E32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7469" y="106900"/>
            <a:ext cx="540000" cy="540000"/>
          </a:xfrm>
          <a:prstGeom prst="rect">
            <a:avLst/>
          </a:prstGeom>
        </p:spPr>
      </p:pic>
      <p:pic>
        <p:nvPicPr>
          <p:cNvPr id="9" name="Resim 8">
            <a:extLst>
              <a:ext uri="{FF2B5EF4-FFF2-40B4-BE49-F238E27FC236}">
                <a16:creationId xmlns:a16="http://schemas.microsoft.com/office/drawing/2014/main" id="{752FEBF8-74B1-4C24-90AD-F6942EBC89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783" y="160020"/>
            <a:ext cx="1108862" cy="540000"/>
          </a:xfrm>
          <a:prstGeom prst="rect">
            <a:avLst/>
          </a:prstGeom>
        </p:spPr>
      </p:pic>
      <p:sp>
        <p:nvSpPr>
          <p:cNvPr id="10" name="Dikdörtgen 9">
            <a:extLst>
              <a:ext uri="{FF2B5EF4-FFF2-40B4-BE49-F238E27FC236}">
                <a16:creationId xmlns:a16="http://schemas.microsoft.com/office/drawing/2014/main" id="{52795589-B222-4724-894F-65507BF649C1}"/>
              </a:ext>
            </a:extLst>
          </p:cNvPr>
          <p:cNvSpPr/>
          <p:nvPr/>
        </p:nvSpPr>
        <p:spPr>
          <a:xfrm>
            <a:off x="0" y="6205631"/>
            <a:ext cx="12192000" cy="774289"/>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1" name="Metin kutusu 10">
            <a:extLst>
              <a:ext uri="{FF2B5EF4-FFF2-40B4-BE49-F238E27FC236}">
                <a16:creationId xmlns:a16="http://schemas.microsoft.com/office/drawing/2014/main" id="{8405987C-261F-44E1-B4DD-9868250CB27C}"/>
              </a:ext>
            </a:extLst>
          </p:cNvPr>
          <p:cNvSpPr txBox="1"/>
          <p:nvPr/>
        </p:nvSpPr>
        <p:spPr>
          <a:xfrm>
            <a:off x="11487462" y="6323138"/>
            <a:ext cx="704538" cy="369332"/>
          </a:xfrm>
          <a:prstGeom prst="rect">
            <a:avLst/>
          </a:prstGeom>
          <a:noFill/>
        </p:spPr>
        <p:txBody>
          <a:bodyPr wrap="square" rtlCol="0">
            <a:spAutoFit/>
          </a:bodyPr>
          <a:lstStyle/>
          <a:p>
            <a:r>
              <a:rPr lang="en-US" dirty="0"/>
              <a:t>45</a:t>
            </a:r>
          </a:p>
        </p:txBody>
      </p:sp>
    </p:spTree>
    <p:extLst>
      <p:ext uri="{BB962C8B-B14F-4D97-AF65-F5344CB8AC3E}">
        <p14:creationId xmlns:p14="http://schemas.microsoft.com/office/powerpoint/2010/main" val="374188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4CE8AD08-ED4B-4D99-B0FA-298079B838EA}"/>
              </a:ext>
            </a:extLst>
          </p:cNvPr>
          <p:cNvSpPr/>
          <p:nvPr/>
        </p:nvSpPr>
        <p:spPr>
          <a:xfrm>
            <a:off x="0" y="1"/>
            <a:ext cx="12192000" cy="774289"/>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4" name="Unvan 3"/>
          <p:cNvSpPr>
            <a:spLocks noGrp="1"/>
          </p:cNvSpPr>
          <p:nvPr>
            <p:ph type="title"/>
          </p:nvPr>
        </p:nvSpPr>
        <p:spPr>
          <a:xfrm>
            <a:off x="1415480" y="-184355"/>
            <a:ext cx="9361040" cy="1143000"/>
          </a:xfrm>
        </p:spPr>
        <p:txBody>
          <a:bodyPr>
            <a:noAutofit/>
          </a:bodyPr>
          <a:lstStyle/>
          <a:p>
            <a:pPr algn="ctr"/>
            <a:r>
              <a:rPr lang="en-US" sz="3600" b="1" u="sng" dirty="0">
                <a:solidFill>
                  <a:schemeClr val="bg1"/>
                </a:solidFill>
              </a:rPr>
              <a:t>OVERALL QUALITY INFRASTRUCTURE</a:t>
            </a:r>
          </a:p>
        </p:txBody>
      </p:sp>
      <p:pic>
        <p:nvPicPr>
          <p:cNvPr id="6" name="Resim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6753" y="792353"/>
            <a:ext cx="9203122" cy="5696313"/>
          </a:xfrm>
          <a:prstGeom prst="rect">
            <a:avLst/>
          </a:prstGeom>
          <a:noFill/>
          <a:ln>
            <a:noFill/>
          </a:ln>
        </p:spPr>
      </p:pic>
      <p:pic>
        <p:nvPicPr>
          <p:cNvPr id="7" name="Resim 6">
            <a:extLst>
              <a:ext uri="{FF2B5EF4-FFF2-40B4-BE49-F238E27FC236}">
                <a16:creationId xmlns:a16="http://schemas.microsoft.com/office/drawing/2014/main" id="{5B5354F8-B169-48EF-AAB0-49E6DC8DB8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7807" y="117145"/>
            <a:ext cx="540000" cy="540000"/>
          </a:xfrm>
          <a:prstGeom prst="rect">
            <a:avLst/>
          </a:prstGeom>
        </p:spPr>
      </p:pic>
      <p:pic>
        <p:nvPicPr>
          <p:cNvPr id="9" name="Resim 8">
            <a:extLst>
              <a:ext uri="{FF2B5EF4-FFF2-40B4-BE49-F238E27FC236}">
                <a16:creationId xmlns:a16="http://schemas.microsoft.com/office/drawing/2014/main" id="{13A2DB9F-1DB7-4EB9-BF33-BECC6D56C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891" y="106900"/>
            <a:ext cx="1108862" cy="540000"/>
          </a:xfrm>
          <a:prstGeom prst="rect">
            <a:avLst/>
          </a:prstGeom>
        </p:spPr>
      </p:pic>
      <p:sp>
        <p:nvSpPr>
          <p:cNvPr id="11" name="Metin kutusu 10">
            <a:extLst>
              <a:ext uri="{FF2B5EF4-FFF2-40B4-BE49-F238E27FC236}">
                <a16:creationId xmlns:a16="http://schemas.microsoft.com/office/drawing/2014/main" id="{B4C36909-CC4A-4973-BA1D-C1F2B27B76D0}"/>
              </a:ext>
            </a:extLst>
          </p:cNvPr>
          <p:cNvSpPr txBox="1"/>
          <p:nvPr/>
        </p:nvSpPr>
        <p:spPr>
          <a:xfrm>
            <a:off x="11487462" y="6488667"/>
            <a:ext cx="704538" cy="369332"/>
          </a:xfrm>
          <a:prstGeom prst="rect">
            <a:avLst/>
          </a:prstGeom>
          <a:noFill/>
        </p:spPr>
        <p:txBody>
          <a:bodyPr wrap="square" rtlCol="0">
            <a:spAutoFit/>
          </a:bodyPr>
          <a:lstStyle/>
          <a:p>
            <a:r>
              <a:rPr lang="en-US" dirty="0"/>
              <a:t>46</a:t>
            </a:r>
          </a:p>
        </p:txBody>
      </p:sp>
    </p:spTree>
    <p:extLst>
      <p:ext uri="{BB962C8B-B14F-4D97-AF65-F5344CB8AC3E}">
        <p14:creationId xmlns:p14="http://schemas.microsoft.com/office/powerpoint/2010/main" val="3783668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85C7FE3E-D186-447F-BB17-DF468E11C35A}"/>
              </a:ext>
            </a:extLst>
          </p:cNvPr>
          <p:cNvSpPr/>
          <p:nvPr/>
        </p:nvSpPr>
        <p:spPr>
          <a:xfrm>
            <a:off x="0" y="1"/>
            <a:ext cx="12192000" cy="774289"/>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pic>
        <p:nvPicPr>
          <p:cNvPr id="52" name="Resim 51"/>
          <p:cNvPicPr>
            <a:picLocks noChangeAspect="1"/>
          </p:cNvPicPr>
          <p:nvPr/>
        </p:nvPicPr>
        <p:blipFill rotWithShape="1">
          <a:blip r:embed="rId3"/>
          <a:srcRect r="3953" b="8176"/>
          <a:stretch/>
        </p:blipFill>
        <p:spPr>
          <a:xfrm>
            <a:off x="671513" y="914949"/>
            <a:ext cx="10815704" cy="5353422"/>
          </a:xfrm>
          <a:prstGeom prst="rect">
            <a:avLst/>
          </a:prstGeom>
          <a:ln>
            <a:solidFill>
              <a:schemeClr val="tx1"/>
            </a:solidFill>
          </a:ln>
        </p:spPr>
      </p:pic>
      <p:pic>
        <p:nvPicPr>
          <p:cNvPr id="4" name="Resim 3">
            <a:extLst>
              <a:ext uri="{FF2B5EF4-FFF2-40B4-BE49-F238E27FC236}">
                <a16:creationId xmlns:a16="http://schemas.microsoft.com/office/drawing/2014/main" id="{E9DD00B5-4600-4BFB-9A8D-3077B4A1B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7217" y="117145"/>
            <a:ext cx="540000" cy="540000"/>
          </a:xfrm>
          <a:prstGeom prst="rect">
            <a:avLst/>
          </a:prstGeom>
        </p:spPr>
      </p:pic>
      <p:pic>
        <p:nvPicPr>
          <p:cNvPr id="7" name="Resim 6">
            <a:extLst>
              <a:ext uri="{FF2B5EF4-FFF2-40B4-BE49-F238E27FC236}">
                <a16:creationId xmlns:a16="http://schemas.microsoft.com/office/drawing/2014/main" id="{CD883F1B-73B5-44B1-9B10-A5539A3A9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83" y="160020"/>
            <a:ext cx="1108862" cy="540000"/>
          </a:xfrm>
          <a:prstGeom prst="rect">
            <a:avLst/>
          </a:prstGeom>
        </p:spPr>
      </p:pic>
      <p:sp>
        <p:nvSpPr>
          <p:cNvPr id="2" name="Metin kutusu 1">
            <a:extLst>
              <a:ext uri="{FF2B5EF4-FFF2-40B4-BE49-F238E27FC236}">
                <a16:creationId xmlns:a16="http://schemas.microsoft.com/office/drawing/2014/main" id="{05020CAE-A259-42D7-9313-0B728A5F9E5D}"/>
              </a:ext>
            </a:extLst>
          </p:cNvPr>
          <p:cNvSpPr txBox="1"/>
          <p:nvPr/>
        </p:nvSpPr>
        <p:spPr>
          <a:xfrm>
            <a:off x="2628900" y="156312"/>
            <a:ext cx="7233196" cy="461665"/>
          </a:xfrm>
          <a:prstGeom prst="rect">
            <a:avLst/>
          </a:prstGeom>
          <a:noFill/>
        </p:spPr>
        <p:txBody>
          <a:bodyPr wrap="square" rtlCol="0">
            <a:spAutoFit/>
          </a:bodyPr>
          <a:lstStyle/>
          <a:p>
            <a:r>
              <a:rPr lang="tr-TR" sz="2400" b="1" u="sng" dirty="0">
                <a:solidFill>
                  <a:schemeClr val="bg1"/>
                </a:solidFill>
              </a:rPr>
              <a:t>OIC GLOBAL HALAL </a:t>
            </a:r>
            <a:r>
              <a:rPr lang="en-US" sz="2400" b="1" u="sng" dirty="0">
                <a:solidFill>
                  <a:schemeClr val="bg1"/>
                </a:solidFill>
              </a:rPr>
              <a:t>QUALITY INFRASTRUCTURE</a:t>
            </a:r>
            <a:endParaRPr lang="en-US" sz="2400" dirty="0"/>
          </a:p>
        </p:txBody>
      </p:sp>
      <p:sp>
        <p:nvSpPr>
          <p:cNvPr id="8" name="Metin kutusu 7">
            <a:extLst>
              <a:ext uri="{FF2B5EF4-FFF2-40B4-BE49-F238E27FC236}">
                <a16:creationId xmlns:a16="http://schemas.microsoft.com/office/drawing/2014/main" id="{F539E955-F4D6-453E-8FD4-9D28CA2E7068}"/>
              </a:ext>
            </a:extLst>
          </p:cNvPr>
          <p:cNvSpPr txBox="1"/>
          <p:nvPr/>
        </p:nvSpPr>
        <p:spPr>
          <a:xfrm>
            <a:off x="11487462" y="6485778"/>
            <a:ext cx="704538" cy="369332"/>
          </a:xfrm>
          <a:prstGeom prst="rect">
            <a:avLst/>
          </a:prstGeom>
          <a:noFill/>
        </p:spPr>
        <p:txBody>
          <a:bodyPr wrap="square" rtlCol="0">
            <a:spAutoFit/>
          </a:bodyPr>
          <a:lstStyle/>
          <a:p>
            <a:r>
              <a:rPr lang="en-US" dirty="0"/>
              <a:t>47</a:t>
            </a:r>
          </a:p>
        </p:txBody>
      </p:sp>
    </p:spTree>
    <p:extLst>
      <p:ext uri="{BB962C8B-B14F-4D97-AF65-F5344CB8AC3E}">
        <p14:creationId xmlns:p14="http://schemas.microsoft.com/office/powerpoint/2010/main" val="1672747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Dikdörtgen 66">
            <a:extLst>
              <a:ext uri="{FF2B5EF4-FFF2-40B4-BE49-F238E27FC236}">
                <a16:creationId xmlns:a16="http://schemas.microsoft.com/office/drawing/2014/main" id="{D0A2D6A5-3676-435A-850D-8D8526DA69AF}"/>
              </a:ext>
            </a:extLst>
          </p:cNvPr>
          <p:cNvSpPr/>
          <p:nvPr/>
        </p:nvSpPr>
        <p:spPr>
          <a:xfrm>
            <a:off x="0" y="-10244"/>
            <a:ext cx="12192000" cy="774289"/>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8" name="Ay 7"/>
          <p:cNvSpPr/>
          <p:nvPr/>
        </p:nvSpPr>
        <p:spPr>
          <a:xfrm flipH="1">
            <a:off x="3032422" y="2433476"/>
            <a:ext cx="6697362" cy="3042143"/>
          </a:xfrm>
          <a:prstGeom prst="moon">
            <a:avLst>
              <a:gd name="adj" fmla="val 14944"/>
            </a:avLst>
          </a:prstGeom>
          <a:gradFill>
            <a:gsLst>
              <a:gs pos="32600">
                <a:schemeClr val="accent1">
                  <a:lumMod val="20000"/>
                  <a:lumOff val="80000"/>
                </a:schemeClr>
              </a:gs>
              <a:gs pos="74150">
                <a:schemeClr val="accent5">
                  <a:lumMod val="40000"/>
                  <a:lumOff val="60000"/>
                </a:schemeClr>
              </a:gs>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gradFill>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104" y="3145706"/>
            <a:ext cx="837000" cy="837000"/>
          </a:xfrm>
          <a:prstGeom prst="rect">
            <a:avLst/>
          </a:prstGeom>
          <a:effectLst>
            <a:softEdge rad="127000"/>
          </a:effectLst>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178" y="4226243"/>
            <a:ext cx="945000" cy="945000"/>
          </a:xfrm>
          <a:prstGeom prst="rect">
            <a:avLst/>
          </a:prstGeom>
        </p:spPr>
      </p:pic>
      <p:sp>
        <p:nvSpPr>
          <p:cNvPr id="17" name="Metin kutusu 16"/>
          <p:cNvSpPr txBox="1"/>
          <p:nvPr/>
        </p:nvSpPr>
        <p:spPr>
          <a:xfrm>
            <a:off x="4309395" y="1430199"/>
            <a:ext cx="1533836" cy="300082"/>
          </a:xfrm>
          <a:prstGeom prst="rect">
            <a:avLst/>
          </a:prstGeom>
          <a:noFill/>
        </p:spPr>
        <p:txBody>
          <a:bodyPr wrap="square" rtlCol="0">
            <a:spAutoFit/>
          </a:bodyPr>
          <a:lstStyle/>
          <a:p>
            <a:r>
              <a:rPr lang="en-US" sz="1350" b="1" dirty="0">
                <a:ln w="0"/>
                <a:solidFill>
                  <a:schemeClr val="accent2">
                    <a:lumMod val="75000"/>
                  </a:schemeClr>
                </a:solidFill>
                <a:effectLst>
                  <a:outerShdw blurRad="38100" dist="25400" dir="5400000" algn="ctr" rotWithShape="0">
                    <a:srgbClr val="6E747A">
                      <a:alpha val="43000"/>
                    </a:srgbClr>
                  </a:outerShdw>
                </a:effectLst>
                <a:latin typeface="Baskerville Old Face" panose="02020602080505020303" pitchFamily="18" charset="0"/>
              </a:rPr>
              <a:t>Raw material</a:t>
            </a:r>
            <a:endParaRPr lang="en-US" sz="1350" b="1" dirty="0">
              <a:solidFill>
                <a:schemeClr val="accent2">
                  <a:lumMod val="75000"/>
                </a:schemeClr>
              </a:solidFill>
              <a:latin typeface="Baskerville Old Face" panose="02020602080505020303" pitchFamily="18" charset="0"/>
            </a:endParaRPr>
          </a:p>
        </p:txBody>
      </p:sp>
      <p:sp>
        <p:nvSpPr>
          <p:cNvPr id="18" name="Metin kutusu 17"/>
          <p:cNvSpPr txBox="1"/>
          <p:nvPr/>
        </p:nvSpPr>
        <p:spPr>
          <a:xfrm>
            <a:off x="6496663" y="1936837"/>
            <a:ext cx="1533836" cy="300082"/>
          </a:xfrm>
          <a:prstGeom prst="rect">
            <a:avLst/>
          </a:prstGeom>
          <a:noFill/>
        </p:spPr>
        <p:txBody>
          <a:bodyPr wrap="square" rtlCol="0">
            <a:spAutoFit/>
          </a:bodyPr>
          <a:lstStyle/>
          <a:p>
            <a:r>
              <a:rPr lang="en-US" sz="1350" b="1" dirty="0">
                <a:ln w="0"/>
                <a:solidFill>
                  <a:srgbClr val="86281E"/>
                </a:solidFill>
                <a:effectLst>
                  <a:outerShdw blurRad="38100" dist="25400" dir="5400000" algn="ctr" rotWithShape="0">
                    <a:srgbClr val="6E747A">
                      <a:alpha val="43000"/>
                    </a:srgbClr>
                  </a:outerShdw>
                </a:effectLst>
                <a:latin typeface="Baskerville Old Face" panose="02020602080505020303" pitchFamily="18" charset="0"/>
              </a:rPr>
              <a:t>Manufacturing</a:t>
            </a:r>
            <a:endParaRPr lang="en-US" sz="1350" b="1" dirty="0">
              <a:solidFill>
                <a:srgbClr val="86281E"/>
              </a:solidFill>
              <a:latin typeface="Baskerville Old Face" panose="02020602080505020303" pitchFamily="18" charset="0"/>
            </a:endParaRPr>
          </a:p>
        </p:txBody>
      </p:sp>
      <p:sp>
        <p:nvSpPr>
          <p:cNvPr id="19" name="Metin kutusu 18"/>
          <p:cNvSpPr txBox="1"/>
          <p:nvPr/>
        </p:nvSpPr>
        <p:spPr>
          <a:xfrm>
            <a:off x="7650949" y="5149818"/>
            <a:ext cx="1533836" cy="300082"/>
          </a:xfrm>
          <a:prstGeom prst="rect">
            <a:avLst/>
          </a:prstGeom>
          <a:noFill/>
        </p:spPr>
        <p:txBody>
          <a:bodyPr wrap="square" rtlCol="0">
            <a:spAutoFit/>
          </a:bodyPr>
          <a:lstStyle/>
          <a:p>
            <a:r>
              <a:rPr lang="tr-TR" sz="1350" b="1" dirty="0">
                <a:ln w="0"/>
                <a:solidFill>
                  <a:schemeClr val="accent5">
                    <a:lumMod val="50000"/>
                  </a:schemeClr>
                </a:solidFill>
                <a:effectLst>
                  <a:outerShdw blurRad="38100" dist="25400" dir="5400000" algn="ctr" rotWithShape="0">
                    <a:srgbClr val="6E747A">
                      <a:alpha val="43000"/>
                    </a:srgbClr>
                  </a:outerShdw>
                </a:effectLst>
                <a:latin typeface="Baskerville Old Face" panose="02020602080505020303" pitchFamily="18" charset="0"/>
              </a:rPr>
              <a:t>Distribution</a:t>
            </a:r>
            <a:endParaRPr lang="en-US" sz="1350" b="1" dirty="0">
              <a:solidFill>
                <a:schemeClr val="accent5">
                  <a:lumMod val="50000"/>
                </a:schemeClr>
              </a:solidFill>
              <a:latin typeface="Baskerville Old Face" panose="02020602080505020303" pitchFamily="18" charset="0"/>
            </a:endParaRPr>
          </a:p>
        </p:txBody>
      </p:sp>
      <p:pic>
        <p:nvPicPr>
          <p:cNvPr id="22" name="Resi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9694" y="4881045"/>
            <a:ext cx="945000" cy="945000"/>
          </a:xfrm>
          <a:prstGeom prst="rect">
            <a:avLst/>
          </a:prstGeom>
        </p:spPr>
      </p:pic>
      <p:pic>
        <p:nvPicPr>
          <p:cNvPr id="23" name="Resim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4302" y="4920640"/>
            <a:ext cx="675000" cy="675000"/>
          </a:xfrm>
          <a:prstGeom prst="rect">
            <a:avLst/>
          </a:prstGeom>
        </p:spPr>
      </p:pic>
      <p:pic>
        <p:nvPicPr>
          <p:cNvPr id="25" name="Resim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2052" y="2125004"/>
            <a:ext cx="914400" cy="914400"/>
          </a:xfrm>
          <a:prstGeom prst="rect">
            <a:avLst/>
          </a:prstGeom>
        </p:spPr>
      </p:pic>
      <p:pic>
        <p:nvPicPr>
          <p:cNvPr id="26" name="Resim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4317" y="1642781"/>
            <a:ext cx="914400" cy="914400"/>
          </a:xfrm>
          <a:prstGeom prst="rect">
            <a:avLst/>
          </a:prstGeom>
        </p:spPr>
      </p:pic>
      <p:pic>
        <p:nvPicPr>
          <p:cNvPr id="27" name="Resim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525815">
            <a:off x="4676944" y="1976100"/>
            <a:ext cx="405000" cy="405000"/>
          </a:xfrm>
          <a:prstGeom prst="rect">
            <a:avLst/>
          </a:prstGeom>
        </p:spPr>
      </p:pic>
      <p:pic>
        <p:nvPicPr>
          <p:cNvPr id="28" name="Resim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128169">
            <a:off x="4635628" y="2190669"/>
            <a:ext cx="405000" cy="405000"/>
          </a:xfrm>
          <a:prstGeom prst="rect">
            <a:avLst/>
          </a:prstGeom>
        </p:spPr>
      </p:pic>
      <p:sp>
        <p:nvSpPr>
          <p:cNvPr id="29" name="Metin kutusu 28"/>
          <p:cNvSpPr txBox="1"/>
          <p:nvPr/>
        </p:nvSpPr>
        <p:spPr>
          <a:xfrm>
            <a:off x="3474021" y="5727318"/>
            <a:ext cx="1533836" cy="300082"/>
          </a:xfrm>
          <a:prstGeom prst="rect">
            <a:avLst/>
          </a:prstGeom>
          <a:noFill/>
        </p:spPr>
        <p:txBody>
          <a:bodyPr wrap="square" rtlCol="0">
            <a:spAutoFit/>
          </a:bodyPr>
          <a:lstStyle/>
          <a:p>
            <a:r>
              <a:rPr lang="en-US" sz="1350" b="1" dirty="0">
                <a:ln w="0"/>
                <a:solidFill>
                  <a:schemeClr val="accent1">
                    <a:lumMod val="75000"/>
                  </a:schemeClr>
                </a:solidFill>
                <a:effectLst>
                  <a:outerShdw blurRad="38100" dist="25400" dir="5400000" algn="ctr" rotWithShape="0">
                    <a:srgbClr val="6E747A">
                      <a:alpha val="43000"/>
                    </a:srgbClr>
                  </a:outerShdw>
                </a:effectLst>
                <a:latin typeface="Baskerville Old Face" panose="02020602080505020303" pitchFamily="18" charset="0"/>
              </a:rPr>
              <a:t>End user</a:t>
            </a:r>
            <a:endParaRPr lang="en-US" sz="1350" b="1" dirty="0">
              <a:solidFill>
                <a:schemeClr val="accent1">
                  <a:lumMod val="75000"/>
                </a:schemeClr>
              </a:solidFill>
              <a:latin typeface="Baskerville Old Face" panose="02020602080505020303" pitchFamily="18" charset="0"/>
            </a:endParaRPr>
          </a:p>
        </p:txBody>
      </p:sp>
      <p:sp>
        <p:nvSpPr>
          <p:cNvPr id="30" name="Metin kutusu 29"/>
          <p:cNvSpPr txBox="1"/>
          <p:nvPr/>
        </p:nvSpPr>
        <p:spPr>
          <a:xfrm>
            <a:off x="4588921" y="2742195"/>
            <a:ext cx="1692436" cy="507831"/>
          </a:xfrm>
          <a:prstGeom prst="rect">
            <a:avLst/>
          </a:prstGeom>
          <a:noFill/>
        </p:spPr>
        <p:txBody>
          <a:bodyPr wrap="square" rtlCol="0">
            <a:spAutoFit/>
          </a:bodyPr>
          <a:lstStyle/>
          <a:p>
            <a:r>
              <a:rPr lang="en-US" sz="1350" b="1" dirty="0">
                <a:ln w="0"/>
                <a:solidFill>
                  <a:schemeClr val="accent6">
                    <a:lumMod val="75000"/>
                  </a:schemeClr>
                </a:solidFill>
                <a:effectLst>
                  <a:outerShdw blurRad="38100" dist="25400" dir="5400000" algn="ctr" rotWithShape="0">
                    <a:srgbClr val="6E747A">
                      <a:alpha val="43000"/>
                    </a:srgbClr>
                  </a:outerShdw>
                </a:effectLst>
                <a:latin typeface="Baskerville Old Face" panose="02020602080505020303" pitchFamily="18" charset="0"/>
              </a:rPr>
              <a:t>Accredited</a:t>
            </a:r>
          </a:p>
          <a:p>
            <a:r>
              <a:rPr lang="tr-TR" sz="1350" b="1" dirty="0">
                <a:ln w="0"/>
                <a:solidFill>
                  <a:schemeClr val="accent6">
                    <a:lumMod val="75000"/>
                  </a:schemeClr>
                </a:solidFill>
                <a:effectLst>
                  <a:outerShdw blurRad="38100" dist="25400" dir="5400000" algn="ctr" rotWithShape="0">
                    <a:srgbClr val="6E747A">
                      <a:alpha val="43000"/>
                    </a:srgbClr>
                  </a:outerShdw>
                </a:effectLst>
                <a:latin typeface="Baskerville Old Face" panose="02020602080505020303" pitchFamily="18" charset="0"/>
              </a:rPr>
              <a:t>   </a:t>
            </a:r>
            <a:r>
              <a:rPr lang="en-US" sz="1350" b="1" dirty="0">
                <a:ln w="0"/>
                <a:solidFill>
                  <a:schemeClr val="accent6">
                    <a:lumMod val="75000"/>
                  </a:schemeClr>
                </a:solidFill>
                <a:effectLst>
                  <a:outerShdw blurRad="38100" dist="25400" dir="5400000" algn="ctr" rotWithShape="0">
                    <a:srgbClr val="6E747A">
                      <a:alpha val="43000"/>
                    </a:srgbClr>
                  </a:outerShdw>
                </a:effectLst>
                <a:latin typeface="Baskerville Old Face" panose="02020602080505020303" pitchFamily="18" charset="0"/>
              </a:rPr>
              <a:t>CABs</a:t>
            </a:r>
            <a:endParaRPr lang="en-US" sz="1350" b="1" dirty="0">
              <a:solidFill>
                <a:schemeClr val="accent6">
                  <a:lumMod val="75000"/>
                </a:schemeClr>
              </a:solidFill>
              <a:latin typeface="Baskerville Old Face" panose="02020602080505020303" pitchFamily="18" charset="0"/>
            </a:endParaRPr>
          </a:p>
        </p:txBody>
      </p:sp>
      <p:sp>
        <p:nvSpPr>
          <p:cNvPr id="55" name="Metin kutusu 54"/>
          <p:cNvSpPr txBox="1"/>
          <p:nvPr/>
        </p:nvSpPr>
        <p:spPr>
          <a:xfrm rot="18608353">
            <a:off x="5714191" y="2767414"/>
            <a:ext cx="1669796" cy="461665"/>
          </a:xfrm>
          <a:prstGeom prst="rect">
            <a:avLst/>
          </a:prstGeom>
          <a:noFill/>
        </p:spPr>
        <p:txBody>
          <a:bodyPr wrap="square" rtlCol="0">
            <a:spAutoFit/>
          </a:bodyPr>
          <a:lstStyle/>
          <a:p>
            <a:r>
              <a:rPr lang="en-US" sz="1200" dirty="0">
                <a:ln w="0"/>
                <a:solidFill>
                  <a:schemeClr val="accent6">
                    <a:lumMod val="75000"/>
                  </a:schemeClr>
                </a:solidFill>
                <a:latin typeface="Gadugi" panose="020B0502040204020203" pitchFamily="34" charset="0"/>
              </a:rPr>
              <a:t>Laboratory</a:t>
            </a:r>
            <a:r>
              <a:rPr lang="tr-TR" sz="1200" dirty="0">
                <a:ln w="0"/>
                <a:solidFill>
                  <a:schemeClr val="accent6">
                    <a:lumMod val="75000"/>
                  </a:schemeClr>
                </a:solidFill>
                <a:latin typeface="Gadugi" panose="020B0502040204020203" pitchFamily="34" charset="0"/>
              </a:rPr>
              <a:t> </a:t>
            </a:r>
          </a:p>
          <a:p>
            <a:r>
              <a:rPr lang="en-US" sz="1200" dirty="0">
                <a:ln w="0"/>
                <a:solidFill>
                  <a:schemeClr val="accent6">
                    <a:lumMod val="75000"/>
                  </a:schemeClr>
                </a:solidFill>
                <a:latin typeface="Gadugi" panose="020B0502040204020203" pitchFamily="34" charset="0"/>
              </a:rPr>
              <a:t>Testing</a:t>
            </a:r>
            <a:endParaRPr lang="en-US" sz="1350" dirty="0">
              <a:solidFill>
                <a:schemeClr val="accent6">
                  <a:lumMod val="75000"/>
                </a:schemeClr>
              </a:solidFill>
              <a:latin typeface="Gadugi" panose="020B0502040204020203" pitchFamily="34" charset="0"/>
            </a:endParaRPr>
          </a:p>
        </p:txBody>
      </p:sp>
      <p:sp>
        <p:nvSpPr>
          <p:cNvPr id="56" name="Metin kutusu 55"/>
          <p:cNvSpPr txBox="1"/>
          <p:nvPr/>
        </p:nvSpPr>
        <p:spPr>
          <a:xfrm rot="1242577">
            <a:off x="6073108" y="4061765"/>
            <a:ext cx="1100096" cy="276999"/>
          </a:xfrm>
          <a:prstGeom prst="rect">
            <a:avLst/>
          </a:prstGeom>
          <a:noFill/>
        </p:spPr>
        <p:txBody>
          <a:bodyPr wrap="square" rtlCol="0">
            <a:spAutoFit/>
          </a:bodyPr>
          <a:lstStyle/>
          <a:p>
            <a:r>
              <a:rPr lang="en-US" sz="1200" dirty="0">
                <a:ln w="0"/>
                <a:solidFill>
                  <a:schemeClr val="accent6">
                    <a:lumMod val="75000"/>
                  </a:schemeClr>
                </a:solidFill>
                <a:latin typeface="Gadugi" panose="020B0502040204020203" pitchFamily="34" charset="0"/>
              </a:rPr>
              <a:t>Inspection</a:t>
            </a:r>
            <a:endParaRPr lang="en-US" sz="1350" dirty="0">
              <a:solidFill>
                <a:schemeClr val="accent6">
                  <a:lumMod val="75000"/>
                </a:schemeClr>
              </a:solidFill>
              <a:latin typeface="Gadugi" panose="020B0502040204020203" pitchFamily="34" charset="0"/>
            </a:endParaRPr>
          </a:p>
        </p:txBody>
      </p:sp>
      <p:sp>
        <p:nvSpPr>
          <p:cNvPr id="57" name="Metin kutusu 56"/>
          <p:cNvSpPr txBox="1"/>
          <p:nvPr/>
        </p:nvSpPr>
        <p:spPr>
          <a:xfrm>
            <a:off x="8935236" y="3976569"/>
            <a:ext cx="821754" cy="300082"/>
          </a:xfrm>
          <a:prstGeom prst="rect">
            <a:avLst/>
          </a:prstGeom>
          <a:noFill/>
        </p:spPr>
        <p:txBody>
          <a:bodyPr wrap="square" rtlCol="0">
            <a:spAutoFit/>
          </a:bodyPr>
          <a:lstStyle/>
          <a:p>
            <a:r>
              <a:rPr lang="tr-TR" sz="1350" b="1" dirty="0">
                <a:ln w="0"/>
                <a:solidFill>
                  <a:schemeClr val="accent4">
                    <a:lumMod val="50000"/>
                  </a:schemeClr>
                </a:solidFill>
                <a:latin typeface="Baskerville Old Face" panose="02020602080505020303" pitchFamily="18" charset="0"/>
              </a:rPr>
              <a:t>Product</a:t>
            </a:r>
            <a:endParaRPr lang="en-US" sz="1350" b="1" dirty="0">
              <a:solidFill>
                <a:schemeClr val="accent4">
                  <a:lumMod val="50000"/>
                </a:schemeClr>
              </a:solidFill>
              <a:latin typeface="Baskerville Old Face" panose="02020602080505020303" pitchFamily="18" charset="0"/>
            </a:endParaRPr>
          </a:p>
        </p:txBody>
      </p:sp>
      <p:cxnSp>
        <p:nvCxnSpPr>
          <p:cNvPr id="68" name="Düz Ok Bağlayıcısı 67"/>
          <p:cNvCxnSpPr/>
          <p:nvPr/>
        </p:nvCxnSpPr>
        <p:spPr>
          <a:xfrm>
            <a:off x="7467712" y="2574470"/>
            <a:ext cx="1467524" cy="493625"/>
          </a:xfrm>
          <a:prstGeom prst="straightConnector1">
            <a:avLst/>
          </a:prstGeom>
          <a:ln>
            <a:solidFill>
              <a:srgbClr val="86281E"/>
            </a:solidFill>
            <a:prstDash val="sysDash"/>
            <a:tailEnd type="triangle"/>
          </a:ln>
        </p:spPr>
        <p:style>
          <a:lnRef idx="3">
            <a:schemeClr val="accent2"/>
          </a:lnRef>
          <a:fillRef idx="0">
            <a:schemeClr val="accent2"/>
          </a:fillRef>
          <a:effectRef idx="2">
            <a:schemeClr val="accent2"/>
          </a:effectRef>
          <a:fontRef idx="minor">
            <a:schemeClr val="tx1"/>
          </a:fontRef>
        </p:style>
      </p:cxnSp>
      <p:pic>
        <p:nvPicPr>
          <p:cNvPr id="72" name="Resim 71"/>
          <p:cNvPicPr>
            <a:picLocks noChangeAspect="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284464">
            <a:off x="7489880" y="3307426"/>
            <a:ext cx="888578" cy="914400"/>
          </a:xfrm>
          <a:prstGeom prst="rect">
            <a:avLst/>
          </a:prstGeom>
        </p:spPr>
      </p:pic>
      <p:sp>
        <p:nvSpPr>
          <p:cNvPr id="73" name="Metin kutusu 72"/>
          <p:cNvSpPr txBox="1"/>
          <p:nvPr/>
        </p:nvSpPr>
        <p:spPr>
          <a:xfrm rot="1269377">
            <a:off x="7706371" y="3481500"/>
            <a:ext cx="632695" cy="276999"/>
          </a:xfrm>
          <a:prstGeom prst="rect">
            <a:avLst/>
          </a:prstGeom>
          <a:noFill/>
        </p:spPr>
        <p:txBody>
          <a:bodyPr wrap="square" rtlCol="0">
            <a:spAutoFit/>
          </a:bodyPr>
          <a:lstStyle/>
          <a:p>
            <a:r>
              <a:rPr lang="tr-TR" sz="1200" b="1" dirty="0">
                <a:ln w="0"/>
                <a:solidFill>
                  <a:srgbClr val="FF0000"/>
                </a:solidFill>
                <a:latin typeface="Gadugi" panose="020B0502040204020203" pitchFamily="34" charset="0"/>
              </a:rPr>
              <a:t>LOGO</a:t>
            </a:r>
            <a:endParaRPr lang="en-US" sz="1350" b="1" dirty="0">
              <a:solidFill>
                <a:srgbClr val="FF0000"/>
              </a:solidFill>
              <a:latin typeface="Gadugi" panose="020B0502040204020203" pitchFamily="34" charset="0"/>
            </a:endParaRPr>
          </a:p>
        </p:txBody>
      </p:sp>
      <p:cxnSp>
        <p:nvCxnSpPr>
          <p:cNvPr id="79" name="Düz Ok Bağlayıcısı 78"/>
          <p:cNvCxnSpPr/>
          <p:nvPr/>
        </p:nvCxnSpPr>
        <p:spPr>
          <a:xfrm flipV="1">
            <a:off x="5880418" y="5101845"/>
            <a:ext cx="187574" cy="47974"/>
          </a:xfrm>
          <a:prstGeom prst="straightConnector1">
            <a:avLst/>
          </a:prstGeom>
          <a:ln w="15875" cmpd="sng">
            <a:solidFill>
              <a:srgbClr val="CE1608"/>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1" name="Metin kutusu 80"/>
          <p:cNvSpPr txBox="1"/>
          <p:nvPr/>
        </p:nvSpPr>
        <p:spPr>
          <a:xfrm>
            <a:off x="5309270" y="5576587"/>
            <a:ext cx="699131" cy="300082"/>
          </a:xfrm>
          <a:prstGeom prst="rect">
            <a:avLst/>
          </a:prstGeom>
          <a:noFill/>
        </p:spPr>
        <p:txBody>
          <a:bodyPr wrap="square" rtlCol="0">
            <a:spAutoFit/>
          </a:bodyPr>
          <a:lstStyle/>
          <a:p>
            <a:r>
              <a:rPr lang="en-US" sz="1350" b="1" dirty="0">
                <a:ln w="0"/>
                <a:solidFill>
                  <a:srgbClr val="CE1608"/>
                </a:solidFill>
                <a:effectLst>
                  <a:outerShdw blurRad="38100" dist="25400" dir="5400000" algn="ctr" rotWithShape="0">
                    <a:srgbClr val="6E747A">
                      <a:alpha val="43000"/>
                    </a:srgbClr>
                  </a:outerShdw>
                </a:effectLst>
                <a:latin typeface="Baskerville Old Face" panose="02020602080505020303" pitchFamily="18" charset="0"/>
              </a:rPr>
              <a:t>Retail</a:t>
            </a:r>
            <a:endParaRPr lang="en-US" sz="1350" b="1" dirty="0">
              <a:solidFill>
                <a:srgbClr val="CE1608"/>
              </a:solidFill>
              <a:latin typeface="Baskerville Old Face" panose="02020602080505020303" pitchFamily="18" charset="0"/>
            </a:endParaRPr>
          </a:p>
        </p:txBody>
      </p:sp>
      <p:cxnSp>
        <p:nvCxnSpPr>
          <p:cNvPr id="82" name="Düz Ok Bağlayıcısı 81"/>
          <p:cNvCxnSpPr/>
          <p:nvPr/>
        </p:nvCxnSpPr>
        <p:spPr>
          <a:xfrm flipV="1">
            <a:off x="5837754" y="5353546"/>
            <a:ext cx="296686" cy="65089"/>
          </a:xfrm>
          <a:prstGeom prst="straightConnector1">
            <a:avLst/>
          </a:prstGeom>
          <a:ln w="15875">
            <a:solidFill>
              <a:srgbClr val="CE1608"/>
            </a:solidFill>
            <a:tailEnd type="triangle"/>
          </a:ln>
        </p:spPr>
        <p:style>
          <a:lnRef idx="1">
            <a:schemeClr val="accent1"/>
          </a:lnRef>
          <a:fillRef idx="0">
            <a:schemeClr val="accent1"/>
          </a:fillRef>
          <a:effectRef idx="0">
            <a:schemeClr val="accent1"/>
          </a:effectRef>
          <a:fontRef idx="minor">
            <a:schemeClr val="tx1"/>
          </a:fontRef>
        </p:style>
      </p:cxnSp>
      <p:sp>
        <p:nvSpPr>
          <p:cNvPr id="84" name="Metin kutusu 83"/>
          <p:cNvSpPr txBox="1"/>
          <p:nvPr/>
        </p:nvSpPr>
        <p:spPr>
          <a:xfrm rot="20829993">
            <a:off x="5998783" y="4791234"/>
            <a:ext cx="1533836" cy="276999"/>
          </a:xfrm>
          <a:prstGeom prst="rect">
            <a:avLst/>
          </a:prstGeom>
          <a:noFill/>
        </p:spPr>
        <p:txBody>
          <a:bodyPr wrap="square" rtlCol="0">
            <a:spAutoFit/>
          </a:bodyPr>
          <a:lstStyle/>
          <a:p>
            <a:r>
              <a:rPr lang="tr-TR" sz="1200" dirty="0">
                <a:ln w="0"/>
                <a:solidFill>
                  <a:srgbClr val="CE1608"/>
                </a:solidFill>
                <a:latin typeface="Gadugi" panose="020B0502040204020203" pitchFamily="34" charset="0"/>
              </a:rPr>
              <a:t>Storage</a:t>
            </a:r>
            <a:endParaRPr lang="en-US" sz="1350" dirty="0">
              <a:solidFill>
                <a:srgbClr val="CE1608"/>
              </a:solidFill>
              <a:latin typeface="Gadugi" panose="020B0502040204020203" pitchFamily="34" charset="0"/>
            </a:endParaRPr>
          </a:p>
        </p:txBody>
      </p:sp>
      <p:sp>
        <p:nvSpPr>
          <p:cNvPr id="85" name="Metin kutusu 84"/>
          <p:cNvSpPr txBox="1"/>
          <p:nvPr/>
        </p:nvSpPr>
        <p:spPr>
          <a:xfrm rot="20731203">
            <a:off x="6077184" y="5022432"/>
            <a:ext cx="1533836" cy="276999"/>
          </a:xfrm>
          <a:prstGeom prst="rect">
            <a:avLst/>
          </a:prstGeom>
          <a:noFill/>
        </p:spPr>
        <p:txBody>
          <a:bodyPr wrap="square" rtlCol="0">
            <a:spAutoFit/>
          </a:bodyPr>
          <a:lstStyle/>
          <a:p>
            <a:r>
              <a:rPr lang="en-US" sz="1200" dirty="0">
                <a:ln w="0"/>
                <a:solidFill>
                  <a:srgbClr val="CE1608"/>
                </a:solidFill>
                <a:latin typeface="Gadugi" panose="020B0502040204020203" pitchFamily="34" charset="0"/>
              </a:rPr>
              <a:t>Labelling</a:t>
            </a:r>
            <a:endParaRPr lang="en-US" sz="1350" dirty="0">
              <a:solidFill>
                <a:srgbClr val="CE1608"/>
              </a:solidFill>
              <a:latin typeface="Gadugi" panose="020B0502040204020203" pitchFamily="34" charset="0"/>
            </a:endParaRPr>
          </a:p>
        </p:txBody>
      </p:sp>
      <p:pic>
        <p:nvPicPr>
          <p:cNvPr id="86" name="Resim 8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7415" y="3339168"/>
            <a:ext cx="914400" cy="914400"/>
          </a:xfrm>
          <a:prstGeom prst="rect">
            <a:avLst/>
          </a:prstGeom>
        </p:spPr>
      </p:pic>
      <p:cxnSp>
        <p:nvCxnSpPr>
          <p:cNvPr id="89" name="Düz Ok Bağlayıcısı 88"/>
          <p:cNvCxnSpPr/>
          <p:nvPr/>
        </p:nvCxnSpPr>
        <p:spPr>
          <a:xfrm flipH="1" flipV="1">
            <a:off x="3153491" y="4671950"/>
            <a:ext cx="224021" cy="71696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Düz Ok Bağlayıcısı 103"/>
          <p:cNvCxnSpPr/>
          <p:nvPr/>
        </p:nvCxnSpPr>
        <p:spPr>
          <a:xfrm flipH="1">
            <a:off x="2519255" y="3646842"/>
            <a:ext cx="283702" cy="4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Düz Ok Bağlayıcısı 108"/>
          <p:cNvCxnSpPr/>
          <p:nvPr/>
        </p:nvCxnSpPr>
        <p:spPr>
          <a:xfrm flipH="1">
            <a:off x="2521228" y="4071865"/>
            <a:ext cx="283702" cy="4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Metin kutusu 109"/>
          <p:cNvSpPr txBox="1"/>
          <p:nvPr/>
        </p:nvSpPr>
        <p:spPr>
          <a:xfrm>
            <a:off x="1622209" y="3428008"/>
            <a:ext cx="912284" cy="430887"/>
          </a:xfrm>
          <a:prstGeom prst="rect">
            <a:avLst/>
          </a:prstGeom>
          <a:noFill/>
        </p:spPr>
        <p:txBody>
          <a:bodyPr wrap="square" rtlCol="0">
            <a:spAutoFit/>
          </a:bodyPr>
          <a:lstStyle/>
          <a:p>
            <a:pPr algn="ctr"/>
            <a:r>
              <a:rPr lang="en-US" sz="1100" dirty="0">
                <a:ln w="0"/>
                <a:latin typeface="Gadugi" panose="020B0502040204020203" pitchFamily="34" charset="0"/>
                <a:cs typeface="Times New Roman" panose="02020603050405020304" pitchFamily="18" charset="0"/>
              </a:rPr>
              <a:t>Complaint </a:t>
            </a:r>
          </a:p>
          <a:p>
            <a:pPr algn="ctr"/>
            <a:r>
              <a:rPr lang="en-US" sz="1100" dirty="0">
                <a:ln w="0"/>
                <a:latin typeface="Gadugi" panose="020B0502040204020203" pitchFamily="34" charset="0"/>
                <a:cs typeface="Times New Roman" panose="02020603050405020304" pitchFamily="18" charset="0"/>
              </a:rPr>
              <a:t>handling</a:t>
            </a:r>
            <a:endParaRPr lang="en-US" sz="1100" dirty="0">
              <a:latin typeface="Gadugi" panose="020B0502040204020203" pitchFamily="34" charset="0"/>
              <a:cs typeface="Times New Roman" panose="02020603050405020304" pitchFamily="18" charset="0"/>
            </a:endParaRPr>
          </a:p>
        </p:txBody>
      </p:sp>
      <p:sp>
        <p:nvSpPr>
          <p:cNvPr id="112" name="Metin kutusu 111"/>
          <p:cNvSpPr txBox="1"/>
          <p:nvPr/>
        </p:nvSpPr>
        <p:spPr>
          <a:xfrm>
            <a:off x="2786735" y="4221547"/>
            <a:ext cx="912284" cy="461665"/>
          </a:xfrm>
          <a:prstGeom prst="rect">
            <a:avLst/>
          </a:prstGeom>
          <a:noFill/>
        </p:spPr>
        <p:txBody>
          <a:bodyPr wrap="square" rtlCol="0">
            <a:spAutoFit/>
          </a:bodyPr>
          <a:lstStyle/>
          <a:p>
            <a:r>
              <a:rPr lang="en-US" sz="1200" b="1" dirty="0">
                <a:ln w="0"/>
                <a:solidFill>
                  <a:schemeClr val="tx1">
                    <a:lumMod val="85000"/>
                    <a:lumOff val="15000"/>
                  </a:schemeClr>
                </a:solidFill>
                <a:latin typeface="Baskerville Old Face" panose="02020602080505020303" pitchFamily="18" charset="0"/>
                <a:cs typeface="Times New Roman" panose="02020603050405020304" pitchFamily="18" charset="0"/>
              </a:rPr>
              <a:t>Customer Satisfaction</a:t>
            </a:r>
            <a:endParaRPr lang="en-US" sz="1350" b="1" dirty="0">
              <a:solidFill>
                <a:schemeClr val="tx1">
                  <a:lumMod val="85000"/>
                  <a:lumOff val="15000"/>
                </a:schemeClr>
              </a:solidFill>
              <a:latin typeface="Baskerville Old Face" panose="02020602080505020303" pitchFamily="18" charset="0"/>
              <a:cs typeface="Times New Roman" panose="02020603050405020304" pitchFamily="18" charset="0"/>
            </a:endParaRPr>
          </a:p>
        </p:txBody>
      </p:sp>
      <p:sp>
        <p:nvSpPr>
          <p:cNvPr id="113" name="Metin kutusu 112"/>
          <p:cNvSpPr txBox="1"/>
          <p:nvPr/>
        </p:nvSpPr>
        <p:spPr>
          <a:xfrm>
            <a:off x="1514185" y="4307878"/>
            <a:ext cx="1079352" cy="261610"/>
          </a:xfrm>
          <a:prstGeom prst="rect">
            <a:avLst/>
          </a:prstGeom>
          <a:noFill/>
        </p:spPr>
        <p:txBody>
          <a:bodyPr wrap="square" rtlCol="0">
            <a:spAutoFit/>
          </a:bodyPr>
          <a:lstStyle/>
          <a:p>
            <a:pPr algn="ctr"/>
            <a:r>
              <a:rPr lang="en-US" sz="1100" dirty="0">
                <a:ln w="0"/>
                <a:latin typeface="Gadugi" panose="020B0502040204020203" pitchFamily="34" charset="0"/>
                <a:cs typeface="Times New Roman" panose="02020603050405020304" pitchFamily="18" charset="0"/>
              </a:rPr>
              <a:t>Warranty</a:t>
            </a:r>
            <a:endParaRPr lang="en-US" sz="1100" dirty="0">
              <a:latin typeface="Gadugi" panose="020B0502040204020203" pitchFamily="34" charset="0"/>
              <a:cs typeface="Times New Roman" panose="02020603050405020304" pitchFamily="18" charset="0"/>
            </a:endParaRPr>
          </a:p>
        </p:txBody>
      </p:sp>
      <p:cxnSp>
        <p:nvCxnSpPr>
          <p:cNvPr id="120" name="Düz Ok Bağlayıcısı 119"/>
          <p:cNvCxnSpPr/>
          <p:nvPr/>
        </p:nvCxnSpPr>
        <p:spPr>
          <a:xfrm flipV="1">
            <a:off x="3588277" y="3686238"/>
            <a:ext cx="989828" cy="245534"/>
          </a:xfrm>
          <a:prstGeom prst="straightConnector1">
            <a:avLst/>
          </a:prstGeom>
          <a:ln>
            <a:gradFill>
              <a:gsLst>
                <a:gs pos="0">
                  <a:schemeClr val="tx1"/>
                </a:gs>
                <a:gs pos="74000">
                  <a:schemeClr val="accent6">
                    <a:lumMod val="75000"/>
                  </a:schemeClr>
                </a:gs>
                <a:gs pos="83000">
                  <a:schemeClr val="accent6">
                    <a:lumMod val="50000"/>
                  </a:schemeClr>
                </a:gs>
                <a:gs pos="100000">
                  <a:schemeClr val="accent6">
                    <a:lumMod val="60000"/>
                    <a:lumOff val="40000"/>
                  </a:schemeClr>
                </a:gs>
              </a:gsLst>
              <a:lin ang="5400000" scaled="1"/>
            </a:gra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7" name="Düz Ok Bağlayıcısı 126"/>
          <p:cNvCxnSpPr/>
          <p:nvPr/>
        </p:nvCxnSpPr>
        <p:spPr>
          <a:xfrm flipH="1">
            <a:off x="2513789" y="4440838"/>
            <a:ext cx="283702" cy="45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Metin kutusu 127"/>
          <p:cNvSpPr txBox="1"/>
          <p:nvPr/>
        </p:nvSpPr>
        <p:spPr>
          <a:xfrm>
            <a:off x="1497064" y="3852574"/>
            <a:ext cx="1079352" cy="430887"/>
          </a:xfrm>
          <a:prstGeom prst="rect">
            <a:avLst/>
          </a:prstGeom>
          <a:noFill/>
        </p:spPr>
        <p:txBody>
          <a:bodyPr wrap="square" rtlCol="0">
            <a:spAutoFit/>
          </a:bodyPr>
          <a:lstStyle/>
          <a:p>
            <a:pPr algn="ctr"/>
            <a:r>
              <a:rPr lang="en-US" sz="1100" dirty="0">
                <a:ln w="0"/>
                <a:latin typeface="Gadugi" panose="020B0502040204020203" pitchFamily="34" charset="0"/>
                <a:cs typeface="Times New Roman" panose="02020603050405020304" pitchFamily="18" charset="0"/>
              </a:rPr>
              <a:t>Audit</a:t>
            </a:r>
            <a:r>
              <a:rPr lang="tr-TR" sz="1100" dirty="0">
                <a:ln w="0"/>
                <a:latin typeface="Gadugi" panose="020B0502040204020203" pitchFamily="34" charset="0"/>
                <a:cs typeface="Times New Roman" panose="02020603050405020304" pitchFamily="18" charset="0"/>
              </a:rPr>
              <a:t> Management</a:t>
            </a:r>
            <a:endParaRPr lang="en-US" sz="1100" dirty="0">
              <a:latin typeface="Gadugi" panose="020B0502040204020203" pitchFamily="34" charset="0"/>
              <a:cs typeface="Times New Roman" panose="02020603050405020304" pitchFamily="18" charset="0"/>
            </a:endParaRPr>
          </a:p>
        </p:txBody>
      </p:sp>
      <p:sp>
        <p:nvSpPr>
          <p:cNvPr id="131" name="Metin kutusu 130"/>
          <p:cNvSpPr txBox="1"/>
          <p:nvPr/>
        </p:nvSpPr>
        <p:spPr>
          <a:xfrm rot="18765165">
            <a:off x="5443007" y="2722611"/>
            <a:ext cx="1533836" cy="276999"/>
          </a:xfrm>
          <a:prstGeom prst="rect">
            <a:avLst/>
          </a:prstGeom>
          <a:noFill/>
        </p:spPr>
        <p:txBody>
          <a:bodyPr wrap="square" rtlCol="0">
            <a:spAutoFit/>
          </a:bodyPr>
          <a:lstStyle/>
          <a:p>
            <a:r>
              <a:rPr lang="tr-TR" sz="1200" dirty="0">
                <a:ln w="0"/>
                <a:solidFill>
                  <a:schemeClr val="accent6">
                    <a:lumMod val="75000"/>
                  </a:schemeClr>
                </a:solidFill>
                <a:latin typeface="Gadugi" panose="020B0502040204020203" pitchFamily="34" charset="0"/>
              </a:rPr>
              <a:t>Certification</a:t>
            </a:r>
            <a:endParaRPr lang="en-US" sz="1350" dirty="0">
              <a:solidFill>
                <a:schemeClr val="accent6">
                  <a:lumMod val="75000"/>
                </a:schemeClr>
              </a:solidFill>
              <a:latin typeface="Gadugi" panose="020B0502040204020203" pitchFamily="34" charset="0"/>
            </a:endParaRPr>
          </a:p>
        </p:txBody>
      </p:sp>
      <p:sp>
        <p:nvSpPr>
          <p:cNvPr id="135" name="Metin kutusu 134"/>
          <p:cNvSpPr txBox="1"/>
          <p:nvPr/>
        </p:nvSpPr>
        <p:spPr>
          <a:xfrm rot="3915183">
            <a:off x="5216310" y="4536811"/>
            <a:ext cx="1100096" cy="276999"/>
          </a:xfrm>
          <a:prstGeom prst="rect">
            <a:avLst/>
          </a:prstGeom>
          <a:noFill/>
        </p:spPr>
        <p:txBody>
          <a:bodyPr wrap="square" rtlCol="0">
            <a:spAutoFit/>
          </a:bodyPr>
          <a:lstStyle/>
          <a:p>
            <a:r>
              <a:rPr lang="en-US" sz="1200" dirty="0">
                <a:ln w="0"/>
                <a:solidFill>
                  <a:schemeClr val="accent6">
                    <a:lumMod val="75000"/>
                  </a:schemeClr>
                </a:solidFill>
                <a:latin typeface="Gadugi" panose="020B0502040204020203" pitchFamily="34" charset="0"/>
              </a:rPr>
              <a:t>Inspection</a:t>
            </a:r>
            <a:endParaRPr lang="en-US" sz="1350" dirty="0">
              <a:solidFill>
                <a:schemeClr val="accent6">
                  <a:lumMod val="75000"/>
                </a:schemeClr>
              </a:solidFill>
              <a:latin typeface="Gadugi" panose="020B0502040204020203" pitchFamily="34" charset="0"/>
            </a:endParaRPr>
          </a:p>
        </p:txBody>
      </p:sp>
      <p:pic>
        <p:nvPicPr>
          <p:cNvPr id="138" name="Resim 1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3574" y="1766691"/>
            <a:ext cx="945000" cy="945000"/>
          </a:xfrm>
          <a:prstGeom prst="rect">
            <a:avLst/>
          </a:prstGeom>
        </p:spPr>
      </p:pic>
      <p:sp>
        <p:nvSpPr>
          <p:cNvPr id="140" name="Metin kutusu 139"/>
          <p:cNvSpPr txBox="1"/>
          <p:nvPr/>
        </p:nvSpPr>
        <p:spPr>
          <a:xfrm>
            <a:off x="2140798" y="1356962"/>
            <a:ext cx="1533836" cy="507831"/>
          </a:xfrm>
          <a:prstGeom prst="rect">
            <a:avLst/>
          </a:prstGeom>
          <a:noFill/>
        </p:spPr>
        <p:txBody>
          <a:bodyPr wrap="square" rtlCol="0">
            <a:spAutoFit/>
          </a:bodyPr>
          <a:lstStyle/>
          <a:p>
            <a:r>
              <a:rPr lang="en-US" sz="1350" b="1" dirty="0">
                <a:ln w="0"/>
                <a:solidFill>
                  <a:schemeClr val="accent1">
                    <a:lumMod val="75000"/>
                  </a:schemeClr>
                </a:solidFill>
                <a:effectLst>
                  <a:outerShdw blurRad="38100" dist="25400" dir="5400000" algn="ctr" rotWithShape="0">
                    <a:srgbClr val="6E747A">
                      <a:alpha val="43000"/>
                    </a:srgbClr>
                  </a:outerShdw>
                </a:effectLst>
                <a:latin typeface="Baskerville Old Face" panose="02020602080505020303" pitchFamily="18" charset="0"/>
              </a:rPr>
              <a:t>Customer Needs</a:t>
            </a:r>
            <a:r>
              <a:rPr lang="tr-TR" sz="1350" b="1" dirty="0">
                <a:ln w="0"/>
                <a:solidFill>
                  <a:schemeClr val="accent1">
                    <a:lumMod val="75000"/>
                  </a:schemeClr>
                </a:solidFill>
                <a:effectLst>
                  <a:outerShdw blurRad="38100" dist="25400" dir="5400000" algn="ctr" rotWithShape="0">
                    <a:srgbClr val="6E747A">
                      <a:alpha val="43000"/>
                    </a:srgbClr>
                  </a:outerShdw>
                </a:effectLst>
                <a:latin typeface="Baskerville Old Face" panose="02020602080505020303" pitchFamily="18" charset="0"/>
              </a:rPr>
              <a:t> </a:t>
            </a:r>
            <a:r>
              <a:rPr lang="en-US" sz="1350" b="1" dirty="0">
                <a:ln w="0"/>
                <a:solidFill>
                  <a:schemeClr val="accent1">
                    <a:lumMod val="75000"/>
                  </a:schemeClr>
                </a:solidFill>
                <a:effectLst>
                  <a:outerShdw blurRad="38100" dist="25400" dir="5400000" algn="ctr" rotWithShape="0">
                    <a:srgbClr val="6E747A">
                      <a:alpha val="43000"/>
                    </a:srgbClr>
                  </a:outerShdw>
                </a:effectLst>
                <a:latin typeface="Baskerville Old Face" panose="02020602080505020303" pitchFamily="18" charset="0"/>
              </a:rPr>
              <a:t>/ Requirements</a:t>
            </a:r>
            <a:endParaRPr lang="en-US" sz="1350" b="1" dirty="0">
              <a:solidFill>
                <a:schemeClr val="accent1">
                  <a:lumMod val="75000"/>
                </a:schemeClr>
              </a:solidFill>
              <a:latin typeface="Baskerville Old Face" panose="02020602080505020303" pitchFamily="18" charset="0"/>
            </a:endParaRPr>
          </a:p>
        </p:txBody>
      </p:sp>
      <p:cxnSp>
        <p:nvCxnSpPr>
          <p:cNvPr id="141" name="Düz Ok Bağlayıcısı 140"/>
          <p:cNvCxnSpPr/>
          <p:nvPr/>
        </p:nvCxnSpPr>
        <p:spPr>
          <a:xfrm flipH="1" flipV="1">
            <a:off x="2639255" y="2694322"/>
            <a:ext cx="224021" cy="71696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42" name="Resim 14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14000" y="3094173"/>
            <a:ext cx="914400" cy="914400"/>
          </a:xfrm>
          <a:prstGeom prst="rect">
            <a:avLst/>
          </a:prstGeom>
        </p:spPr>
      </p:pic>
      <p:sp>
        <p:nvSpPr>
          <p:cNvPr id="145" name="Sağ Ok 144"/>
          <p:cNvSpPr/>
          <p:nvPr/>
        </p:nvSpPr>
        <p:spPr>
          <a:xfrm>
            <a:off x="8264274" y="3646840"/>
            <a:ext cx="538631" cy="39398"/>
          </a:xfrm>
          <a:prstGeom prst="rightArrow">
            <a:avLst/>
          </a:prstGeom>
          <a:gradFill>
            <a:gsLst>
              <a:gs pos="0">
                <a:schemeClr val="accent6">
                  <a:lumMod val="50000"/>
                </a:schemeClr>
              </a:gs>
              <a:gs pos="33000">
                <a:schemeClr val="accent6">
                  <a:lumMod val="60000"/>
                  <a:lumOff val="40000"/>
                </a:schemeClr>
              </a:gs>
              <a:gs pos="50000">
                <a:schemeClr val="accent6">
                  <a:lumMod val="60000"/>
                  <a:lumOff val="40000"/>
                </a:schemeClr>
              </a:gs>
              <a:gs pos="100000">
                <a:schemeClr val="accent6">
                  <a:lumMod val="75000"/>
                </a:schemeClr>
              </a:gs>
            </a:gsLst>
            <a:lin ang="5400000" scaled="1"/>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Eksi 148"/>
          <p:cNvSpPr/>
          <p:nvPr/>
        </p:nvSpPr>
        <p:spPr>
          <a:xfrm>
            <a:off x="4882039" y="3611404"/>
            <a:ext cx="3269231" cy="110108"/>
          </a:xfrm>
          <a:prstGeom prst="mathMinus">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Metin kutusu 152"/>
          <p:cNvSpPr txBox="1"/>
          <p:nvPr/>
        </p:nvSpPr>
        <p:spPr>
          <a:xfrm rot="1157357">
            <a:off x="7451074" y="2042373"/>
            <a:ext cx="1959727" cy="1038746"/>
          </a:xfrm>
          <a:prstGeom prst="rect">
            <a:avLst/>
          </a:prstGeom>
          <a:noFill/>
        </p:spPr>
        <p:txBody>
          <a:bodyPr wrap="square" rtlCol="0">
            <a:spAutoFit/>
          </a:bodyPr>
          <a:lstStyle/>
          <a:p>
            <a:pPr algn="ctr"/>
            <a:r>
              <a:rPr lang="en-US" sz="1200" dirty="0">
                <a:ln w="0"/>
                <a:solidFill>
                  <a:srgbClr val="86281E"/>
                </a:solidFill>
                <a:latin typeface="Gadugi" panose="020B0502040204020203" pitchFamily="34" charset="0"/>
              </a:rPr>
              <a:t>Standards</a:t>
            </a:r>
            <a:r>
              <a:rPr lang="tr-TR" sz="1200" dirty="0">
                <a:ln w="0"/>
                <a:solidFill>
                  <a:srgbClr val="86281E"/>
                </a:solidFill>
                <a:latin typeface="Gadugi" panose="020B0502040204020203" pitchFamily="34" charset="0"/>
              </a:rPr>
              <a:t>,</a:t>
            </a:r>
          </a:p>
          <a:p>
            <a:pPr algn="ctr"/>
            <a:r>
              <a:rPr lang="en-US" sz="1200" dirty="0">
                <a:solidFill>
                  <a:srgbClr val="86281E"/>
                </a:solidFill>
                <a:latin typeface="Gadugi" panose="020B0502040204020203" pitchFamily="34" charset="0"/>
              </a:rPr>
              <a:t>Technical Regulations</a:t>
            </a:r>
            <a:r>
              <a:rPr lang="tr-TR" sz="1200" dirty="0">
                <a:solidFill>
                  <a:srgbClr val="86281E"/>
                </a:solidFill>
                <a:latin typeface="Gadugi" panose="020B0502040204020203" pitchFamily="34" charset="0"/>
              </a:rPr>
              <a:t>,</a:t>
            </a:r>
            <a:endParaRPr lang="en-US" sz="1200" dirty="0">
              <a:solidFill>
                <a:srgbClr val="86281E"/>
              </a:solidFill>
              <a:latin typeface="Gadugi" panose="020B0502040204020203" pitchFamily="34" charset="0"/>
            </a:endParaRPr>
          </a:p>
          <a:p>
            <a:pPr algn="ctr"/>
            <a:r>
              <a:rPr lang="en-US" sz="1200" dirty="0">
                <a:solidFill>
                  <a:srgbClr val="86281E"/>
                </a:solidFill>
                <a:latin typeface="Gadugi" panose="020B0502040204020203" pitchFamily="34" charset="0"/>
              </a:rPr>
              <a:t>Directives</a:t>
            </a:r>
            <a:r>
              <a:rPr lang="tr-TR" sz="1200" dirty="0">
                <a:solidFill>
                  <a:srgbClr val="86281E"/>
                </a:solidFill>
                <a:latin typeface="Gadugi" panose="020B0502040204020203" pitchFamily="34" charset="0"/>
              </a:rPr>
              <a:t>, </a:t>
            </a:r>
            <a:r>
              <a:rPr lang="tr-TR" sz="1200" dirty="0" err="1">
                <a:solidFill>
                  <a:srgbClr val="86281E"/>
                </a:solidFill>
                <a:latin typeface="Gadugi" panose="020B0502040204020203" pitchFamily="34" charset="0"/>
              </a:rPr>
              <a:t>and</a:t>
            </a:r>
            <a:endParaRPr lang="en-US" sz="1200" dirty="0">
              <a:solidFill>
                <a:srgbClr val="86281E"/>
              </a:solidFill>
              <a:latin typeface="Gadugi" panose="020B0502040204020203" pitchFamily="34" charset="0"/>
            </a:endParaRPr>
          </a:p>
          <a:p>
            <a:pPr algn="ctr"/>
            <a:r>
              <a:rPr lang="en-US" sz="1200" dirty="0">
                <a:solidFill>
                  <a:srgbClr val="86281E"/>
                </a:solidFill>
                <a:latin typeface="Gadugi" panose="020B0502040204020203" pitchFamily="34" charset="0"/>
              </a:rPr>
              <a:t>Laws</a:t>
            </a:r>
          </a:p>
          <a:p>
            <a:endParaRPr lang="en-US" sz="1350" dirty="0">
              <a:solidFill>
                <a:srgbClr val="86281E"/>
              </a:solidFill>
              <a:latin typeface="Gadugi" panose="020B0502040204020203" pitchFamily="34" charset="0"/>
            </a:endParaRPr>
          </a:p>
        </p:txBody>
      </p:sp>
      <p:cxnSp>
        <p:nvCxnSpPr>
          <p:cNvPr id="156" name="Düz Ok Bağlayıcısı 155"/>
          <p:cNvCxnSpPr/>
          <p:nvPr/>
        </p:nvCxnSpPr>
        <p:spPr>
          <a:xfrm flipH="1">
            <a:off x="8645979" y="4291155"/>
            <a:ext cx="952511" cy="695637"/>
          </a:xfrm>
          <a:prstGeom prst="straightConnector1">
            <a:avLst/>
          </a:prstGeom>
          <a:ln>
            <a:solidFill>
              <a:schemeClr val="accent4">
                <a:lumMod val="50000"/>
              </a:schemeClr>
            </a:solidFill>
            <a:prstDash val="sysDash"/>
            <a:tailEnd type="triangle"/>
          </a:ln>
        </p:spPr>
        <p:style>
          <a:lnRef idx="3">
            <a:schemeClr val="accent2"/>
          </a:lnRef>
          <a:fillRef idx="0">
            <a:schemeClr val="accent2"/>
          </a:fillRef>
          <a:effectRef idx="2">
            <a:schemeClr val="accent2"/>
          </a:effectRef>
          <a:fontRef idx="minor">
            <a:schemeClr val="tx1"/>
          </a:fontRef>
        </p:style>
      </p:cxnSp>
      <p:sp>
        <p:nvSpPr>
          <p:cNvPr id="159" name="Metin kutusu 158"/>
          <p:cNvSpPr txBox="1"/>
          <p:nvPr/>
        </p:nvSpPr>
        <p:spPr>
          <a:xfrm rot="19524017">
            <a:off x="8863381" y="4625530"/>
            <a:ext cx="828533" cy="261610"/>
          </a:xfrm>
          <a:prstGeom prst="rect">
            <a:avLst/>
          </a:prstGeom>
          <a:noFill/>
        </p:spPr>
        <p:txBody>
          <a:bodyPr wrap="square" rtlCol="0">
            <a:spAutoFit/>
          </a:bodyPr>
          <a:lstStyle/>
          <a:p>
            <a:r>
              <a:rPr lang="en-US" sz="1100" dirty="0">
                <a:ln w="0"/>
                <a:solidFill>
                  <a:schemeClr val="accent4">
                    <a:lumMod val="50000"/>
                  </a:schemeClr>
                </a:solidFill>
                <a:latin typeface="Gadugi" panose="020B0502040204020203" pitchFamily="34" charset="0"/>
              </a:rPr>
              <a:t>Standards</a:t>
            </a:r>
            <a:endParaRPr lang="en-US" sz="1100" dirty="0">
              <a:solidFill>
                <a:schemeClr val="accent4">
                  <a:lumMod val="50000"/>
                </a:schemeClr>
              </a:solidFill>
              <a:latin typeface="Gadugi" panose="020B0502040204020203" pitchFamily="34" charset="0"/>
            </a:endParaRPr>
          </a:p>
        </p:txBody>
      </p:sp>
      <p:cxnSp>
        <p:nvCxnSpPr>
          <p:cNvPr id="160" name="Düz Ok Bağlayıcısı 159"/>
          <p:cNvCxnSpPr/>
          <p:nvPr/>
        </p:nvCxnSpPr>
        <p:spPr>
          <a:xfrm flipH="1">
            <a:off x="6128220" y="5504309"/>
            <a:ext cx="1402178" cy="254588"/>
          </a:xfrm>
          <a:prstGeom prst="straightConnector1">
            <a:avLst/>
          </a:prstGeom>
          <a:ln>
            <a:solidFill>
              <a:srgbClr val="002060"/>
            </a:solidFill>
            <a:prstDash val="sysDash"/>
            <a:tailEnd type="triangle"/>
          </a:ln>
        </p:spPr>
        <p:style>
          <a:lnRef idx="3">
            <a:schemeClr val="accent2"/>
          </a:lnRef>
          <a:fillRef idx="0">
            <a:schemeClr val="accent2"/>
          </a:fillRef>
          <a:effectRef idx="2">
            <a:schemeClr val="accent2"/>
          </a:effectRef>
          <a:fontRef idx="minor">
            <a:schemeClr val="tx1"/>
          </a:fontRef>
        </p:style>
      </p:cxnSp>
      <p:sp>
        <p:nvSpPr>
          <p:cNvPr id="164" name="Metin kutusu 163"/>
          <p:cNvSpPr txBox="1"/>
          <p:nvPr/>
        </p:nvSpPr>
        <p:spPr>
          <a:xfrm rot="21065090">
            <a:off x="6486817" y="5633362"/>
            <a:ext cx="828533" cy="261610"/>
          </a:xfrm>
          <a:prstGeom prst="rect">
            <a:avLst/>
          </a:prstGeom>
          <a:noFill/>
        </p:spPr>
        <p:txBody>
          <a:bodyPr wrap="square" rtlCol="0">
            <a:spAutoFit/>
          </a:bodyPr>
          <a:lstStyle/>
          <a:p>
            <a:r>
              <a:rPr lang="en-US" sz="1100" dirty="0">
                <a:ln w="0"/>
                <a:solidFill>
                  <a:srgbClr val="002060"/>
                </a:solidFill>
                <a:latin typeface="Gadugi" panose="020B0502040204020203" pitchFamily="34" charset="0"/>
              </a:rPr>
              <a:t>Standards</a:t>
            </a:r>
            <a:endParaRPr lang="en-US" sz="1100" dirty="0">
              <a:solidFill>
                <a:srgbClr val="002060"/>
              </a:solidFill>
              <a:latin typeface="Gadugi" panose="020B0502040204020203" pitchFamily="34" charset="0"/>
            </a:endParaRPr>
          </a:p>
        </p:txBody>
      </p:sp>
      <p:sp>
        <p:nvSpPr>
          <p:cNvPr id="167" name="Sağ Ok 166"/>
          <p:cNvSpPr/>
          <p:nvPr/>
        </p:nvSpPr>
        <p:spPr>
          <a:xfrm rot="1218221">
            <a:off x="5478547" y="4313643"/>
            <a:ext cx="2208273" cy="40603"/>
          </a:xfrm>
          <a:prstGeom prst="rightArrow">
            <a:avLst/>
          </a:prstGeom>
          <a:gradFill>
            <a:gsLst>
              <a:gs pos="0">
                <a:schemeClr val="accent6">
                  <a:lumMod val="50000"/>
                </a:schemeClr>
              </a:gs>
              <a:gs pos="33000">
                <a:schemeClr val="accent6">
                  <a:lumMod val="60000"/>
                  <a:lumOff val="40000"/>
                </a:schemeClr>
              </a:gs>
              <a:gs pos="50000">
                <a:schemeClr val="accent6">
                  <a:lumMod val="60000"/>
                  <a:lumOff val="40000"/>
                </a:schemeClr>
              </a:gs>
              <a:gs pos="100000">
                <a:schemeClr val="accent6">
                  <a:lumMod val="75000"/>
                </a:schemeClr>
              </a:gs>
            </a:gsLst>
            <a:lin ang="5400000" scaled="1"/>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9" name="Sağ Ok 168"/>
          <p:cNvSpPr/>
          <p:nvPr/>
        </p:nvSpPr>
        <p:spPr>
          <a:xfrm rot="4057542">
            <a:off x="5160214" y="4530487"/>
            <a:ext cx="816341" cy="34289"/>
          </a:xfrm>
          <a:prstGeom prst="rightArrow">
            <a:avLst/>
          </a:prstGeom>
          <a:gradFill>
            <a:gsLst>
              <a:gs pos="0">
                <a:schemeClr val="accent6">
                  <a:lumMod val="50000"/>
                </a:schemeClr>
              </a:gs>
              <a:gs pos="33000">
                <a:schemeClr val="accent6">
                  <a:lumMod val="60000"/>
                  <a:lumOff val="40000"/>
                </a:schemeClr>
              </a:gs>
              <a:gs pos="50000">
                <a:schemeClr val="accent6">
                  <a:lumMod val="60000"/>
                  <a:lumOff val="40000"/>
                </a:schemeClr>
              </a:gs>
              <a:gs pos="100000">
                <a:schemeClr val="accent6">
                  <a:lumMod val="75000"/>
                </a:schemeClr>
              </a:gs>
            </a:gsLst>
            <a:lin ang="5400000" scaled="1"/>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 name="Yatay Kaydırma 175"/>
          <p:cNvSpPr/>
          <p:nvPr/>
        </p:nvSpPr>
        <p:spPr>
          <a:xfrm rot="17966693">
            <a:off x="4963301" y="3571929"/>
            <a:ext cx="940919" cy="491852"/>
          </a:xfrm>
          <a:prstGeom prst="horizontalScroll">
            <a:avLst/>
          </a:prstGeom>
          <a:gradFill>
            <a:gsLst>
              <a:gs pos="0">
                <a:schemeClr val="accent6">
                  <a:lumMod val="60000"/>
                  <a:lumOff val="40000"/>
                </a:schemeClr>
              </a:gs>
              <a:gs pos="74000">
                <a:schemeClr val="accent6">
                  <a:lumMod val="75000"/>
                </a:schemeClr>
              </a:gs>
              <a:gs pos="83000">
                <a:schemeClr val="accent6">
                  <a:lumMod val="50000"/>
                </a:schemeClr>
              </a:gs>
              <a:gs pos="100000">
                <a:schemeClr val="accent6">
                  <a:lumMod val="75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Standards</a:t>
            </a:r>
          </a:p>
        </p:txBody>
      </p:sp>
      <p:cxnSp>
        <p:nvCxnSpPr>
          <p:cNvPr id="179" name="Düz Bağlayıcı 178"/>
          <p:cNvCxnSpPr/>
          <p:nvPr/>
        </p:nvCxnSpPr>
        <p:spPr>
          <a:xfrm flipV="1">
            <a:off x="5327600" y="3428008"/>
            <a:ext cx="93203" cy="7143"/>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8" name="Düz Ok Bağlayıcısı 57"/>
          <p:cNvCxnSpPr/>
          <p:nvPr/>
        </p:nvCxnSpPr>
        <p:spPr>
          <a:xfrm>
            <a:off x="5163269" y="2353983"/>
            <a:ext cx="1312080" cy="183636"/>
          </a:xfrm>
          <a:prstGeom prst="straightConnector1">
            <a:avLst/>
          </a:prstGeom>
          <a:ln>
            <a:solidFill>
              <a:schemeClr val="accent2">
                <a:lumMod val="75000"/>
              </a:schemeClr>
            </a:solidFill>
            <a:prstDash val="sysDash"/>
            <a:tailEnd type="triangle"/>
          </a:ln>
        </p:spPr>
        <p:style>
          <a:lnRef idx="3">
            <a:schemeClr val="accent2"/>
          </a:lnRef>
          <a:fillRef idx="0">
            <a:schemeClr val="accent2"/>
          </a:fillRef>
          <a:effectRef idx="2">
            <a:schemeClr val="accent2"/>
          </a:effectRef>
          <a:fontRef idx="minor">
            <a:schemeClr val="tx1"/>
          </a:fontRef>
        </p:style>
      </p:cxnSp>
      <p:sp>
        <p:nvSpPr>
          <p:cNvPr id="59" name="Metin kutusu 58"/>
          <p:cNvSpPr txBox="1"/>
          <p:nvPr/>
        </p:nvSpPr>
        <p:spPr>
          <a:xfrm rot="433040">
            <a:off x="5363650" y="2122980"/>
            <a:ext cx="917192" cy="276999"/>
          </a:xfrm>
          <a:prstGeom prst="rect">
            <a:avLst/>
          </a:prstGeom>
          <a:noFill/>
        </p:spPr>
        <p:txBody>
          <a:bodyPr wrap="square" rtlCol="0">
            <a:spAutoFit/>
          </a:bodyPr>
          <a:lstStyle/>
          <a:p>
            <a:r>
              <a:rPr lang="en-US" sz="1200" dirty="0">
                <a:ln w="0"/>
                <a:solidFill>
                  <a:schemeClr val="accent2">
                    <a:lumMod val="75000"/>
                  </a:schemeClr>
                </a:solidFill>
                <a:latin typeface="Gadugi" panose="020B0502040204020203" pitchFamily="34" charset="0"/>
              </a:rPr>
              <a:t>Standards</a:t>
            </a:r>
            <a:endParaRPr lang="en-US" sz="1350" dirty="0">
              <a:solidFill>
                <a:schemeClr val="accent2">
                  <a:lumMod val="75000"/>
                </a:schemeClr>
              </a:solidFill>
              <a:latin typeface="Gadugi" panose="020B0502040204020203" pitchFamily="34" charset="0"/>
            </a:endParaRPr>
          </a:p>
        </p:txBody>
      </p:sp>
      <p:cxnSp>
        <p:nvCxnSpPr>
          <p:cNvPr id="60" name="Düz Ok Bağlayıcısı 59"/>
          <p:cNvCxnSpPr/>
          <p:nvPr/>
        </p:nvCxnSpPr>
        <p:spPr>
          <a:xfrm flipH="1">
            <a:off x="4280617" y="5801672"/>
            <a:ext cx="856691" cy="26982"/>
          </a:xfrm>
          <a:prstGeom prst="straightConnector1">
            <a:avLst/>
          </a:prstGeom>
          <a:ln>
            <a:solidFill>
              <a:srgbClr val="FF0000"/>
            </a:solidFill>
            <a:prstDash val="sysDash"/>
            <a:tailEnd type="triangle"/>
          </a:ln>
        </p:spPr>
        <p:style>
          <a:lnRef idx="3">
            <a:schemeClr val="accent2"/>
          </a:lnRef>
          <a:fillRef idx="0">
            <a:schemeClr val="accent2"/>
          </a:fillRef>
          <a:effectRef idx="2">
            <a:schemeClr val="accent2"/>
          </a:effectRef>
          <a:fontRef idx="minor">
            <a:schemeClr val="tx1"/>
          </a:fontRef>
        </p:style>
      </p:cxnSp>
      <p:sp>
        <p:nvSpPr>
          <p:cNvPr id="61" name="Metin kutusu 60"/>
          <p:cNvSpPr txBox="1"/>
          <p:nvPr/>
        </p:nvSpPr>
        <p:spPr>
          <a:xfrm>
            <a:off x="4324695" y="5848743"/>
            <a:ext cx="979762" cy="276999"/>
          </a:xfrm>
          <a:prstGeom prst="rect">
            <a:avLst/>
          </a:prstGeom>
          <a:noFill/>
        </p:spPr>
        <p:txBody>
          <a:bodyPr wrap="square" rtlCol="0">
            <a:spAutoFit/>
          </a:bodyPr>
          <a:lstStyle/>
          <a:p>
            <a:r>
              <a:rPr lang="en-US" sz="1200" dirty="0">
                <a:ln w="0"/>
                <a:solidFill>
                  <a:srgbClr val="FF0000"/>
                </a:solidFill>
                <a:latin typeface="Gadugi" panose="020B0502040204020203" pitchFamily="34" charset="0"/>
              </a:rPr>
              <a:t>Standards</a:t>
            </a:r>
            <a:endParaRPr lang="en-US" sz="1350" dirty="0">
              <a:solidFill>
                <a:srgbClr val="FF0000"/>
              </a:solidFill>
              <a:latin typeface="Gadugi" panose="020B0502040204020203" pitchFamily="34" charset="0"/>
            </a:endParaRPr>
          </a:p>
        </p:txBody>
      </p:sp>
      <p:sp>
        <p:nvSpPr>
          <p:cNvPr id="62" name="Sağ Ok 61"/>
          <p:cNvSpPr/>
          <p:nvPr/>
        </p:nvSpPr>
        <p:spPr>
          <a:xfrm rot="18758382">
            <a:off x="5612308" y="3136900"/>
            <a:ext cx="1053145" cy="58161"/>
          </a:xfrm>
          <a:prstGeom prst="rightArrow">
            <a:avLst/>
          </a:prstGeom>
          <a:gradFill>
            <a:gsLst>
              <a:gs pos="0">
                <a:schemeClr val="accent6">
                  <a:lumMod val="50000"/>
                </a:schemeClr>
              </a:gs>
              <a:gs pos="33000">
                <a:schemeClr val="accent6">
                  <a:lumMod val="60000"/>
                  <a:lumOff val="40000"/>
                </a:schemeClr>
              </a:gs>
              <a:gs pos="50000">
                <a:schemeClr val="accent6">
                  <a:lumMod val="60000"/>
                  <a:lumOff val="40000"/>
                </a:schemeClr>
              </a:gs>
              <a:gs pos="100000">
                <a:schemeClr val="accent6">
                  <a:lumMod val="75000"/>
                </a:schemeClr>
              </a:gs>
            </a:gsLst>
            <a:lin ang="5400000" scaled="1"/>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Akış Çizelgesi: Öteki İşlem 62"/>
          <p:cNvSpPr/>
          <p:nvPr/>
        </p:nvSpPr>
        <p:spPr>
          <a:xfrm>
            <a:off x="7680513" y="1045299"/>
            <a:ext cx="4152954" cy="492853"/>
          </a:xfrm>
          <a:prstGeom prst="flowChartAlternateProcess">
            <a:avLst/>
          </a:prstGeom>
          <a:gradFill>
            <a:gsLst>
              <a:gs pos="32600">
                <a:schemeClr val="accent1">
                  <a:lumMod val="60000"/>
                  <a:lumOff val="40000"/>
                </a:schemeClr>
              </a:gs>
              <a:gs pos="74150">
                <a:schemeClr val="accent1">
                  <a:lumMod val="60000"/>
                  <a:lumOff val="40000"/>
                </a:schemeClr>
              </a:gs>
              <a:gs pos="0">
                <a:schemeClr val="accent1">
                  <a:lumMod val="110000"/>
                  <a:satMod val="105000"/>
                  <a:tint val="67000"/>
                </a:schemeClr>
              </a:gs>
              <a:gs pos="50000">
                <a:schemeClr val="accent1">
                  <a:lumMod val="60000"/>
                  <a:lumOff val="40000"/>
                </a:schemeClr>
              </a:gs>
              <a:gs pos="100000">
                <a:schemeClr val="accent1">
                  <a:lumMod val="40000"/>
                  <a:lumOff val="60000"/>
                </a:schemeClr>
              </a:gs>
            </a:gsLst>
            <a:lin ang="5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Travel of a Product (Farm to Fork)</a:t>
            </a:r>
          </a:p>
        </p:txBody>
      </p:sp>
      <p:cxnSp>
        <p:nvCxnSpPr>
          <p:cNvPr id="64" name="Düz Ok Bağlayıcısı 63"/>
          <p:cNvCxnSpPr/>
          <p:nvPr/>
        </p:nvCxnSpPr>
        <p:spPr>
          <a:xfrm>
            <a:off x="3268574" y="2152724"/>
            <a:ext cx="1095288" cy="72113"/>
          </a:xfrm>
          <a:prstGeom prst="straightConnector1">
            <a:avLst/>
          </a:prstGeom>
          <a:ln>
            <a:solidFill>
              <a:schemeClr val="accent1">
                <a:lumMod val="75000"/>
              </a:schemeClr>
            </a:solidFill>
            <a:prstDash val="sysDash"/>
            <a:tailEnd type="triangle"/>
          </a:ln>
        </p:spPr>
        <p:style>
          <a:lnRef idx="3">
            <a:schemeClr val="accent2"/>
          </a:lnRef>
          <a:fillRef idx="0">
            <a:schemeClr val="accent2"/>
          </a:fillRef>
          <a:effectRef idx="2">
            <a:schemeClr val="accent2"/>
          </a:effectRef>
          <a:fontRef idx="minor">
            <a:schemeClr val="tx1"/>
          </a:fontRef>
        </p:style>
      </p:cxnSp>
      <p:pic>
        <p:nvPicPr>
          <p:cNvPr id="66" name="Resim 65">
            <a:extLst>
              <a:ext uri="{FF2B5EF4-FFF2-40B4-BE49-F238E27FC236}">
                <a16:creationId xmlns:a16="http://schemas.microsoft.com/office/drawing/2014/main" id="{7A29B096-11C9-4310-A370-D0967725A6C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24694" y="108189"/>
            <a:ext cx="540000" cy="540000"/>
          </a:xfrm>
          <a:prstGeom prst="rect">
            <a:avLst/>
          </a:prstGeom>
        </p:spPr>
      </p:pic>
      <p:pic>
        <p:nvPicPr>
          <p:cNvPr id="69" name="Resim 68">
            <a:extLst>
              <a:ext uri="{FF2B5EF4-FFF2-40B4-BE49-F238E27FC236}">
                <a16:creationId xmlns:a16="http://schemas.microsoft.com/office/drawing/2014/main" id="{145330E2-BB34-4252-AF83-934DE23DD6F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891" y="106900"/>
            <a:ext cx="1108862" cy="540000"/>
          </a:xfrm>
          <a:prstGeom prst="rect">
            <a:avLst/>
          </a:prstGeom>
        </p:spPr>
      </p:pic>
      <p:sp>
        <p:nvSpPr>
          <p:cNvPr id="65" name="Metin kutusu 64">
            <a:extLst>
              <a:ext uri="{FF2B5EF4-FFF2-40B4-BE49-F238E27FC236}">
                <a16:creationId xmlns:a16="http://schemas.microsoft.com/office/drawing/2014/main" id="{AD74E3CB-1BDC-4DE0-A95D-ED06445098FF}"/>
              </a:ext>
            </a:extLst>
          </p:cNvPr>
          <p:cNvSpPr txBox="1"/>
          <p:nvPr/>
        </p:nvSpPr>
        <p:spPr>
          <a:xfrm>
            <a:off x="11308190" y="6489290"/>
            <a:ext cx="704538" cy="369332"/>
          </a:xfrm>
          <a:prstGeom prst="rect">
            <a:avLst/>
          </a:prstGeom>
          <a:noFill/>
        </p:spPr>
        <p:txBody>
          <a:bodyPr wrap="square" rtlCol="0">
            <a:spAutoFit/>
          </a:bodyPr>
          <a:lstStyle/>
          <a:p>
            <a:r>
              <a:rPr lang="en-US" dirty="0"/>
              <a:t>48</a:t>
            </a:r>
          </a:p>
        </p:txBody>
      </p:sp>
      <p:sp>
        <p:nvSpPr>
          <p:cNvPr id="70" name="Metin kutusu 69">
            <a:extLst>
              <a:ext uri="{FF2B5EF4-FFF2-40B4-BE49-F238E27FC236}">
                <a16:creationId xmlns:a16="http://schemas.microsoft.com/office/drawing/2014/main" id="{05020CAE-A259-42D7-9313-0B728A5F9E5D}"/>
              </a:ext>
            </a:extLst>
          </p:cNvPr>
          <p:cNvSpPr txBox="1"/>
          <p:nvPr/>
        </p:nvSpPr>
        <p:spPr>
          <a:xfrm>
            <a:off x="2628900" y="156312"/>
            <a:ext cx="7233196" cy="461665"/>
          </a:xfrm>
          <a:prstGeom prst="rect">
            <a:avLst/>
          </a:prstGeom>
          <a:noFill/>
        </p:spPr>
        <p:txBody>
          <a:bodyPr wrap="square" rtlCol="0">
            <a:spAutoFit/>
          </a:bodyPr>
          <a:lstStyle/>
          <a:p>
            <a:r>
              <a:rPr lang="tr-TR" sz="2400" b="1" u="sng" dirty="0">
                <a:solidFill>
                  <a:schemeClr val="bg1"/>
                </a:solidFill>
              </a:rPr>
              <a:t>OIC GLOBAL HALAL </a:t>
            </a:r>
            <a:r>
              <a:rPr lang="en-US" sz="2400" b="1" u="sng" dirty="0">
                <a:solidFill>
                  <a:schemeClr val="bg1"/>
                </a:solidFill>
              </a:rPr>
              <a:t>QUALITY INFRASTRUCTURE</a:t>
            </a:r>
            <a:endParaRPr lang="en-US" sz="2400" dirty="0"/>
          </a:p>
        </p:txBody>
      </p:sp>
    </p:spTree>
    <p:extLst>
      <p:ext uri="{BB962C8B-B14F-4D97-AF65-F5344CB8AC3E}">
        <p14:creationId xmlns:p14="http://schemas.microsoft.com/office/powerpoint/2010/main" val="106869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kdörtgen: Köşeleri Yuvarlatılmış 12">
            <a:extLst>
              <a:ext uri="{FF2B5EF4-FFF2-40B4-BE49-F238E27FC236}">
                <a16:creationId xmlns:a16="http://schemas.microsoft.com/office/drawing/2014/main" id="{28CBF839-2488-4BD6-857F-EE928A514162}"/>
              </a:ext>
            </a:extLst>
          </p:cNvPr>
          <p:cNvSpPr/>
          <p:nvPr/>
        </p:nvSpPr>
        <p:spPr>
          <a:xfrm rot="16200000">
            <a:off x="5424455" y="-5785171"/>
            <a:ext cx="1045967" cy="12616310"/>
          </a:xfrm>
          <a:prstGeom prst="roundRect">
            <a:avLst>
              <a:gd name="adj" fmla="val 0"/>
            </a:avLst>
          </a:prstGeom>
          <a:solidFill>
            <a:srgbClr val="EDD2A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D3820F0-13AA-424B-A1FB-D280AF5D4130}"/>
              </a:ext>
            </a:extLst>
          </p:cNvPr>
          <p:cNvSpPr>
            <a:spLocks noGrp="1"/>
          </p:cNvSpPr>
          <p:nvPr>
            <p:ph type="title"/>
          </p:nvPr>
        </p:nvSpPr>
        <p:spPr>
          <a:xfrm>
            <a:off x="3508489" y="-233367"/>
            <a:ext cx="8229600" cy="778098"/>
          </a:xfrm>
        </p:spPr>
        <p:txBody>
          <a:bodyPr>
            <a:normAutofit fontScale="90000"/>
          </a:bodyPr>
          <a:lstStyle/>
          <a:p>
            <a:pPr algn="ctr"/>
            <a:br>
              <a:rPr lang="tr-TR" dirty="0">
                <a:solidFill>
                  <a:srgbClr val="565656"/>
                </a:solidFill>
              </a:rPr>
            </a:br>
            <a:r>
              <a:rPr lang="tr-TR" dirty="0">
                <a:solidFill>
                  <a:srgbClr val="565656"/>
                </a:solidFill>
              </a:rPr>
              <a:t> </a:t>
            </a:r>
            <a:r>
              <a:rPr lang="tr-TR" sz="4000" b="1" u="sng" dirty="0" err="1">
                <a:solidFill>
                  <a:srgbClr val="565656"/>
                </a:solidFill>
              </a:rPr>
              <a:t>What</a:t>
            </a:r>
            <a:r>
              <a:rPr lang="tr-TR" sz="4000" b="1" u="sng" dirty="0">
                <a:solidFill>
                  <a:srgbClr val="565656"/>
                </a:solidFill>
              </a:rPr>
              <a:t> is SMIIC ?</a:t>
            </a:r>
          </a:p>
        </p:txBody>
      </p:sp>
      <p:sp>
        <p:nvSpPr>
          <p:cNvPr id="40" name="Serbest Form: Şekil 39">
            <a:extLst>
              <a:ext uri="{FF2B5EF4-FFF2-40B4-BE49-F238E27FC236}">
                <a16:creationId xmlns:a16="http://schemas.microsoft.com/office/drawing/2014/main" id="{496B3331-C04E-4BE7-92DF-984D63B44770}"/>
              </a:ext>
            </a:extLst>
          </p:cNvPr>
          <p:cNvSpPr/>
          <p:nvPr/>
        </p:nvSpPr>
        <p:spPr>
          <a:xfrm rot="20606609">
            <a:off x="-1090446" y="79962"/>
            <a:ext cx="5769794" cy="8370313"/>
          </a:xfrm>
          <a:custGeom>
            <a:avLst/>
            <a:gdLst>
              <a:gd name="connsiteX0" fmla="*/ 2378211 w 5769794"/>
              <a:gd name="connsiteY0" fmla="*/ 31015 h 8370313"/>
              <a:gd name="connsiteX1" fmla="*/ 5228345 w 5769794"/>
              <a:gd name="connsiteY1" fmla="*/ 878322 h 8370313"/>
              <a:gd name="connsiteX2" fmla="*/ 5755526 w 5769794"/>
              <a:gd name="connsiteY2" fmla="*/ 1508705 h 8370313"/>
              <a:gd name="connsiteX3" fmla="*/ 5756305 w 5769794"/>
              <a:gd name="connsiteY3" fmla="*/ 1573482 h 8370313"/>
              <a:gd name="connsiteX4" fmla="*/ 5762369 w 5769794"/>
              <a:gd name="connsiteY4" fmla="*/ 1593018 h 8370313"/>
              <a:gd name="connsiteX5" fmla="*/ 5769794 w 5769794"/>
              <a:gd name="connsiteY5" fmla="*/ 1666673 h 8370313"/>
              <a:gd name="connsiteX6" fmla="*/ 5769794 w 5769794"/>
              <a:gd name="connsiteY6" fmla="*/ 8004840 h 8370313"/>
              <a:gd name="connsiteX7" fmla="*/ 5404321 w 5769794"/>
              <a:gd name="connsiteY7" fmla="*/ 8370313 h 8370313"/>
              <a:gd name="connsiteX8" fmla="*/ 3942472 w 5769794"/>
              <a:gd name="connsiteY8" fmla="*/ 8370313 h 8370313"/>
              <a:gd name="connsiteX9" fmla="*/ 3576999 w 5769794"/>
              <a:gd name="connsiteY9" fmla="*/ 8004840 h 8370313"/>
              <a:gd name="connsiteX10" fmla="*/ 3576999 w 5769794"/>
              <a:gd name="connsiteY10" fmla="*/ 7117055 h 8370313"/>
              <a:gd name="connsiteX11" fmla="*/ 3529780 w 5769794"/>
              <a:gd name="connsiteY11" fmla="*/ 7117622 h 8370313"/>
              <a:gd name="connsiteX12" fmla="*/ 3381872 w 5769794"/>
              <a:gd name="connsiteY12" fmla="*/ 7089407 h 8370313"/>
              <a:gd name="connsiteX13" fmla="*/ 531737 w 5769794"/>
              <a:gd name="connsiteY13" fmla="*/ 6242100 h 8370313"/>
              <a:gd name="connsiteX14" fmla="*/ 31015 w 5769794"/>
              <a:gd name="connsiteY14" fmla="*/ 5317712 h 8370313"/>
              <a:gd name="connsiteX15" fmla="*/ 1453822 w 5769794"/>
              <a:gd name="connsiteY15" fmla="*/ 531737 h 8370313"/>
              <a:gd name="connsiteX16" fmla="*/ 2378211 w 5769794"/>
              <a:gd name="connsiteY16" fmla="*/ 31015 h 83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9794" h="8370313">
                <a:moveTo>
                  <a:pt x="2378211" y="31015"/>
                </a:moveTo>
                <a:lnTo>
                  <a:pt x="5228345" y="878322"/>
                </a:lnTo>
                <a:cubicBezTo>
                  <a:pt x="5523495" y="966066"/>
                  <a:pt x="5723384" y="1220800"/>
                  <a:pt x="5755526" y="1508705"/>
                </a:cubicBezTo>
                <a:lnTo>
                  <a:pt x="5756305" y="1573482"/>
                </a:lnTo>
                <a:lnTo>
                  <a:pt x="5762369" y="1593018"/>
                </a:lnTo>
                <a:cubicBezTo>
                  <a:pt x="5767237" y="1616809"/>
                  <a:pt x="5769794" y="1641442"/>
                  <a:pt x="5769794" y="1666673"/>
                </a:cubicBezTo>
                <a:lnTo>
                  <a:pt x="5769794" y="8004840"/>
                </a:lnTo>
                <a:cubicBezTo>
                  <a:pt x="5769794" y="8206685"/>
                  <a:pt x="5606166" y="8370313"/>
                  <a:pt x="5404321" y="8370313"/>
                </a:cubicBezTo>
                <a:lnTo>
                  <a:pt x="3942472" y="8370313"/>
                </a:lnTo>
                <a:cubicBezTo>
                  <a:pt x="3740627" y="8370313"/>
                  <a:pt x="3576999" y="8206685"/>
                  <a:pt x="3576999" y="8004840"/>
                </a:cubicBezTo>
                <a:lnTo>
                  <a:pt x="3576999" y="7117055"/>
                </a:lnTo>
                <a:lnTo>
                  <a:pt x="3529780" y="7117622"/>
                </a:lnTo>
                <a:cubicBezTo>
                  <a:pt x="3480573" y="7113324"/>
                  <a:pt x="3431063" y="7104031"/>
                  <a:pt x="3381872" y="7089407"/>
                </a:cubicBezTo>
                <a:lnTo>
                  <a:pt x="531737" y="6242100"/>
                </a:lnTo>
                <a:cubicBezTo>
                  <a:pt x="138204" y="6125108"/>
                  <a:pt x="-85977" y="5711245"/>
                  <a:pt x="31015" y="5317712"/>
                </a:cubicBezTo>
                <a:lnTo>
                  <a:pt x="1453822" y="531737"/>
                </a:lnTo>
                <a:cubicBezTo>
                  <a:pt x="1570815" y="138204"/>
                  <a:pt x="1984678" y="-85977"/>
                  <a:pt x="2378211" y="31015"/>
                </a:cubicBezTo>
                <a:close/>
              </a:path>
            </a:pathLst>
          </a:cu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kdörtgen 7">
            <a:extLst>
              <a:ext uri="{FF2B5EF4-FFF2-40B4-BE49-F238E27FC236}">
                <a16:creationId xmlns:a16="http://schemas.microsoft.com/office/drawing/2014/main" id="{C72ADCB3-3DAB-46CE-BF48-1B1AF74BA541}"/>
              </a:ext>
            </a:extLst>
          </p:cNvPr>
          <p:cNvSpPr/>
          <p:nvPr/>
        </p:nvSpPr>
        <p:spPr>
          <a:xfrm>
            <a:off x="4683941" y="1378899"/>
            <a:ext cx="7915786" cy="830997"/>
          </a:xfrm>
          <a:prstGeom prst="rect">
            <a:avLst/>
          </a:prstGeom>
        </p:spPr>
        <p:txBody>
          <a:bodyPr wrap="square">
            <a:spAutoFit/>
          </a:bodyPr>
          <a:lstStyle/>
          <a:p>
            <a:r>
              <a:rPr lang="tr-TR" sz="2400" dirty="0">
                <a:latin typeface="+mj-lt"/>
              </a:rPr>
              <a:t>SMIIC is an </a:t>
            </a:r>
            <a:r>
              <a:rPr lang="tr-TR" sz="2400" dirty="0" err="1">
                <a:latin typeface="+mj-lt"/>
              </a:rPr>
              <a:t>intergovermental</a:t>
            </a:r>
            <a:r>
              <a:rPr lang="tr-TR" sz="2400" dirty="0">
                <a:latin typeface="+mj-lt"/>
              </a:rPr>
              <a:t> </a:t>
            </a:r>
            <a:r>
              <a:rPr lang="tr-TR" sz="2400" dirty="0" err="1">
                <a:latin typeface="+mj-lt"/>
              </a:rPr>
              <a:t>organisation</a:t>
            </a:r>
            <a:r>
              <a:rPr lang="tr-TR" sz="2400" dirty="0">
                <a:latin typeface="+mj-lt"/>
              </a:rPr>
              <a:t> </a:t>
            </a:r>
            <a:r>
              <a:rPr lang="tr-TR" sz="2400" dirty="0" err="1">
                <a:latin typeface="+mj-lt"/>
              </a:rPr>
              <a:t>and</a:t>
            </a:r>
            <a:r>
              <a:rPr lang="tr-TR" sz="2400" dirty="0">
                <a:latin typeface="+mj-lt"/>
              </a:rPr>
              <a:t> </a:t>
            </a:r>
            <a:r>
              <a:rPr lang="tr-TR" sz="2400" dirty="0" err="1">
                <a:latin typeface="+mj-lt"/>
              </a:rPr>
              <a:t>affiliated</a:t>
            </a:r>
            <a:r>
              <a:rPr lang="tr-TR" sz="2400" dirty="0">
                <a:latin typeface="+mj-lt"/>
              </a:rPr>
              <a:t> </a:t>
            </a:r>
          </a:p>
          <a:p>
            <a:r>
              <a:rPr lang="tr-TR" sz="2400" dirty="0" err="1">
                <a:latin typeface="+mj-lt"/>
              </a:rPr>
              <a:t>to</a:t>
            </a:r>
            <a:r>
              <a:rPr lang="tr-TR" sz="2400" dirty="0">
                <a:latin typeface="+mj-lt"/>
              </a:rPr>
              <a:t> </a:t>
            </a:r>
            <a:r>
              <a:rPr lang="tr-TR" sz="2400" dirty="0" err="1">
                <a:latin typeface="+mj-lt"/>
              </a:rPr>
              <a:t>the</a:t>
            </a:r>
            <a:r>
              <a:rPr lang="tr-TR" sz="2400" dirty="0">
                <a:latin typeface="+mj-lt"/>
              </a:rPr>
              <a:t> OIC.</a:t>
            </a:r>
          </a:p>
        </p:txBody>
      </p:sp>
      <p:sp>
        <p:nvSpPr>
          <p:cNvPr id="14" name="Dikdörtgen 13">
            <a:extLst>
              <a:ext uri="{FF2B5EF4-FFF2-40B4-BE49-F238E27FC236}">
                <a16:creationId xmlns:a16="http://schemas.microsoft.com/office/drawing/2014/main" id="{430940E4-A560-4C9A-86CA-DA8DB0CDE419}"/>
              </a:ext>
            </a:extLst>
          </p:cNvPr>
          <p:cNvSpPr/>
          <p:nvPr/>
        </p:nvSpPr>
        <p:spPr>
          <a:xfrm>
            <a:off x="5059076" y="2448033"/>
            <a:ext cx="6861742" cy="830997"/>
          </a:xfrm>
          <a:prstGeom prst="rect">
            <a:avLst/>
          </a:prstGeom>
        </p:spPr>
        <p:txBody>
          <a:bodyPr wrap="square">
            <a:spAutoFit/>
          </a:bodyPr>
          <a:lstStyle/>
          <a:p>
            <a:r>
              <a:rPr lang="tr-TR" sz="2400" dirty="0">
                <a:latin typeface="+mj-lt"/>
              </a:rPr>
              <a:t>A </a:t>
            </a:r>
            <a:r>
              <a:rPr lang="tr-TR" sz="2400" dirty="0" err="1">
                <a:latin typeface="+mj-lt"/>
              </a:rPr>
              <a:t>Regional</a:t>
            </a:r>
            <a:r>
              <a:rPr lang="tr-TR" sz="2400" dirty="0">
                <a:latin typeface="+mj-lt"/>
              </a:rPr>
              <a:t> </a:t>
            </a:r>
            <a:r>
              <a:rPr lang="tr-TR" sz="2400" dirty="0" err="1">
                <a:latin typeface="+mj-lt"/>
              </a:rPr>
              <a:t>Standardization</a:t>
            </a:r>
            <a:r>
              <a:rPr lang="tr-TR" sz="2400" dirty="0">
                <a:latin typeface="+mj-lt"/>
              </a:rPr>
              <a:t> Body </a:t>
            </a:r>
            <a:r>
              <a:rPr lang="tr-TR" sz="2400" dirty="0" err="1">
                <a:latin typeface="+mj-lt"/>
              </a:rPr>
              <a:t>like</a:t>
            </a:r>
            <a:r>
              <a:rPr lang="tr-TR" sz="2400" dirty="0">
                <a:latin typeface="+mj-lt"/>
              </a:rPr>
              <a:t> CEN, SARSO, ARSO, GSO …</a:t>
            </a:r>
            <a:r>
              <a:rPr lang="tr-TR" sz="2400" dirty="0" err="1">
                <a:latin typeface="+mj-lt"/>
              </a:rPr>
              <a:t>etc</a:t>
            </a:r>
            <a:r>
              <a:rPr lang="tr-TR" sz="2400" dirty="0">
                <a:latin typeface="+mj-lt"/>
              </a:rPr>
              <a:t>.</a:t>
            </a:r>
          </a:p>
        </p:txBody>
      </p:sp>
      <p:sp>
        <p:nvSpPr>
          <p:cNvPr id="15" name="Dikdörtgen 14">
            <a:extLst>
              <a:ext uri="{FF2B5EF4-FFF2-40B4-BE49-F238E27FC236}">
                <a16:creationId xmlns:a16="http://schemas.microsoft.com/office/drawing/2014/main" id="{4AC11EEB-F6A0-413A-A960-0722A38CD730}"/>
              </a:ext>
            </a:extLst>
          </p:cNvPr>
          <p:cNvSpPr/>
          <p:nvPr/>
        </p:nvSpPr>
        <p:spPr>
          <a:xfrm>
            <a:off x="5460289" y="3578971"/>
            <a:ext cx="3562963" cy="461665"/>
          </a:xfrm>
          <a:prstGeom prst="rect">
            <a:avLst/>
          </a:prstGeom>
        </p:spPr>
        <p:txBody>
          <a:bodyPr wrap="none">
            <a:spAutoFit/>
          </a:bodyPr>
          <a:lstStyle/>
          <a:p>
            <a:r>
              <a:rPr lang="tr-TR" sz="2400" dirty="0" err="1">
                <a:latin typeface="+mj-lt"/>
              </a:rPr>
              <a:t>Established</a:t>
            </a:r>
            <a:r>
              <a:rPr lang="tr-TR" sz="2400" dirty="0">
                <a:latin typeface="+mj-lt"/>
              </a:rPr>
              <a:t> in </a:t>
            </a:r>
            <a:r>
              <a:rPr lang="tr-TR" sz="2400" dirty="0" err="1">
                <a:latin typeface="+mj-lt"/>
              </a:rPr>
              <a:t>August</a:t>
            </a:r>
            <a:r>
              <a:rPr lang="tr-TR" sz="2400" dirty="0">
                <a:latin typeface="+mj-lt"/>
              </a:rPr>
              <a:t> 2010.</a:t>
            </a:r>
          </a:p>
        </p:txBody>
      </p:sp>
      <p:sp>
        <p:nvSpPr>
          <p:cNvPr id="16" name="Dikdörtgen 15">
            <a:extLst>
              <a:ext uri="{FF2B5EF4-FFF2-40B4-BE49-F238E27FC236}">
                <a16:creationId xmlns:a16="http://schemas.microsoft.com/office/drawing/2014/main" id="{6F6682E1-1D11-4658-B189-8CC1E9D9E345}"/>
              </a:ext>
            </a:extLst>
          </p:cNvPr>
          <p:cNvSpPr/>
          <p:nvPr/>
        </p:nvSpPr>
        <p:spPr>
          <a:xfrm>
            <a:off x="5683506" y="4339255"/>
            <a:ext cx="5198603" cy="461665"/>
          </a:xfrm>
          <a:prstGeom prst="rect">
            <a:avLst/>
          </a:prstGeom>
        </p:spPr>
        <p:txBody>
          <a:bodyPr wrap="none">
            <a:spAutoFit/>
          </a:bodyPr>
          <a:lstStyle/>
          <a:p>
            <a:r>
              <a:rPr lang="tr-TR" sz="2400" dirty="0" err="1">
                <a:latin typeface="+mj-lt"/>
              </a:rPr>
              <a:t>Headquarters</a:t>
            </a:r>
            <a:r>
              <a:rPr lang="tr-TR" sz="2400" dirty="0">
                <a:latin typeface="+mj-lt"/>
              </a:rPr>
              <a:t> </a:t>
            </a:r>
            <a:r>
              <a:rPr lang="tr-TR" sz="2400" dirty="0" err="1">
                <a:latin typeface="+mj-lt"/>
              </a:rPr>
              <a:t>located</a:t>
            </a:r>
            <a:r>
              <a:rPr lang="tr-TR" sz="2400" dirty="0">
                <a:latin typeface="+mj-lt"/>
              </a:rPr>
              <a:t> in </a:t>
            </a:r>
            <a:r>
              <a:rPr lang="tr-TR" sz="2400" dirty="0" err="1">
                <a:latin typeface="+mj-lt"/>
              </a:rPr>
              <a:t>Istanbul</a:t>
            </a:r>
            <a:r>
              <a:rPr lang="tr-TR" sz="2400" dirty="0">
                <a:latin typeface="+mj-lt"/>
              </a:rPr>
              <a:t>, </a:t>
            </a:r>
            <a:r>
              <a:rPr lang="tr-TR" sz="2400" dirty="0" err="1">
                <a:latin typeface="+mj-lt"/>
              </a:rPr>
              <a:t>Turkey</a:t>
            </a:r>
            <a:r>
              <a:rPr lang="tr-TR" sz="2400" dirty="0">
                <a:latin typeface="+mj-lt"/>
              </a:rPr>
              <a:t>.</a:t>
            </a:r>
          </a:p>
        </p:txBody>
      </p:sp>
      <p:sp>
        <p:nvSpPr>
          <p:cNvPr id="17" name="Dikdörtgen 16">
            <a:extLst>
              <a:ext uri="{FF2B5EF4-FFF2-40B4-BE49-F238E27FC236}">
                <a16:creationId xmlns:a16="http://schemas.microsoft.com/office/drawing/2014/main" id="{A1C6BE4B-C1EA-41B4-8F7F-566F3DD0DC04}"/>
              </a:ext>
            </a:extLst>
          </p:cNvPr>
          <p:cNvSpPr/>
          <p:nvPr/>
        </p:nvSpPr>
        <p:spPr>
          <a:xfrm>
            <a:off x="6012674" y="5141182"/>
            <a:ext cx="5108514" cy="461665"/>
          </a:xfrm>
          <a:prstGeom prst="rect">
            <a:avLst/>
          </a:prstGeom>
        </p:spPr>
        <p:txBody>
          <a:bodyPr wrap="none">
            <a:spAutoFit/>
          </a:bodyPr>
          <a:lstStyle/>
          <a:p>
            <a:r>
              <a:rPr lang="en-GB" sz="2400" dirty="0">
                <a:latin typeface="+mj-lt"/>
              </a:rPr>
              <a:t>Not a </a:t>
            </a:r>
            <a:r>
              <a:rPr lang="tr-TR" sz="2400" dirty="0" err="1">
                <a:latin typeface="+mj-lt"/>
              </a:rPr>
              <a:t>conformity</a:t>
            </a:r>
            <a:r>
              <a:rPr lang="tr-TR" sz="2400" dirty="0">
                <a:latin typeface="+mj-lt"/>
              </a:rPr>
              <a:t> </a:t>
            </a:r>
            <a:r>
              <a:rPr lang="tr-TR" sz="2400" dirty="0" err="1">
                <a:latin typeface="+mj-lt"/>
              </a:rPr>
              <a:t>assessment</a:t>
            </a:r>
            <a:r>
              <a:rPr lang="en-GB" sz="2400" dirty="0">
                <a:latin typeface="+mj-lt"/>
              </a:rPr>
              <a:t> body (CB).</a:t>
            </a:r>
          </a:p>
        </p:txBody>
      </p:sp>
      <p:sp>
        <p:nvSpPr>
          <p:cNvPr id="34" name="Serbest Form: Şekil 33">
            <a:extLst>
              <a:ext uri="{FF2B5EF4-FFF2-40B4-BE49-F238E27FC236}">
                <a16:creationId xmlns:a16="http://schemas.microsoft.com/office/drawing/2014/main" id="{86561FBF-E6AA-4BAD-8C85-9584802B8B4A}"/>
              </a:ext>
            </a:extLst>
          </p:cNvPr>
          <p:cNvSpPr/>
          <p:nvPr/>
        </p:nvSpPr>
        <p:spPr>
          <a:xfrm>
            <a:off x="-597418" y="5455803"/>
            <a:ext cx="5999516" cy="800282"/>
          </a:xfrm>
          <a:custGeom>
            <a:avLst/>
            <a:gdLst>
              <a:gd name="connsiteX0" fmla="*/ 0 w 5999516"/>
              <a:gd name="connsiteY0" fmla="*/ 0 h 800282"/>
              <a:gd name="connsiteX1" fmla="*/ 5762967 w 5999516"/>
              <a:gd name="connsiteY1" fmla="*/ 0 h 800282"/>
              <a:gd name="connsiteX2" fmla="*/ 5999516 w 5999516"/>
              <a:gd name="connsiteY2" fmla="*/ 800282 h 800282"/>
              <a:gd name="connsiteX3" fmla="*/ 5762967 w 5999516"/>
              <a:gd name="connsiteY3" fmla="*/ 800282 h 800282"/>
              <a:gd name="connsiteX4" fmla="*/ 0 w 5999516"/>
              <a:gd name="connsiteY4" fmla="*/ 800282 h 80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516" h="800282">
                <a:moveTo>
                  <a:pt x="0" y="0"/>
                </a:moveTo>
                <a:lnTo>
                  <a:pt x="5762967" y="0"/>
                </a:lnTo>
                <a:lnTo>
                  <a:pt x="5999516" y="800282"/>
                </a:lnTo>
                <a:lnTo>
                  <a:pt x="5762967" y="800282"/>
                </a:lnTo>
                <a:lnTo>
                  <a:pt x="0" y="800282"/>
                </a:lnTo>
                <a:close/>
              </a:path>
            </a:pathLst>
          </a:custGeom>
          <a:solidFill>
            <a:srgbClr val="F0D8AD">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erbest Form: Şekil 38">
            <a:extLst>
              <a:ext uri="{FF2B5EF4-FFF2-40B4-BE49-F238E27FC236}">
                <a16:creationId xmlns:a16="http://schemas.microsoft.com/office/drawing/2014/main" id="{A195B0C3-ABF5-4075-B9CE-B1D917294E5D}"/>
              </a:ext>
            </a:extLst>
          </p:cNvPr>
          <p:cNvSpPr/>
          <p:nvPr/>
        </p:nvSpPr>
        <p:spPr>
          <a:xfrm>
            <a:off x="-618372" y="6233037"/>
            <a:ext cx="13262092" cy="800282"/>
          </a:xfrm>
          <a:custGeom>
            <a:avLst/>
            <a:gdLst>
              <a:gd name="connsiteX0" fmla="*/ 0 w 13262092"/>
              <a:gd name="connsiteY0" fmla="*/ 0 h 800282"/>
              <a:gd name="connsiteX1" fmla="*/ 6004813 w 13262092"/>
              <a:gd name="connsiteY1" fmla="*/ 0 h 800282"/>
              <a:gd name="connsiteX2" fmla="*/ 6073555 w 13262092"/>
              <a:gd name="connsiteY2" fmla="*/ 223197 h 800282"/>
              <a:gd name="connsiteX3" fmla="*/ 12985798 w 13262092"/>
              <a:gd name="connsiteY3" fmla="*/ 223197 h 800282"/>
              <a:gd name="connsiteX4" fmla="*/ 13262092 w 13262092"/>
              <a:gd name="connsiteY4" fmla="*/ 499491 h 800282"/>
              <a:gd name="connsiteX5" fmla="*/ 12985798 w 13262092"/>
              <a:gd name="connsiteY5" fmla="*/ 775785 h 800282"/>
              <a:gd name="connsiteX6" fmla="*/ 6243745 w 13262092"/>
              <a:gd name="connsiteY6" fmla="*/ 775785 h 800282"/>
              <a:gd name="connsiteX7" fmla="*/ 6251290 w 13262092"/>
              <a:gd name="connsiteY7" fmla="*/ 800282 h 800282"/>
              <a:gd name="connsiteX8" fmla="*/ 6004813 w 13262092"/>
              <a:gd name="connsiteY8" fmla="*/ 800282 h 800282"/>
              <a:gd name="connsiteX9" fmla="*/ 0 w 13262092"/>
              <a:gd name="connsiteY9" fmla="*/ 800282 h 80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62092" h="800282">
                <a:moveTo>
                  <a:pt x="0" y="0"/>
                </a:moveTo>
                <a:lnTo>
                  <a:pt x="6004813" y="0"/>
                </a:lnTo>
                <a:lnTo>
                  <a:pt x="6073555" y="223197"/>
                </a:lnTo>
                <a:lnTo>
                  <a:pt x="12985798" y="223197"/>
                </a:lnTo>
                <a:cubicBezTo>
                  <a:pt x="13138391" y="223197"/>
                  <a:pt x="13262092" y="346898"/>
                  <a:pt x="13262092" y="499491"/>
                </a:cubicBezTo>
                <a:cubicBezTo>
                  <a:pt x="13262092" y="652084"/>
                  <a:pt x="13138391" y="775785"/>
                  <a:pt x="12985798" y="775785"/>
                </a:cubicBezTo>
                <a:lnTo>
                  <a:pt x="6243745" y="775785"/>
                </a:lnTo>
                <a:lnTo>
                  <a:pt x="6251290" y="800282"/>
                </a:lnTo>
                <a:lnTo>
                  <a:pt x="6004813" y="800282"/>
                </a:lnTo>
                <a:lnTo>
                  <a:pt x="0" y="800282"/>
                </a:lnTo>
                <a:close/>
              </a:path>
            </a:pathLst>
          </a:custGeom>
          <a:solidFill>
            <a:srgbClr val="3F5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etin kutusu 40">
            <a:extLst>
              <a:ext uri="{FF2B5EF4-FFF2-40B4-BE49-F238E27FC236}">
                <a16:creationId xmlns:a16="http://schemas.microsoft.com/office/drawing/2014/main" id="{A744F156-A866-4A3D-8D7A-FC1A29F4E671}"/>
              </a:ext>
            </a:extLst>
          </p:cNvPr>
          <p:cNvSpPr txBox="1"/>
          <p:nvPr/>
        </p:nvSpPr>
        <p:spPr>
          <a:xfrm>
            <a:off x="665629" y="6364014"/>
            <a:ext cx="3617259" cy="400110"/>
          </a:xfrm>
          <a:prstGeom prst="rect">
            <a:avLst/>
          </a:prstGeom>
          <a:noFill/>
        </p:spPr>
        <p:txBody>
          <a:bodyPr wrap="square" rtlCol="0">
            <a:spAutoFit/>
          </a:bodyPr>
          <a:lstStyle/>
          <a:p>
            <a:r>
              <a:rPr lang="en-US" sz="2000" dirty="0">
                <a:solidFill>
                  <a:schemeClr val="bg1"/>
                </a:solidFill>
                <a:hlinkClick r:id="rId4">
                  <a:extLst>
                    <a:ext uri="{A12FA001-AC4F-418D-AE19-62706E023703}">
                      <ahyp:hlinkClr xmlns:ahyp="http://schemas.microsoft.com/office/drawing/2018/hyperlinkcolor" val="tx"/>
                    </a:ext>
                  </a:extLst>
                </a:hlinkClick>
              </a:rPr>
              <a:t>https://www.smiic.org/en</a:t>
            </a:r>
            <a:endParaRPr lang="en-US" sz="2000" dirty="0">
              <a:solidFill>
                <a:schemeClr val="bg1"/>
              </a:solidFill>
            </a:endParaRPr>
          </a:p>
        </p:txBody>
      </p:sp>
      <p:pic>
        <p:nvPicPr>
          <p:cNvPr id="49" name="Grafik 48" descr="Sabitle">
            <a:extLst>
              <a:ext uri="{FF2B5EF4-FFF2-40B4-BE49-F238E27FC236}">
                <a16:creationId xmlns:a16="http://schemas.microsoft.com/office/drawing/2014/main" id="{6431B586-C925-457C-9E8F-444B122617C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7507" y="1491209"/>
            <a:ext cx="446434" cy="446434"/>
          </a:xfrm>
          <a:prstGeom prst="rect">
            <a:avLst/>
          </a:prstGeom>
        </p:spPr>
      </p:pic>
      <p:pic>
        <p:nvPicPr>
          <p:cNvPr id="54" name="Grafik 53" descr="Sabitle">
            <a:extLst>
              <a:ext uri="{FF2B5EF4-FFF2-40B4-BE49-F238E27FC236}">
                <a16:creationId xmlns:a16="http://schemas.microsoft.com/office/drawing/2014/main" id="{41552ED6-D006-436F-B425-35BF94DD83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2642" y="2523968"/>
            <a:ext cx="446434" cy="446434"/>
          </a:xfrm>
          <a:prstGeom prst="rect">
            <a:avLst/>
          </a:prstGeom>
        </p:spPr>
      </p:pic>
      <p:pic>
        <p:nvPicPr>
          <p:cNvPr id="55" name="Grafik 54" descr="Sabitle">
            <a:extLst>
              <a:ext uri="{FF2B5EF4-FFF2-40B4-BE49-F238E27FC236}">
                <a16:creationId xmlns:a16="http://schemas.microsoft.com/office/drawing/2014/main" id="{11BC69BC-6AAA-4E85-96E5-F69C5A05297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4711" y="3518717"/>
            <a:ext cx="446434" cy="446434"/>
          </a:xfrm>
          <a:prstGeom prst="rect">
            <a:avLst/>
          </a:prstGeom>
        </p:spPr>
      </p:pic>
      <p:pic>
        <p:nvPicPr>
          <p:cNvPr id="56" name="Grafik 55" descr="Sabitle">
            <a:extLst>
              <a:ext uri="{FF2B5EF4-FFF2-40B4-BE49-F238E27FC236}">
                <a16:creationId xmlns:a16="http://schemas.microsoft.com/office/drawing/2014/main" id="{0B6D0047-BDDC-4853-8C4F-41430CC935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7072" y="4304101"/>
            <a:ext cx="446434" cy="446434"/>
          </a:xfrm>
          <a:prstGeom prst="rect">
            <a:avLst/>
          </a:prstGeom>
        </p:spPr>
      </p:pic>
      <p:pic>
        <p:nvPicPr>
          <p:cNvPr id="57" name="Grafik 56" descr="Sabitle">
            <a:extLst>
              <a:ext uri="{FF2B5EF4-FFF2-40B4-BE49-F238E27FC236}">
                <a16:creationId xmlns:a16="http://schemas.microsoft.com/office/drawing/2014/main" id="{75B89AC8-3B3B-43CC-9A8B-1ACADEE307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2263" y="5121633"/>
            <a:ext cx="446434" cy="446434"/>
          </a:xfrm>
          <a:prstGeom prst="rect">
            <a:avLst/>
          </a:prstGeom>
        </p:spPr>
      </p:pic>
      <p:pic>
        <p:nvPicPr>
          <p:cNvPr id="19" name="Resim 18">
            <a:extLst>
              <a:ext uri="{FF2B5EF4-FFF2-40B4-BE49-F238E27FC236}">
                <a16:creationId xmlns:a16="http://schemas.microsoft.com/office/drawing/2014/main" id="{A5ECA241-5315-41C9-9288-4BACE92AF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80818" y="180282"/>
            <a:ext cx="540000" cy="540000"/>
          </a:xfrm>
          <a:prstGeom prst="rect">
            <a:avLst/>
          </a:prstGeom>
        </p:spPr>
      </p:pic>
      <p:sp>
        <p:nvSpPr>
          <p:cNvPr id="20" name="Metin kutusu 19">
            <a:extLst>
              <a:ext uri="{FF2B5EF4-FFF2-40B4-BE49-F238E27FC236}">
                <a16:creationId xmlns:a16="http://schemas.microsoft.com/office/drawing/2014/main" id="{07AA9CB4-AD03-483A-AB2C-35E0F187FEEC}"/>
              </a:ext>
            </a:extLst>
          </p:cNvPr>
          <p:cNvSpPr txBox="1"/>
          <p:nvPr/>
        </p:nvSpPr>
        <p:spPr>
          <a:xfrm>
            <a:off x="11526371" y="6048371"/>
            <a:ext cx="704538" cy="369332"/>
          </a:xfrm>
          <a:prstGeom prst="rect">
            <a:avLst/>
          </a:prstGeom>
          <a:noFill/>
        </p:spPr>
        <p:txBody>
          <a:bodyPr wrap="square" rtlCol="0">
            <a:spAutoFit/>
          </a:bodyPr>
          <a:lstStyle/>
          <a:p>
            <a:r>
              <a:rPr lang="tr-TR" dirty="0"/>
              <a:t>4</a:t>
            </a:r>
            <a:endParaRPr lang="en-US" dirty="0"/>
          </a:p>
        </p:txBody>
      </p:sp>
    </p:spTree>
    <p:extLst>
      <p:ext uri="{BB962C8B-B14F-4D97-AF65-F5344CB8AC3E}">
        <p14:creationId xmlns:p14="http://schemas.microsoft.com/office/powerpoint/2010/main" val="3964873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ikdörtgen 37">
            <a:extLst>
              <a:ext uri="{FF2B5EF4-FFF2-40B4-BE49-F238E27FC236}">
                <a16:creationId xmlns:a16="http://schemas.microsoft.com/office/drawing/2014/main" id="{04BB9A04-9FB9-4336-9A86-AF0DEF883B63}"/>
              </a:ext>
            </a:extLst>
          </p:cNvPr>
          <p:cNvSpPr/>
          <p:nvPr/>
        </p:nvSpPr>
        <p:spPr>
          <a:xfrm>
            <a:off x="0" y="1"/>
            <a:ext cx="12192000" cy="774289"/>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grpSp>
        <p:nvGrpSpPr>
          <p:cNvPr id="5" name="Group 59"/>
          <p:cNvGrpSpPr/>
          <p:nvPr/>
        </p:nvGrpSpPr>
        <p:grpSpPr>
          <a:xfrm>
            <a:off x="4485694" y="1250782"/>
            <a:ext cx="3811280" cy="4873709"/>
            <a:chOff x="1709353" y="1124744"/>
            <a:chExt cx="5725294" cy="5733257"/>
          </a:xfrm>
        </p:grpSpPr>
        <p:sp>
          <p:nvSpPr>
            <p:cNvPr id="6" name="Freeform 5"/>
            <p:cNvSpPr>
              <a:spLocks/>
            </p:cNvSpPr>
            <p:nvPr/>
          </p:nvSpPr>
          <p:spPr bwMode="auto">
            <a:xfrm>
              <a:off x="3191772" y="1176503"/>
              <a:ext cx="4242875" cy="2485739"/>
            </a:xfrm>
            <a:custGeom>
              <a:avLst/>
              <a:gdLst>
                <a:gd name="T0" fmla="*/ 22122 w 22382"/>
                <a:gd name="T1" fmla="*/ 1127 h 13111"/>
                <a:gd name="T2" fmla="*/ 21821 w 22382"/>
                <a:gd name="T3" fmla="*/ 2099 h 13111"/>
                <a:gd name="T4" fmla="*/ 21501 w 22382"/>
                <a:gd name="T5" fmla="*/ 2913 h 13111"/>
                <a:gd name="T6" fmla="*/ 21132 w 22382"/>
                <a:gd name="T7" fmla="*/ 3675 h 13111"/>
                <a:gd name="T8" fmla="*/ 20685 w 22382"/>
                <a:gd name="T9" fmla="*/ 4427 h 13111"/>
                <a:gd name="T10" fmla="*/ 20266 w 22382"/>
                <a:gd name="T11" fmla="*/ 5009 h 13111"/>
                <a:gd name="T12" fmla="*/ 19777 w 22382"/>
                <a:gd name="T13" fmla="*/ 5578 h 13111"/>
                <a:gd name="T14" fmla="*/ 19288 w 22382"/>
                <a:gd name="T15" fmla="*/ 6053 h 13111"/>
                <a:gd name="T16" fmla="*/ 18689 w 22382"/>
                <a:gd name="T17" fmla="*/ 6537 h 13111"/>
                <a:gd name="T18" fmla="*/ 18164 w 22382"/>
                <a:gd name="T19" fmla="*/ 6887 h 13111"/>
                <a:gd name="T20" fmla="*/ 17486 w 22382"/>
                <a:gd name="T21" fmla="*/ 7259 h 13111"/>
                <a:gd name="T22" fmla="*/ 16856 w 22382"/>
                <a:gd name="T23" fmla="*/ 7533 h 13111"/>
                <a:gd name="T24" fmla="*/ 15888 w 22382"/>
                <a:gd name="T25" fmla="*/ 7855 h 13111"/>
                <a:gd name="T26" fmla="*/ 15035 w 22382"/>
                <a:gd name="T27" fmla="*/ 8064 h 13111"/>
                <a:gd name="T28" fmla="*/ 14072 w 22382"/>
                <a:gd name="T29" fmla="*/ 8228 h 13111"/>
                <a:gd name="T30" fmla="*/ 13002 w 22382"/>
                <a:gd name="T31" fmla="*/ 8337 h 13111"/>
                <a:gd name="T32" fmla="*/ 11849 w 22382"/>
                <a:gd name="T33" fmla="*/ 8386 h 13111"/>
                <a:gd name="T34" fmla="*/ 9750 w 22382"/>
                <a:gd name="T35" fmla="*/ 8355 h 13111"/>
                <a:gd name="T36" fmla="*/ 6189 w 22382"/>
                <a:gd name="T37" fmla="*/ 8242 h 13111"/>
                <a:gd name="T38" fmla="*/ 5289 w 22382"/>
                <a:gd name="T39" fmla="*/ 8266 h 13111"/>
                <a:gd name="T40" fmla="*/ 4475 w 22382"/>
                <a:gd name="T41" fmla="*/ 8326 h 13111"/>
                <a:gd name="T42" fmla="*/ 3843 w 22382"/>
                <a:gd name="T43" fmla="*/ 8406 h 13111"/>
                <a:gd name="T44" fmla="*/ 3191 w 22382"/>
                <a:gd name="T45" fmla="*/ 8526 h 13111"/>
                <a:gd name="T46" fmla="*/ 2596 w 22382"/>
                <a:gd name="T47" fmla="*/ 8677 h 13111"/>
                <a:gd name="T48" fmla="*/ 2193 w 22382"/>
                <a:gd name="T49" fmla="*/ 8812 h 13111"/>
                <a:gd name="T50" fmla="*/ 1725 w 22382"/>
                <a:gd name="T51" fmla="*/ 9007 h 13111"/>
                <a:gd name="T52" fmla="*/ 1344 w 22382"/>
                <a:gd name="T53" fmla="*/ 9205 h 13111"/>
                <a:gd name="T54" fmla="*/ 963 w 22382"/>
                <a:gd name="T55" fmla="*/ 9451 h 13111"/>
                <a:gd name="T56" fmla="*/ 686 w 22382"/>
                <a:gd name="T57" fmla="*/ 9673 h 13111"/>
                <a:gd name="T58" fmla="*/ 420 w 22382"/>
                <a:gd name="T59" fmla="*/ 9949 h 13111"/>
                <a:gd name="T60" fmla="*/ 222 w 22382"/>
                <a:gd name="T61" fmla="*/ 10230 h 13111"/>
                <a:gd name="T62" fmla="*/ 77 w 22382"/>
                <a:gd name="T63" fmla="*/ 10546 h 13111"/>
                <a:gd name="T64" fmla="*/ 18 w 22382"/>
                <a:gd name="T65" fmla="*/ 10789 h 13111"/>
                <a:gd name="T66" fmla="*/ 43 w 22382"/>
                <a:gd name="T67" fmla="*/ 11631 h 13111"/>
                <a:gd name="T68" fmla="*/ 279 w 22382"/>
                <a:gd name="T69" fmla="*/ 12073 h 13111"/>
                <a:gd name="T70" fmla="*/ 645 w 22382"/>
                <a:gd name="T71" fmla="*/ 12445 h 13111"/>
                <a:gd name="T72" fmla="*/ 1131 w 22382"/>
                <a:gd name="T73" fmla="*/ 12741 h 13111"/>
                <a:gd name="T74" fmla="*/ 1822 w 22382"/>
                <a:gd name="T75" fmla="*/ 12973 h 13111"/>
                <a:gd name="T76" fmla="*/ 2833 w 22382"/>
                <a:gd name="T77" fmla="*/ 13104 h 13111"/>
                <a:gd name="T78" fmla="*/ 3866 w 22382"/>
                <a:gd name="T79" fmla="*/ 13077 h 13111"/>
                <a:gd name="T80" fmla="*/ 4493 w 22382"/>
                <a:gd name="T81" fmla="*/ 12999 h 13111"/>
                <a:gd name="T82" fmla="*/ 6035 w 22382"/>
                <a:gd name="T83" fmla="*/ 12660 h 13111"/>
                <a:gd name="T84" fmla="*/ 9251 w 22382"/>
                <a:gd name="T85" fmla="*/ 11659 h 13111"/>
                <a:gd name="T86" fmla="*/ 10908 w 22382"/>
                <a:gd name="T87" fmla="*/ 11257 h 13111"/>
                <a:gd name="T88" fmla="*/ 12135 w 22382"/>
                <a:gd name="T89" fmla="*/ 11130 h 13111"/>
                <a:gd name="T90" fmla="*/ 13424 w 22382"/>
                <a:gd name="T91" fmla="*/ 11237 h 13111"/>
                <a:gd name="T92" fmla="*/ 14808 w 22382"/>
                <a:gd name="T93" fmla="*/ 11682 h 13111"/>
                <a:gd name="T94" fmla="*/ 15916 w 22382"/>
                <a:gd name="T95" fmla="*/ 12358 h 13111"/>
                <a:gd name="T96" fmla="*/ 16767 w 22382"/>
                <a:gd name="T97" fmla="*/ 12242 h 13111"/>
                <a:gd name="T98" fmla="*/ 17486 w 22382"/>
                <a:gd name="T99" fmla="*/ 11931 h 13111"/>
                <a:gd name="T100" fmla="*/ 18164 w 22382"/>
                <a:gd name="T101" fmla="*/ 11561 h 13111"/>
                <a:gd name="T102" fmla="*/ 18689 w 22382"/>
                <a:gd name="T103" fmla="*/ 11211 h 13111"/>
                <a:gd name="T104" fmla="*/ 19288 w 22382"/>
                <a:gd name="T105" fmla="*/ 10727 h 13111"/>
                <a:gd name="T106" fmla="*/ 19777 w 22382"/>
                <a:gd name="T107" fmla="*/ 10251 h 13111"/>
                <a:gd name="T108" fmla="*/ 20300 w 22382"/>
                <a:gd name="T109" fmla="*/ 9640 h 13111"/>
                <a:gd name="T110" fmla="*/ 20685 w 22382"/>
                <a:gd name="T111" fmla="*/ 9102 h 13111"/>
                <a:gd name="T112" fmla="*/ 21132 w 22382"/>
                <a:gd name="T113" fmla="*/ 8349 h 13111"/>
                <a:gd name="T114" fmla="*/ 21501 w 22382"/>
                <a:gd name="T115" fmla="*/ 7587 h 13111"/>
                <a:gd name="T116" fmla="*/ 21821 w 22382"/>
                <a:gd name="T117" fmla="*/ 6773 h 13111"/>
                <a:gd name="T118" fmla="*/ 22110 w 22382"/>
                <a:gd name="T119" fmla="*/ 5844 h 13111"/>
                <a:gd name="T120" fmla="*/ 22312 w 22382"/>
                <a:gd name="T121" fmla="*/ 5014 h 1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382" h="13111">
                  <a:moveTo>
                    <a:pt x="22312" y="342"/>
                  </a:moveTo>
                  <a:lnTo>
                    <a:pt x="22312" y="342"/>
                  </a:lnTo>
                  <a:lnTo>
                    <a:pt x="22287" y="448"/>
                  </a:lnTo>
                  <a:lnTo>
                    <a:pt x="22287" y="448"/>
                  </a:lnTo>
                  <a:lnTo>
                    <a:pt x="22261" y="564"/>
                  </a:lnTo>
                  <a:lnTo>
                    <a:pt x="22235" y="680"/>
                  </a:lnTo>
                  <a:lnTo>
                    <a:pt x="22235" y="680"/>
                  </a:lnTo>
                  <a:lnTo>
                    <a:pt x="22206" y="797"/>
                  </a:lnTo>
                  <a:lnTo>
                    <a:pt x="22206" y="797"/>
                  </a:lnTo>
                  <a:lnTo>
                    <a:pt x="22178" y="910"/>
                  </a:lnTo>
                  <a:lnTo>
                    <a:pt x="22150" y="1021"/>
                  </a:lnTo>
                  <a:lnTo>
                    <a:pt x="22150" y="1021"/>
                  </a:lnTo>
                  <a:lnTo>
                    <a:pt x="22122" y="1127"/>
                  </a:lnTo>
                  <a:lnTo>
                    <a:pt x="22122" y="1127"/>
                  </a:lnTo>
                  <a:lnTo>
                    <a:pt x="22091" y="1237"/>
                  </a:lnTo>
                  <a:lnTo>
                    <a:pt x="22060" y="1345"/>
                  </a:lnTo>
                  <a:lnTo>
                    <a:pt x="22060" y="1345"/>
                  </a:lnTo>
                  <a:lnTo>
                    <a:pt x="22044" y="1403"/>
                  </a:lnTo>
                  <a:lnTo>
                    <a:pt x="22027" y="1461"/>
                  </a:lnTo>
                  <a:lnTo>
                    <a:pt x="22027" y="1461"/>
                  </a:lnTo>
                  <a:lnTo>
                    <a:pt x="21985" y="1602"/>
                  </a:lnTo>
                  <a:lnTo>
                    <a:pt x="21940" y="1741"/>
                  </a:lnTo>
                  <a:lnTo>
                    <a:pt x="21940" y="1741"/>
                  </a:lnTo>
                  <a:lnTo>
                    <a:pt x="21927" y="1784"/>
                  </a:lnTo>
                  <a:lnTo>
                    <a:pt x="21927" y="1784"/>
                  </a:lnTo>
                  <a:lnTo>
                    <a:pt x="21875" y="1942"/>
                  </a:lnTo>
                  <a:lnTo>
                    <a:pt x="21821" y="2099"/>
                  </a:lnTo>
                  <a:lnTo>
                    <a:pt x="21821" y="2099"/>
                  </a:lnTo>
                  <a:lnTo>
                    <a:pt x="21804" y="2146"/>
                  </a:lnTo>
                  <a:lnTo>
                    <a:pt x="21787" y="2194"/>
                  </a:lnTo>
                  <a:lnTo>
                    <a:pt x="21787" y="2194"/>
                  </a:lnTo>
                  <a:lnTo>
                    <a:pt x="21748" y="2300"/>
                  </a:lnTo>
                  <a:lnTo>
                    <a:pt x="21708" y="2406"/>
                  </a:lnTo>
                  <a:lnTo>
                    <a:pt x="21708" y="2406"/>
                  </a:lnTo>
                  <a:lnTo>
                    <a:pt x="21663" y="2522"/>
                  </a:lnTo>
                  <a:lnTo>
                    <a:pt x="21663" y="2522"/>
                  </a:lnTo>
                  <a:lnTo>
                    <a:pt x="21627" y="2614"/>
                  </a:lnTo>
                  <a:lnTo>
                    <a:pt x="21589" y="2706"/>
                  </a:lnTo>
                  <a:lnTo>
                    <a:pt x="21589" y="2706"/>
                  </a:lnTo>
                  <a:lnTo>
                    <a:pt x="21538" y="2826"/>
                  </a:lnTo>
                  <a:lnTo>
                    <a:pt x="21538" y="2826"/>
                  </a:lnTo>
                  <a:lnTo>
                    <a:pt x="21501" y="2913"/>
                  </a:lnTo>
                  <a:lnTo>
                    <a:pt x="21464" y="2998"/>
                  </a:lnTo>
                  <a:lnTo>
                    <a:pt x="21464" y="2998"/>
                  </a:lnTo>
                  <a:lnTo>
                    <a:pt x="21408" y="3119"/>
                  </a:lnTo>
                  <a:lnTo>
                    <a:pt x="21408" y="3119"/>
                  </a:lnTo>
                  <a:lnTo>
                    <a:pt x="21370" y="3202"/>
                  </a:lnTo>
                  <a:lnTo>
                    <a:pt x="21331" y="3284"/>
                  </a:lnTo>
                  <a:lnTo>
                    <a:pt x="21331" y="3284"/>
                  </a:lnTo>
                  <a:lnTo>
                    <a:pt x="21273" y="3402"/>
                  </a:lnTo>
                  <a:lnTo>
                    <a:pt x="21273" y="3402"/>
                  </a:lnTo>
                  <a:lnTo>
                    <a:pt x="21232" y="3483"/>
                  </a:lnTo>
                  <a:lnTo>
                    <a:pt x="21191" y="3564"/>
                  </a:lnTo>
                  <a:lnTo>
                    <a:pt x="21191" y="3564"/>
                  </a:lnTo>
                  <a:lnTo>
                    <a:pt x="21132" y="3675"/>
                  </a:lnTo>
                  <a:lnTo>
                    <a:pt x="21132" y="3675"/>
                  </a:lnTo>
                  <a:lnTo>
                    <a:pt x="21088" y="3757"/>
                  </a:lnTo>
                  <a:lnTo>
                    <a:pt x="21043" y="3837"/>
                  </a:lnTo>
                  <a:lnTo>
                    <a:pt x="21043" y="3837"/>
                  </a:lnTo>
                  <a:lnTo>
                    <a:pt x="21014" y="3890"/>
                  </a:lnTo>
                  <a:lnTo>
                    <a:pt x="20985" y="3942"/>
                  </a:lnTo>
                  <a:lnTo>
                    <a:pt x="20985" y="3942"/>
                  </a:lnTo>
                  <a:lnTo>
                    <a:pt x="20935" y="4027"/>
                  </a:lnTo>
                  <a:lnTo>
                    <a:pt x="20883" y="4112"/>
                  </a:lnTo>
                  <a:lnTo>
                    <a:pt x="20883" y="4112"/>
                  </a:lnTo>
                  <a:lnTo>
                    <a:pt x="20857" y="4155"/>
                  </a:lnTo>
                  <a:lnTo>
                    <a:pt x="20831" y="4198"/>
                  </a:lnTo>
                  <a:lnTo>
                    <a:pt x="20831" y="4198"/>
                  </a:lnTo>
                  <a:lnTo>
                    <a:pt x="20760" y="4314"/>
                  </a:lnTo>
                  <a:lnTo>
                    <a:pt x="20685" y="4427"/>
                  </a:lnTo>
                  <a:lnTo>
                    <a:pt x="20685" y="4427"/>
                  </a:lnTo>
                  <a:lnTo>
                    <a:pt x="20672" y="4448"/>
                  </a:lnTo>
                  <a:lnTo>
                    <a:pt x="20672" y="4448"/>
                  </a:lnTo>
                  <a:lnTo>
                    <a:pt x="20631" y="4509"/>
                  </a:lnTo>
                  <a:lnTo>
                    <a:pt x="20590" y="4570"/>
                  </a:lnTo>
                  <a:lnTo>
                    <a:pt x="20506" y="4689"/>
                  </a:lnTo>
                  <a:lnTo>
                    <a:pt x="20506" y="4689"/>
                  </a:lnTo>
                  <a:lnTo>
                    <a:pt x="20453" y="4762"/>
                  </a:lnTo>
                  <a:lnTo>
                    <a:pt x="20453" y="4762"/>
                  </a:lnTo>
                  <a:lnTo>
                    <a:pt x="20394" y="4843"/>
                  </a:lnTo>
                  <a:lnTo>
                    <a:pt x="20333" y="4923"/>
                  </a:lnTo>
                  <a:lnTo>
                    <a:pt x="20333" y="4923"/>
                  </a:lnTo>
                  <a:lnTo>
                    <a:pt x="20300" y="4966"/>
                  </a:lnTo>
                  <a:lnTo>
                    <a:pt x="20266" y="5009"/>
                  </a:lnTo>
                  <a:lnTo>
                    <a:pt x="20266" y="5009"/>
                  </a:lnTo>
                  <a:lnTo>
                    <a:pt x="20211" y="5080"/>
                  </a:lnTo>
                  <a:lnTo>
                    <a:pt x="20155" y="5148"/>
                  </a:lnTo>
                  <a:lnTo>
                    <a:pt x="20155" y="5148"/>
                  </a:lnTo>
                  <a:lnTo>
                    <a:pt x="20117" y="5193"/>
                  </a:lnTo>
                  <a:lnTo>
                    <a:pt x="20080" y="5239"/>
                  </a:lnTo>
                  <a:lnTo>
                    <a:pt x="20080" y="5239"/>
                  </a:lnTo>
                  <a:lnTo>
                    <a:pt x="20025" y="5303"/>
                  </a:lnTo>
                  <a:lnTo>
                    <a:pt x="19969" y="5366"/>
                  </a:lnTo>
                  <a:lnTo>
                    <a:pt x="19969" y="5366"/>
                  </a:lnTo>
                  <a:lnTo>
                    <a:pt x="19890" y="5456"/>
                  </a:lnTo>
                  <a:lnTo>
                    <a:pt x="19890" y="5456"/>
                  </a:lnTo>
                  <a:lnTo>
                    <a:pt x="19833" y="5517"/>
                  </a:lnTo>
                  <a:lnTo>
                    <a:pt x="19777" y="5578"/>
                  </a:lnTo>
                  <a:lnTo>
                    <a:pt x="19777" y="5578"/>
                  </a:lnTo>
                  <a:lnTo>
                    <a:pt x="19695" y="5664"/>
                  </a:lnTo>
                  <a:lnTo>
                    <a:pt x="19695" y="5664"/>
                  </a:lnTo>
                  <a:lnTo>
                    <a:pt x="19636" y="5723"/>
                  </a:lnTo>
                  <a:lnTo>
                    <a:pt x="19578" y="5781"/>
                  </a:lnTo>
                  <a:lnTo>
                    <a:pt x="19578" y="5781"/>
                  </a:lnTo>
                  <a:lnTo>
                    <a:pt x="19495" y="5863"/>
                  </a:lnTo>
                  <a:lnTo>
                    <a:pt x="19495" y="5863"/>
                  </a:lnTo>
                  <a:lnTo>
                    <a:pt x="19432" y="5922"/>
                  </a:lnTo>
                  <a:lnTo>
                    <a:pt x="19370" y="5980"/>
                  </a:lnTo>
                  <a:lnTo>
                    <a:pt x="19370" y="5980"/>
                  </a:lnTo>
                  <a:lnTo>
                    <a:pt x="19329" y="6017"/>
                  </a:lnTo>
                  <a:lnTo>
                    <a:pt x="19288" y="6053"/>
                  </a:lnTo>
                  <a:lnTo>
                    <a:pt x="19288" y="6053"/>
                  </a:lnTo>
                  <a:lnTo>
                    <a:pt x="19218" y="6116"/>
                  </a:lnTo>
                  <a:lnTo>
                    <a:pt x="19147" y="6176"/>
                  </a:lnTo>
                  <a:lnTo>
                    <a:pt x="19147" y="6176"/>
                  </a:lnTo>
                  <a:lnTo>
                    <a:pt x="19111" y="6206"/>
                  </a:lnTo>
                  <a:lnTo>
                    <a:pt x="19076" y="6237"/>
                  </a:lnTo>
                  <a:lnTo>
                    <a:pt x="19076" y="6237"/>
                  </a:lnTo>
                  <a:lnTo>
                    <a:pt x="18973" y="6320"/>
                  </a:lnTo>
                  <a:lnTo>
                    <a:pt x="18869" y="6403"/>
                  </a:lnTo>
                  <a:lnTo>
                    <a:pt x="18869" y="6403"/>
                  </a:lnTo>
                  <a:lnTo>
                    <a:pt x="18858" y="6412"/>
                  </a:lnTo>
                  <a:lnTo>
                    <a:pt x="18858" y="6412"/>
                  </a:lnTo>
                  <a:lnTo>
                    <a:pt x="18802" y="6454"/>
                  </a:lnTo>
                  <a:lnTo>
                    <a:pt x="18746" y="6496"/>
                  </a:lnTo>
                  <a:lnTo>
                    <a:pt x="18689" y="6537"/>
                  </a:lnTo>
                  <a:lnTo>
                    <a:pt x="18633" y="6578"/>
                  </a:lnTo>
                  <a:lnTo>
                    <a:pt x="18633" y="6578"/>
                  </a:lnTo>
                  <a:lnTo>
                    <a:pt x="18595" y="6604"/>
                  </a:lnTo>
                  <a:lnTo>
                    <a:pt x="18558" y="6629"/>
                  </a:lnTo>
                  <a:lnTo>
                    <a:pt x="18558" y="6629"/>
                  </a:lnTo>
                  <a:lnTo>
                    <a:pt x="18481" y="6683"/>
                  </a:lnTo>
                  <a:lnTo>
                    <a:pt x="18401" y="6737"/>
                  </a:lnTo>
                  <a:lnTo>
                    <a:pt x="18401" y="6737"/>
                  </a:lnTo>
                  <a:lnTo>
                    <a:pt x="18356" y="6767"/>
                  </a:lnTo>
                  <a:lnTo>
                    <a:pt x="18310" y="6796"/>
                  </a:lnTo>
                  <a:lnTo>
                    <a:pt x="18310" y="6796"/>
                  </a:lnTo>
                  <a:lnTo>
                    <a:pt x="18237" y="6842"/>
                  </a:lnTo>
                  <a:lnTo>
                    <a:pt x="18164" y="6887"/>
                  </a:lnTo>
                  <a:lnTo>
                    <a:pt x="18164" y="6887"/>
                  </a:lnTo>
                  <a:lnTo>
                    <a:pt x="18114" y="6918"/>
                  </a:lnTo>
                  <a:lnTo>
                    <a:pt x="18063" y="6947"/>
                  </a:lnTo>
                  <a:lnTo>
                    <a:pt x="18063" y="6947"/>
                  </a:lnTo>
                  <a:lnTo>
                    <a:pt x="17992" y="6989"/>
                  </a:lnTo>
                  <a:lnTo>
                    <a:pt x="17920" y="7030"/>
                  </a:lnTo>
                  <a:lnTo>
                    <a:pt x="17920" y="7030"/>
                  </a:lnTo>
                  <a:lnTo>
                    <a:pt x="17815" y="7089"/>
                  </a:lnTo>
                  <a:lnTo>
                    <a:pt x="17815" y="7089"/>
                  </a:lnTo>
                  <a:lnTo>
                    <a:pt x="17742" y="7128"/>
                  </a:lnTo>
                  <a:lnTo>
                    <a:pt x="17668" y="7166"/>
                  </a:lnTo>
                  <a:lnTo>
                    <a:pt x="17668" y="7166"/>
                  </a:lnTo>
                  <a:lnTo>
                    <a:pt x="17562" y="7221"/>
                  </a:lnTo>
                  <a:lnTo>
                    <a:pt x="17562" y="7221"/>
                  </a:lnTo>
                  <a:lnTo>
                    <a:pt x="17486" y="7259"/>
                  </a:lnTo>
                  <a:lnTo>
                    <a:pt x="17410" y="7295"/>
                  </a:lnTo>
                  <a:lnTo>
                    <a:pt x="17410" y="7295"/>
                  </a:lnTo>
                  <a:lnTo>
                    <a:pt x="17356" y="7320"/>
                  </a:lnTo>
                  <a:lnTo>
                    <a:pt x="17302" y="7345"/>
                  </a:lnTo>
                  <a:lnTo>
                    <a:pt x="17302" y="7345"/>
                  </a:lnTo>
                  <a:lnTo>
                    <a:pt x="17222" y="7381"/>
                  </a:lnTo>
                  <a:lnTo>
                    <a:pt x="17141" y="7416"/>
                  </a:lnTo>
                  <a:lnTo>
                    <a:pt x="17141" y="7416"/>
                  </a:lnTo>
                  <a:lnTo>
                    <a:pt x="17089" y="7439"/>
                  </a:lnTo>
                  <a:lnTo>
                    <a:pt x="17038" y="7461"/>
                  </a:lnTo>
                  <a:lnTo>
                    <a:pt x="17038" y="7461"/>
                  </a:lnTo>
                  <a:lnTo>
                    <a:pt x="16947" y="7498"/>
                  </a:lnTo>
                  <a:lnTo>
                    <a:pt x="16856" y="7533"/>
                  </a:lnTo>
                  <a:lnTo>
                    <a:pt x="16856" y="7533"/>
                  </a:lnTo>
                  <a:lnTo>
                    <a:pt x="16811" y="7551"/>
                  </a:lnTo>
                  <a:lnTo>
                    <a:pt x="16767" y="7568"/>
                  </a:lnTo>
                  <a:lnTo>
                    <a:pt x="16767" y="7568"/>
                  </a:lnTo>
                  <a:lnTo>
                    <a:pt x="16629" y="7619"/>
                  </a:lnTo>
                  <a:lnTo>
                    <a:pt x="16560" y="7644"/>
                  </a:lnTo>
                  <a:lnTo>
                    <a:pt x="16490" y="7668"/>
                  </a:lnTo>
                  <a:lnTo>
                    <a:pt x="16490" y="7668"/>
                  </a:lnTo>
                  <a:lnTo>
                    <a:pt x="16341" y="7717"/>
                  </a:lnTo>
                  <a:lnTo>
                    <a:pt x="16191" y="7766"/>
                  </a:lnTo>
                  <a:lnTo>
                    <a:pt x="16191" y="7766"/>
                  </a:lnTo>
                  <a:lnTo>
                    <a:pt x="16093" y="7795"/>
                  </a:lnTo>
                  <a:lnTo>
                    <a:pt x="16093" y="7795"/>
                  </a:lnTo>
                  <a:lnTo>
                    <a:pt x="15991" y="7826"/>
                  </a:lnTo>
                  <a:lnTo>
                    <a:pt x="15888" y="7855"/>
                  </a:lnTo>
                  <a:lnTo>
                    <a:pt x="15888" y="7855"/>
                  </a:lnTo>
                  <a:lnTo>
                    <a:pt x="15770" y="7887"/>
                  </a:lnTo>
                  <a:lnTo>
                    <a:pt x="15770" y="7887"/>
                  </a:lnTo>
                  <a:lnTo>
                    <a:pt x="15675" y="7913"/>
                  </a:lnTo>
                  <a:lnTo>
                    <a:pt x="15578" y="7939"/>
                  </a:lnTo>
                  <a:lnTo>
                    <a:pt x="15578" y="7939"/>
                  </a:lnTo>
                  <a:lnTo>
                    <a:pt x="15455" y="7969"/>
                  </a:lnTo>
                  <a:lnTo>
                    <a:pt x="15455" y="7969"/>
                  </a:lnTo>
                  <a:lnTo>
                    <a:pt x="15358" y="7992"/>
                  </a:lnTo>
                  <a:lnTo>
                    <a:pt x="15261" y="8015"/>
                  </a:lnTo>
                  <a:lnTo>
                    <a:pt x="15261" y="8015"/>
                  </a:lnTo>
                  <a:lnTo>
                    <a:pt x="15137" y="8042"/>
                  </a:lnTo>
                  <a:lnTo>
                    <a:pt x="15137" y="8042"/>
                  </a:lnTo>
                  <a:lnTo>
                    <a:pt x="15035" y="8064"/>
                  </a:lnTo>
                  <a:lnTo>
                    <a:pt x="14933" y="8084"/>
                  </a:lnTo>
                  <a:lnTo>
                    <a:pt x="14933" y="8084"/>
                  </a:lnTo>
                  <a:lnTo>
                    <a:pt x="14814" y="8109"/>
                  </a:lnTo>
                  <a:lnTo>
                    <a:pt x="14814" y="8109"/>
                  </a:lnTo>
                  <a:lnTo>
                    <a:pt x="14694" y="8131"/>
                  </a:lnTo>
                  <a:lnTo>
                    <a:pt x="14575" y="8151"/>
                  </a:lnTo>
                  <a:lnTo>
                    <a:pt x="14575" y="8151"/>
                  </a:lnTo>
                  <a:lnTo>
                    <a:pt x="14486" y="8167"/>
                  </a:lnTo>
                  <a:lnTo>
                    <a:pt x="14486" y="8167"/>
                  </a:lnTo>
                  <a:lnTo>
                    <a:pt x="14319" y="8193"/>
                  </a:lnTo>
                  <a:lnTo>
                    <a:pt x="14151" y="8218"/>
                  </a:lnTo>
                  <a:lnTo>
                    <a:pt x="14151" y="8218"/>
                  </a:lnTo>
                  <a:lnTo>
                    <a:pt x="14072" y="8228"/>
                  </a:lnTo>
                  <a:lnTo>
                    <a:pt x="14072" y="8228"/>
                  </a:lnTo>
                  <a:lnTo>
                    <a:pt x="13940" y="8245"/>
                  </a:lnTo>
                  <a:lnTo>
                    <a:pt x="13807" y="8262"/>
                  </a:lnTo>
                  <a:lnTo>
                    <a:pt x="13807" y="8262"/>
                  </a:lnTo>
                  <a:lnTo>
                    <a:pt x="13692" y="8275"/>
                  </a:lnTo>
                  <a:lnTo>
                    <a:pt x="13575" y="8288"/>
                  </a:lnTo>
                  <a:lnTo>
                    <a:pt x="13575" y="8288"/>
                  </a:lnTo>
                  <a:lnTo>
                    <a:pt x="13511" y="8295"/>
                  </a:lnTo>
                  <a:lnTo>
                    <a:pt x="13511" y="8295"/>
                  </a:lnTo>
                  <a:lnTo>
                    <a:pt x="13357" y="8309"/>
                  </a:lnTo>
                  <a:lnTo>
                    <a:pt x="13201" y="8322"/>
                  </a:lnTo>
                  <a:lnTo>
                    <a:pt x="13201" y="8322"/>
                  </a:lnTo>
                  <a:lnTo>
                    <a:pt x="13119" y="8328"/>
                  </a:lnTo>
                  <a:lnTo>
                    <a:pt x="13119" y="8328"/>
                  </a:lnTo>
                  <a:lnTo>
                    <a:pt x="13002" y="8337"/>
                  </a:lnTo>
                  <a:lnTo>
                    <a:pt x="12882" y="8345"/>
                  </a:lnTo>
                  <a:lnTo>
                    <a:pt x="12882" y="8345"/>
                  </a:lnTo>
                  <a:lnTo>
                    <a:pt x="12765" y="8352"/>
                  </a:lnTo>
                  <a:lnTo>
                    <a:pt x="12765" y="8352"/>
                  </a:lnTo>
                  <a:lnTo>
                    <a:pt x="12553" y="8363"/>
                  </a:lnTo>
                  <a:lnTo>
                    <a:pt x="12553" y="8363"/>
                  </a:lnTo>
                  <a:lnTo>
                    <a:pt x="12426" y="8369"/>
                  </a:lnTo>
                  <a:lnTo>
                    <a:pt x="12426" y="8369"/>
                  </a:lnTo>
                  <a:lnTo>
                    <a:pt x="12212" y="8377"/>
                  </a:lnTo>
                  <a:lnTo>
                    <a:pt x="12212" y="8377"/>
                  </a:lnTo>
                  <a:lnTo>
                    <a:pt x="12084" y="8381"/>
                  </a:lnTo>
                  <a:lnTo>
                    <a:pt x="12084" y="8381"/>
                  </a:lnTo>
                  <a:lnTo>
                    <a:pt x="11968" y="8383"/>
                  </a:lnTo>
                  <a:lnTo>
                    <a:pt x="11849" y="8386"/>
                  </a:lnTo>
                  <a:lnTo>
                    <a:pt x="11849" y="8386"/>
                  </a:lnTo>
                  <a:lnTo>
                    <a:pt x="11736" y="8388"/>
                  </a:lnTo>
                  <a:lnTo>
                    <a:pt x="11736" y="8388"/>
                  </a:lnTo>
                  <a:lnTo>
                    <a:pt x="11560" y="8389"/>
                  </a:lnTo>
                  <a:lnTo>
                    <a:pt x="11380" y="8390"/>
                  </a:lnTo>
                  <a:lnTo>
                    <a:pt x="11380" y="8390"/>
                  </a:lnTo>
                  <a:lnTo>
                    <a:pt x="11217" y="8390"/>
                  </a:lnTo>
                  <a:lnTo>
                    <a:pt x="11053" y="8388"/>
                  </a:lnTo>
                  <a:lnTo>
                    <a:pt x="10891" y="8386"/>
                  </a:lnTo>
                  <a:lnTo>
                    <a:pt x="10727" y="8384"/>
                  </a:lnTo>
                  <a:lnTo>
                    <a:pt x="10564" y="8380"/>
                  </a:lnTo>
                  <a:lnTo>
                    <a:pt x="10400" y="8376"/>
                  </a:lnTo>
                  <a:lnTo>
                    <a:pt x="10075" y="8366"/>
                  </a:lnTo>
                  <a:lnTo>
                    <a:pt x="9750" y="8355"/>
                  </a:lnTo>
                  <a:lnTo>
                    <a:pt x="9427" y="8342"/>
                  </a:lnTo>
                  <a:lnTo>
                    <a:pt x="8787" y="8315"/>
                  </a:lnTo>
                  <a:lnTo>
                    <a:pt x="8787" y="8315"/>
                  </a:lnTo>
                  <a:lnTo>
                    <a:pt x="8155" y="8288"/>
                  </a:lnTo>
                  <a:lnTo>
                    <a:pt x="7844" y="8275"/>
                  </a:lnTo>
                  <a:lnTo>
                    <a:pt x="7536" y="8264"/>
                  </a:lnTo>
                  <a:lnTo>
                    <a:pt x="7231" y="8254"/>
                  </a:lnTo>
                  <a:lnTo>
                    <a:pt x="6928" y="8247"/>
                  </a:lnTo>
                  <a:lnTo>
                    <a:pt x="6776" y="8245"/>
                  </a:lnTo>
                  <a:lnTo>
                    <a:pt x="6625" y="8243"/>
                  </a:lnTo>
                  <a:lnTo>
                    <a:pt x="6475" y="8242"/>
                  </a:lnTo>
                  <a:lnTo>
                    <a:pt x="6325" y="8241"/>
                  </a:lnTo>
                  <a:lnTo>
                    <a:pt x="6325" y="8241"/>
                  </a:lnTo>
                  <a:lnTo>
                    <a:pt x="6189" y="8242"/>
                  </a:lnTo>
                  <a:lnTo>
                    <a:pt x="6055" y="8243"/>
                  </a:lnTo>
                  <a:lnTo>
                    <a:pt x="6055" y="8243"/>
                  </a:lnTo>
                  <a:lnTo>
                    <a:pt x="5968" y="8244"/>
                  </a:lnTo>
                  <a:lnTo>
                    <a:pt x="5968" y="8244"/>
                  </a:lnTo>
                  <a:lnTo>
                    <a:pt x="5794" y="8247"/>
                  </a:lnTo>
                  <a:lnTo>
                    <a:pt x="5794" y="8247"/>
                  </a:lnTo>
                  <a:lnTo>
                    <a:pt x="5691" y="8250"/>
                  </a:lnTo>
                  <a:lnTo>
                    <a:pt x="5691" y="8250"/>
                  </a:lnTo>
                  <a:lnTo>
                    <a:pt x="5538" y="8255"/>
                  </a:lnTo>
                  <a:lnTo>
                    <a:pt x="5538" y="8255"/>
                  </a:lnTo>
                  <a:lnTo>
                    <a:pt x="5430" y="8260"/>
                  </a:lnTo>
                  <a:lnTo>
                    <a:pt x="5430" y="8260"/>
                  </a:lnTo>
                  <a:lnTo>
                    <a:pt x="5289" y="8266"/>
                  </a:lnTo>
                  <a:lnTo>
                    <a:pt x="5289" y="8266"/>
                  </a:lnTo>
                  <a:lnTo>
                    <a:pt x="5181" y="8272"/>
                  </a:lnTo>
                  <a:lnTo>
                    <a:pt x="5181" y="8272"/>
                  </a:lnTo>
                  <a:lnTo>
                    <a:pt x="5045" y="8280"/>
                  </a:lnTo>
                  <a:lnTo>
                    <a:pt x="5045" y="8280"/>
                  </a:lnTo>
                  <a:lnTo>
                    <a:pt x="4940" y="8287"/>
                  </a:lnTo>
                  <a:lnTo>
                    <a:pt x="4940" y="8287"/>
                  </a:lnTo>
                  <a:lnTo>
                    <a:pt x="4809" y="8297"/>
                  </a:lnTo>
                  <a:lnTo>
                    <a:pt x="4809" y="8297"/>
                  </a:lnTo>
                  <a:lnTo>
                    <a:pt x="4704" y="8305"/>
                  </a:lnTo>
                  <a:lnTo>
                    <a:pt x="4704" y="8305"/>
                  </a:lnTo>
                  <a:lnTo>
                    <a:pt x="4578" y="8317"/>
                  </a:lnTo>
                  <a:lnTo>
                    <a:pt x="4578" y="8317"/>
                  </a:lnTo>
                  <a:lnTo>
                    <a:pt x="4475" y="8326"/>
                  </a:lnTo>
                  <a:lnTo>
                    <a:pt x="4475" y="8326"/>
                  </a:lnTo>
                  <a:lnTo>
                    <a:pt x="4351" y="8340"/>
                  </a:lnTo>
                  <a:lnTo>
                    <a:pt x="4351" y="8340"/>
                  </a:lnTo>
                  <a:lnTo>
                    <a:pt x="4293" y="8346"/>
                  </a:lnTo>
                  <a:lnTo>
                    <a:pt x="4293" y="8346"/>
                  </a:lnTo>
                  <a:lnTo>
                    <a:pt x="4247" y="8352"/>
                  </a:lnTo>
                  <a:lnTo>
                    <a:pt x="4247" y="8352"/>
                  </a:lnTo>
                  <a:lnTo>
                    <a:pt x="4156" y="8363"/>
                  </a:lnTo>
                  <a:lnTo>
                    <a:pt x="4156" y="8363"/>
                  </a:lnTo>
                  <a:lnTo>
                    <a:pt x="4044" y="8377"/>
                  </a:lnTo>
                  <a:lnTo>
                    <a:pt x="4044" y="8377"/>
                  </a:lnTo>
                  <a:lnTo>
                    <a:pt x="3955" y="8390"/>
                  </a:lnTo>
                  <a:lnTo>
                    <a:pt x="3955" y="8390"/>
                  </a:lnTo>
                  <a:lnTo>
                    <a:pt x="3843" y="8406"/>
                  </a:lnTo>
                  <a:lnTo>
                    <a:pt x="3843" y="8406"/>
                  </a:lnTo>
                  <a:lnTo>
                    <a:pt x="3758" y="8419"/>
                  </a:lnTo>
                  <a:lnTo>
                    <a:pt x="3758" y="8419"/>
                  </a:lnTo>
                  <a:lnTo>
                    <a:pt x="3647" y="8439"/>
                  </a:lnTo>
                  <a:lnTo>
                    <a:pt x="3647" y="8439"/>
                  </a:lnTo>
                  <a:lnTo>
                    <a:pt x="3565" y="8453"/>
                  </a:lnTo>
                  <a:lnTo>
                    <a:pt x="3565" y="8453"/>
                  </a:lnTo>
                  <a:lnTo>
                    <a:pt x="3454" y="8473"/>
                  </a:lnTo>
                  <a:lnTo>
                    <a:pt x="3454" y="8473"/>
                  </a:lnTo>
                  <a:lnTo>
                    <a:pt x="3376" y="8488"/>
                  </a:lnTo>
                  <a:lnTo>
                    <a:pt x="3376" y="8488"/>
                  </a:lnTo>
                  <a:lnTo>
                    <a:pt x="3262" y="8511"/>
                  </a:lnTo>
                  <a:lnTo>
                    <a:pt x="3262" y="8511"/>
                  </a:lnTo>
                  <a:lnTo>
                    <a:pt x="3191" y="8526"/>
                  </a:lnTo>
                  <a:lnTo>
                    <a:pt x="3191" y="8526"/>
                  </a:lnTo>
                  <a:lnTo>
                    <a:pt x="3066" y="8554"/>
                  </a:lnTo>
                  <a:lnTo>
                    <a:pt x="3066" y="8554"/>
                  </a:lnTo>
                  <a:lnTo>
                    <a:pt x="3009" y="8567"/>
                  </a:lnTo>
                  <a:lnTo>
                    <a:pt x="3009" y="8567"/>
                  </a:lnTo>
                  <a:lnTo>
                    <a:pt x="2918" y="8589"/>
                  </a:lnTo>
                  <a:lnTo>
                    <a:pt x="2830" y="8612"/>
                  </a:lnTo>
                  <a:lnTo>
                    <a:pt x="2830" y="8612"/>
                  </a:lnTo>
                  <a:lnTo>
                    <a:pt x="2771" y="8627"/>
                  </a:lnTo>
                  <a:lnTo>
                    <a:pt x="2713" y="8643"/>
                  </a:lnTo>
                  <a:lnTo>
                    <a:pt x="2713" y="8643"/>
                  </a:lnTo>
                  <a:lnTo>
                    <a:pt x="2676" y="8654"/>
                  </a:lnTo>
                  <a:lnTo>
                    <a:pt x="2676" y="8654"/>
                  </a:lnTo>
                  <a:lnTo>
                    <a:pt x="2596" y="8677"/>
                  </a:lnTo>
                  <a:lnTo>
                    <a:pt x="2596" y="8677"/>
                  </a:lnTo>
                  <a:lnTo>
                    <a:pt x="2551" y="8691"/>
                  </a:lnTo>
                  <a:lnTo>
                    <a:pt x="2551" y="8691"/>
                  </a:lnTo>
                  <a:lnTo>
                    <a:pt x="2479" y="8713"/>
                  </a:lnTo>
                  <a:lnTo>
                    <a:pt x="2479" y="8713"/>
                  </a:lnTo>
                  <a:lnTo>
                    <a:pt x="2430" y="8728"/>
                  </a:lnTo>
                  <a:lnTo>
                    <a:pt x="2430" y="8728"/>
                  </a:lnTo>
                  <a:lnTo>
                    <a:pt x="2360" y="8752"/>
                  </a:lnTo>
                  <a:lnTo>
                    <a:pt x="2360" y="8752"/>
                  </a:lnTo>
                  <a:lnTo>
                    <a:pt x="2312" y="8769"/>
                  </a:lnTo>
                  <a:lnTo>
                    <a:pt x="2312" y="8769"/>
                  </a:lnTo>
                  <a:lnTo>
                    <a:pt x="2240" y="8795"/>
                  </a:lnTo>
                  <a:lnTo>
                    <a:pt x="2240" y="8795"/>
                  </a:lnTo>
                  <a:lnTo>
                    <a:pt x="2193" y="8812"/>
                  </a:lnTo>
                  <a:lnTo>
                    <a:pt x="2193" y="8812"/>
                  </a:lnTo>
                  <a:lnTo>
                    <a:pt x="2121" y="8839"/>
                  </a:lnTo>
                  <a:lnTo>
                    <a:pt x="2121" y="8839"/>
                  </a:lnTo>
                  <a:lnTo>
                    <a:pt x="2074" y="8857"/>
                  </a:lnTo>
                  <a:lnTo>
                    <a:pt x="2074" y="8857"/>
                  </a:lnTo>
                  <a:lnTo>
                    <a:pt x="1999" y="8887"/>
                  </a:lnTo>
                  <a:lnTo>
                    <a:pt x="1999" y="8887"/>
                  </a:lnTo>
                  <a:lnTo>
                    <a:pt x="1957" y="8904"/>
                  </a:lnTo>
                  <a:lnTo>
                    <a:pt x="1957" y="8904"/>
                  </a:lnTo>
                  <a:lnTo>
                    <a:pt x="1868" y="8943"/>
                  </a:lnTo>
                  <a:lnTo>
                    <a:pt x="1868" y="8943"/>
                  </a:lnTo>
                  <a:lnTo>
                    <a:pt x="1841" y="8955"/>
                  </a:lnTo>
                  <a:lnTo>
                    <a:pt x="1841" y="8955"/>
                  </a:lnTo>
                  <a:lnTo>
                    <a:pt x="1783" y="8981"/>
                  </a:lnTo>
                  <a:lnTo>
                    <a:pt x="1725" y="9007"/>
                  </a:lnTo>
                  <a:lnTo>
                    <a:pt x="1725" y="9007"/>
                  </a:lnTo>
                  <a:lnTo>
                    <a:pt x="1702" y="9018"/>
                  </a:lnTo>
                  <a:lnTo>
                    <a:pt x="1702" y="9018"/>
                  </a:lnTo>
                  <a:lnTo>
                    <a:pt x="1612" y="9062"/>
                  </a:lnTo>
                  <a:lnTo>
                    <a:pt x="1612" y="9062"/>
                  </a:lnTo>
                  <a:lnTo>
                    <a:pt x="1571" y="9082"/>
                  </a:lnTo>
                  <a:lnTo>
                    <a:pt x="1571" y="9082"/>
                  </a:lnTo>
                  <a:lnTo>
                    <a:pt x="1499" y="9120"/>
                  </a:lnTo>
                  <a:lnTo>
                    <a:pt x="1499" y="9120"/>
                  </a:lnTo>
                  <a:lnTo>
                    <a:pt x="1456" y="9143"/>
                  </a:lnTo>
                  <a:lnTo>
                    <a:pt x="1456" y="9143"/>
                  </a:lnTo>
                  <a:lnTo>
                    <a:pt x="1388" y="9180"/>
                  </a:lnTo>
                  <a:lnTo>
                    <a:pt x="1388" y="9180"/>
                  </a:lnTo>
                  <a:lnTo>
                    <a:pt x="1344" y="9205"/>
                  </a:lnTo>
                  <a:lnTo>
                    <a:pt x="1344" y="9205"/>
                  </a:lnTo>
                  <a:lnTo>
                    <a:pt x="1280" y="9242"/>
                  </a:lnTo>
                  <a:lnTo>
                    <a:pt x="1280" y="9242"/>
                  </a:lnTo>
                  <a:lnTo>
                    <a:pt x="1237" y="9269"/>
                  </a:lnTo>
                  <a:lnTo>
                    <a:pt x="1237" y="9269"/>
                  </a:lnTo>
                  <a:lnTo>
                    <a:pt x="1173" y="9308"/>
                  </a:lnTo>
                  <a:lnTo>
                    <a:pt x="1173" y="9308"/>
                  </a:lnTo>
                  <a:lnTo>
                    <a:pt x="1131" y="9335"/>
                  </a:lnTo>
                  <a:lnTo>
                    <a:pt x="1131" y="9335"/>
                  </a:lnTo>
                  <a:lnTo>
                    <a:pt x="1069" y="9377"/>
                  </a:lnTo>
                  <a:lnTo>
                    <a:pt x="1069" y="9377"/>
                  </a:lnTo>
                  <a:lnTo>
                    <a:pt x="1029" y="9403"/>
                  </a:lnTo>
                  <a:lnTo>
                    <a:pt x="1029" y="9403"/>
                  </a:lnTo>
                  <a:lnTo>
                    <a:pt x="963" y="9451"/>
                  </a:lnTo>
                  <a:lnTo>
                    <a:pt x="963" y="9451"/>
                  </a:lnTo>
                  <a:lnTo>
                    <a:pt x="931" y="9474"/>
                  </a:lnTo>
                  <a:lnTo>
                    <a:pt x="931" y="9474"/>
                  </a:lnTo>
                  <a:lnTo>
                    <a:pt x="886" y="9508"/>
                  </a:lnTo>
                  <a:lnTo>
                    <a:pt x="841" y="9542"/>
                  </a:lnTo>
                  <a:lnTo>
                    <a:pt x="841" y="9542"/>
                  </a:lnTo>
                  <a:lnTo>
                    <a:pt x="835" y="9547"/>
                  </a:lnTo>
                  <a:lnTo>
                    <a:pt x="835" y="9547"/>
                  </a:lnTo>
                  <a:lnTo>
                    <a:pt x="789" y="9584"/>
                  </a:lnTo>
                  <a:lnTo>
                    <a:pt x="744" y="9623"/>
                  </a:lnTo>
                  <a:lnTo>
                    <a:pt x="744" y="9623"/>
                  </a:lnTo>
                  <a:lnTo>
                    <a:pt x="718" y="9646"/>
                  </a:lnTo>
                  <a:lnTo>
                    <a:pt x="718" y="9646"/>
                  </a:lnTo>
                  <a:lnTo>
                    <a:pt x="686" y="9673"/>
                  </a:lnTo>
                  <a:lnTo>
                    <a:pt x="656" y="9700"/>
                  </a:lnTo>
                  <a:lnTo>
                    <a:pt x="656" y="9700"/>
                  </a:lnTo>
                  <a:lnTo>
                    <a:pt x="625" y="9730"/>
                  </a:lnTo>
                  <a:lnTo>
                    <a:pt x="625" y="9730"/>
                  </a:lnTo>
                  <a:lnTo>
                    <a:pt x="574" y="9781"/>
                  </a:lnTo>
                  <a:lnTo>
                    <a:pt x="574" y="9781"/>
                  </a:lnTo>
                  <a:lnTo>
                    <a:pt x="542" y="9814"/>
                  </a:lnTo>
                  <a:lnTo>
                    <a:pt x="542" y="9814"/>
                  </a:lnTo>
                  <a:lnTo>
                    <a:pt x="494" y="9863"/>
                  </a:lnTo>
                  <a:lnTo>
                    <a:pt x="494" y="9863"/>
                  </a:lnTo>
                  <a:lnTo>
                    <a:pt x="463" y="9898"/>
                  </a:lnTo>
                  <a:lnTo>
                    <a:pt x="463" y="9898"/>
                  </a:lnTo>
                  <a:lnTo>
                    <a:pt x="420" y="9949"/>
                  </a:lnTo>
                  <a:lnTo>
                    <a:pt x="420" y="9949"/>
                  </a:lnTo>
                  <a:lnTo>
                    <a:pt x="391" y="9984"/>
                  </a:lnTo>
                  <a:lnTo>
                    <a:pt x="391" y="9984"/>
                  </a:lnTo>
                  <a:lnTo>
                    <a:pt x="351" y="10037"/>
                  </a:lnTo>
                  <a:lnTo>
                    <a:pt x="351" y="10037"/>
                  </a:lnTo>
                  <a:lnTo>
                    <a:pt x="324" y="10072"/>
                  </a:lnTo>
                  <a:lnTo>
                    <a:pt x="324" y="10072"/>
                  </a:lnTo>
                  <a:lnTo>
                    <a:pt x="304" y="10100"/>
                  </a:lnTo>
                  <a:lnTo>
                    <a:pt x="285" y="10129"/>
                  </a:lnTo>
                  <a:lnTo>
                    <a:pt x="285" y="10129"/>
                  </a:lnTo>
                  <a:lnTo>
                    <a:pt x="263" y="10163"/>
                  </a:lnTo>
                  <a:lnTo>
                    <a:pt x="263" y="10163"/>
                  </a:lnTo>
                  <a:lnTo>
                    <a:pt x="242" y="10196"/>
                  </a:lnTo>
                  <a:lnTo>
                    <a:pt x="222" y="10230"/>
                  </a:lnTo>
                  <a:lnTo>
                    <a:pt x="222" y="10230"/>
                  </a:lnTo>
                  <a:lnTo>
                    <a:pt x="207" y="10255"/>
                  </a:lnTo>
                  <a:lnTo>
                    <a:pt x="207" y="10255"/>
                  </a:lnTo>
                  <a:lnTo>
                    <a:pt x="182" y="10303"/>
                  </a:lnTo>
                  <a:lnTo>
                    <a:pt x="157" y="10350"/>
                  </a:lnTo>
                  <a:lnTo>
                    <a:pt x="157" y="10350"/>
                  </a:lnTo>
                  <a:lnTo>
                    <a:pt x="148" y="10369"/>
                  </a:lnTo>
                  <a:lnTo>
                    <a:pt x="148" y="10369"/>
                  </a:lnTo>
                  <a:lnTo>
                    <a:pt x="131" y="10408"/>
                  </a:lnTo>
                  <a:lnTo>
                    <a:pt x="114" y="10446"/>
                  </a:lnTo>
                  <a:lnTo>
                    <a:pt x="114" y="10446"/>
                  </a:lnTo>
                  <a:lnTo>
                    <a:pt x="101" y="10482"/>
                  </a:lnTo>
                  <a:lnTo>
                    <a:pt x="101" y="10482"/>
                  </a:lnTo>
                  <a:lnTo>
                    <a:pt x="89" y="10514"/>
                  </a:lnTo>
                  <a:lnTo>
                    <a:pt x="77" y="10546"/>
                  </a:lnTo>
                  <a:lnTo>
                    <a:pt x="77" y="10546"/>
                  </a:lnTo>
                  <a:lnTo>
                    <a:pt x="65" y="10586"/>
                  </a:lnTo>
                  <a:lnTo>
                    <a:pt x="65" y="10586"/>
                  </a:lnTo>
                  <a:lnTo>
                    <a:pt x="59" y="10606"/>
                  </a:lnTo>
                  <a:lnTo>
                    <a:pt x="53" y="10627"/>
                  </a:lnTo>
                  <a:lnTo>
                    <a:pt x="53" y="10627"/>
                  </a:lnTo>
                  <a:lnTo>
                    <a:pt x="47" y="10649"/>
                  </a:lnTo>
                  <a:lnTo>
                    <a:pt x="47" y="10649"/>
                  </a:lnTo>
                  <a:lnTo>
                    <a:pt x="38" y="10686"/>
                  </a:lnTo>
                  <a:lnTo>
                    <a:pt x="38" y="10686"/>
                  </a:lnTo>
                  <a:lnTo>
                    <a:pt x="31" y="10718"/>
                  </a:lnTo>
                  <a:lnTo>
                    <a:pt x="25" y="10751"/>
                  </a:lnTo>
                  <a:lnTo>
                    <a:pt x="25" y="10751"/>
                  </a:lnTo>
                  <a:lnTo>
                    <a:pt x="18" y="10789"/>
                  </a:lnTo>
                  <a:lnTo>
                    <a:pt x="18" y="10789"/>
                  </a:lnTo>
                  <a:lnTo>
                    <a:pt x="13" y="10825"/>
                  </a:lnTo>
                  <a:lnTo>
                    <a:pt x="9" y="10860"/>
                  </a:lnTo>
                  <a:lnTo>
                    <a:pt x="9" y="10860"/>
                  </a:lnTo>
                  <a:lnTo>
                    <a:pt x="5" y="10894"/>
                  </a:lnTo>
                  <a:lnTo>
                    <a:pt x="5" y="10894"/>
                  </a:lnTo>
                  <a:lnTo>
                    <a:pt x="2" y="10946"/>
                  </a:lnTo>
                  <a:lnTo>
                    <a:pt x="0" y="11000"/>
                  </a:lnTo>
                  <a:lnTo>
                    <a:pt x="0" y="11495"/>
                  </a:lnTo>
                  <a:lnTo>
                    <a:pt x="0" y="11495"/>
                  </a:lnTo>
                  <a:lnTo>
                    <a:pt x="10" y="11529"/>
                  </a:lnTo>
                  <a:lnTo>
                    <a:pt x="20" y="11564"/>
                  </a:lnTo>
                  <a:lnTo>
                    <a:pt x="31" y="11598"/>
                  </a:lnTo>
                  <a:lnTo>
                    <a:pt x="43" y="11631"/>
                  </a:lnTo>
                  <a:lnTo>
                    <a:pt x="55" y="11666"/>
                  </a:lnTo>
                  <a:lnTo>
                    <a:pt x="68" y="11699"/>
                  </a:lnTo>
                  <a:lnTo>
                    <a:pt x="82" y="11732"/>
                  </a:lnTo>
                  <a:lnTo>
                    <a:pt x="96" y="11764"/>
                  </a:lnTo>
                  <a:lnTo>
                    <a:pt x="112" y="11796"/>
                  </a:lnTo>
                  <a:lnTo>
                    <a:pt x="127" y="11829"/>
                  </a:lnTo>
                  <a:lnTo>
                    <a:pt x="144" y="11861"/>
                  </a:lnTo>
                  <a:lnTo>
                    <a:pt x="161" y="11892"/>
                  </a:lnTo>
                  <a:lnTo>
                    <a:pt x="180" y="11923"/>
                  </a:lnTo>
                  <a:lnTo>
                    <a:pt x="199" y="11953"/>
                  </a:lnTo>
                  <a:lnTo>
                    <a:pt x="218" y="11984"/>
                  </a:lnTo>
                  <a:lnTo>
                    <a:pt x="238" y="12014"/>
                  </a:lnTo>
                  <a:lnTo>
                    <a:pt x="258" y="12044"/>
                  </a:lnTo>
                  <a:lnTo>
                    <a:pt x="279" y="12073"/>
                  </a:lnTo>
                  <a:lnTo>
                    <a:pt x="301" y="12102"/>
                  </a:lnTo>
                  <a:lnTo>
                    <a:pt x="324" y="12130"/>
                  </a:lnTo>
                  <a:lnTo>
                    <a:pt x="347" y="12159"/>
                  </a:lnTo>
                  <a:lnTo>
                    <a:pt x="371" y="12187"/>
                  </a:lnTo>
                  <a:lnTo>
                    <a:pt x="396" y="12214"/>
                  </a:lnTo>
                  <a:lnTo>
                    <a:pt x="421" y="12241"/>
                  </a:lnTo>
                  <a:lnTo>
                    <a:pt x="447" y="12268"/>
                  </a:lnTo>
                  <a:lnTo>
                    <a:pt x="473" y="12294"/>
                  </a:lnTo>
                  <a:lnTo>
                    <a:pt x="500" y="12321"/>
                  </a:lnTo>
                  <a:lnTo>
                    <a:pt x="528" y="12347"/>
                  </a:lnTo>
                  <a:lnTo>
                    <a:pt x="556" y="12372"/>
                  </a:lnTo>
                  <a:lnTo>
                    <a:pt x="585" y="12397"/>
                  </a:lnTo>
                  <a:lnTo>
                    <a:pt x="615" y="12421"/>
                  </a:lnTo>
                  <a:lnTo>
                    <a:pt x="645" y="12445"/>
                  </a:lnTo>
                  <a:lnTo>
                    <a:pt x="675" y="12469"/>
                  </a:lnTo>
                  <a:lnTo>
                    <a:pt x="708" y="12493"/>
                  </a:lnTo>
                  <a:lnTo>
                    <a:pt x="739" y="12516"/>
                  </a:lnTo>
                  <a:lnTo>
                    <a:pt x="772" y="12538"/>
                  </a:lnTo>
                  <a:lnTo>
                    <a:pt x="805" y="12560"/>
                  </a:lnTo>
                  <a:lnTo>
                    <a:pt x="838" y="12582"/>
                  </a:lnTo>
                  <a:lnTo>
                    <a:pt x="873" y="12603"/>
                  </a:lnTo>
                  <a:lnTo>
                    <a:pt x="909" y="12624"/>
                  </a:lnTo>
                  <a:lnTo>
                    <a:pt x="944" y="12644"/>
                  </a:lnTo>
                  <a:lnTo>
                    <a:pt x="980" y="12665"/>
                  </a:lnTo>
                  <a:lnTo>
                    <a:pt x="1016" y="12685"/>
                  </a:lnTo>
                  <a:lnTo>
                    <a:pt x="1055" y="12704"/>
                  </a:lnTo>
                  <a:lnTo>
                    <a:pt x="1092" y="12722"/>
                  </a:lnTo>
                  <a:lnTo>
                    <a:pt x="1131" y="12741"/>
                  </a:lnTo>
                  <a:lnTo>
                    <a:pt x="1169" y="12759"/>
                  </a:lnTo>
                  <a:lnTo>
                    <a:pt x="1209" y="12776"/>
                  </a:lnTo>
                  <a:lnTo>
                    <a:pt x="1250" y="12793"/>
                  </a:lnTo>
                  <a:lnTo>
                    <a:pt x="1290" y="12809"/>
                  </a:lnTo>
                  <a:lnTo>
                    <a:pt x="1331" y="12826"/>
                  </a:lnTo>
                  <a:lnTo>
                    <a:pt x="1373" y="12842"/>
                  </a:lnTo>
                  <a:lnTo>
                    <a:pt x="1416" y="12857"/>
                  </a:lnTo>
                  <a:lnTo>
                    <a:pt x="1459" y="12872"/>
                  </a:lnTo>
                  <a:lnTo>
                    <a:pt x="1502" y="12886"/>
                  </a:lnTo>
                  <a:lnTo>
                    <a:pt x="1546" y="12900"/>
                  </a:lnTo>
                  <a:lnTo>
                    <a:pt x="1591" y="12913"/>
                  </a:lnTo>
                  <a:lnTo>
                    <a:pt x="1636" y="12926"/>
                  </a:lnTo>
                  <a:lnTo>
                    <a:pt x="1727" y="12950"/>
                  </a:lnTo>
                  <a:lnTo>
                    <a:pt x="1822" y="12973"/>
                  </a:lnTo>
                  <a:lnTo>
                    <a:pt x="1917" y="12994"/>
                  </a:lnTo>
                  <a:lnTo>
                    <a:pt x="1917" y="12994"/>
                  </a:lnTo>
                  <a:lnTo>
                    <a:pt x="1991" y="13008"/>
                  </a:lnTo>
                  <a:lnTo>
                    <a:pt x="2065" y="13021"/>
                  </a:lnTo>
                  <a:lnTo>
                    <a:pt x="2140" y="13034"/>
                  </a:lnTo>
                  <a:lnTo>
                    <a:pt x="2214" y="13045"/>
                  </a:lnTo>
                  <a:lnTo>
                    <a:pt x="2291" y="13056"/>
                  </a:lnTo>
                  <a:lnTo>
                    <a:pt x="2366" y="13065"/>
                  </a:lnTo>
                  <a:lnTo>
                    <a:pt x="2442" y="13074"/>
                  </a:lnTo>
                  <a:lnTo>
                    <a:pt x="2520" y="13082"/>
                  </a:lnTo>
                  <a:lnTo>
                    <a:pt x="2597" y="13089"/>
                  </a:lnTo>
                  <a:lnTo>
                    <a:pt x="2676" y="13095"/>
                  </a:lnTo>
                  <a:lnTo>
                    <a:pt x="2754" y="13100"/>
                  </a:lnTo>
                  <a:lnTo>
                    <a:pt x="2833" y="13104"/>
                  </a:lnTo>
                  <a:lnTo>
                    <a:pt x="2912" y="13107"/>
                  </a:lnTo>
                  <a:lnTo>
                    <a:pt x="2992" y="13109"/>
                  </a:lnTo>
                  <a:lnTo>
                    <a:pt x="3072" y="13111"/>
                  </a:lnTo>
                  <a:lnTo>
                    <a:pt x="3152" y="13111"/>
                  </a:lnTo>
                  <a:lnTo>
                    <a:pt x="3152" y="13111"/>
                  </a:lnTo>
                  <a:lnTo>
                    <a:pt x="3241" y="13110"/>
                  </a:lnTo>
                  <a:lnTo>
                    <a:pt x="3330" y="13109"/>
                  </a:lnTo>
                  <a:lnTo>
                    <a:pt x="3419" y="13106"/>
                  </a:lnTo>
                  <a:lnTo>
                    <a:pt x="3509" y="13102"/>
                  </a:lnTo>
                  <a:lnTo>
                    <a:pt x="3598" y="13097"/>
                  </a:lnTo>
                  <a:lnTo>
                    <a:pt x="3688" y="13091"/>
                  </a:lnTo>
                  <a:lnTo>
                    <a:pt x="3776" y="13084"/>
                  </a:lnTo>
                  <a:lnTo>
                    <a:pt x="3866" y="13077"/>
                  </a:lnTo>
                  <a:lnTo>
                    <a:pt x="3866" y="13077"/>
                  </a:lnTo>
                  <a:lnTo>
                    <a:pt x="3955" y="13063"/>
                  </a:lnTo>
                  <a:lnTo>
                    <a:pt x="3955" y="13063"/>
                  </a:lnTo>
                  <a:lnTo>
                    <a:pt x="4044" y="13051"/>
                  </a:lnTo>
                  <a:lnTo>
                    <a:pt x="4044" y="13051"/>
                  </a:lnTo>
                  <a:lnTo>
                    <a:pt x="4156" y="13036"/>
                  </a:lnTo>
                  <a:lnTo>
                    <a:pt x="4156" y="13036"/>
                  </a:lnTo>
                  <a:lnTo>
                    <a:pt x="4247" y="13025"/>
                  </a:lnTo>
                  <a:lnTo>
                    <a:pt x="4247" y="13025"/>
                  </a:lnTo>
                  <a:lnTo>
                    <a:pt x="4351" y="13013"/>
                  </a:lnTo>
                  <a:lnTo>
                    <a:pt x="4351" y="13013"/>
                  </a:lnTo>
                  <a:lnTo>
                    <a:pt x="4475" y="13000"/>
                  </a:lnTo>
                  <a:lnTo>
                    <a:pt x="4475" y="13000"/>
                  </a:lnTo>
                  <a:lnTo>
                    <a:pt x="4493" y="12999"/>
                  </a:lnTo>
                  <a:lnTo>
                    <a:pt x="4493" y="12999"/>
                  </a:lnTo>
                  <a:lnTo>
                    <a:pt x="4604" y="12980"/>
                  </a:lnTo>
                  <a:lnTo>
                    <a:pt x="4713" y="12961"/>
                  </a:lnTo>
                  <a:lnTo>
                    <a:pt x="4823" y="12941"/>
                  </a:lnTo>
                  <a:lnTo>
                    <a:pt x="4934" y="12920"/>
                  </a:lnTo>
                  <a:lnTo>
                    <a:pt x="5043" y="12898"/>
                  </a:lnTo>
                  <a:lnTo>
                    <a:pt x="5154" y="12875"/>
                  </a:lnTo>
                  <a:lnTo>
                    <a:pt x="5263" y="12851"/>
                  </a:lnTo>
                  <a:lnTo>
                    <a:pt x="5374" y="12826"/>
                  </a:lnTo>
                  <a:lnTo>
                    <a:pt x="5484" y="12800"/>
                  </a:lnTo>
                  <a:lnTo>
                    <a:pt x="5594" y="12773"/>
                  </a:lnTo>
                  <a:lnTo>
                    <a:pt x="5704" y="12746"/>
                  </a:lnTo>
                  <a:lnTo>
                    <a:pt x="5815" y="12718"/>
                  </a:lnTo>
                  <a:lnTo>
                    <a:pt x="5924" y="12689"/>
                  </a:lnTo>
                  <a:lnTo>
                    <a:pt x="6035" y="12660"/>
                  </a:lnTo>
                  <a:lnTo>
                    <a:pt x="6255" y="12598"/>
                  </a:lnTo>
                  <a:lnTo>
                    <a:pt x="6475" y="12535"/>
                  </a:lnTo>
                  <a:lnTo>
                    <a:pt x="6695" y="12470"/>
                  </a:lnTo>
                  <a:lnTo>
                    <a:pt x="6914" y="12403"/>
                  </a:lnTo>
                  <a:lnTo>
                    <a:pt x="7133" y="12335"/>
                  </a:lnTo>
                  <a:lnTo>
                    <a:pt x="7352" y="12266"/>
                  </a:lnTo>
                  <a:lnTo>
                    <a:pt x="7570" y="12196"/>
                  </a:lnTo>
                  <a:lnTo>
                    <a:pt x="8005" y="12055"/>
                  </a:lnTo>
                  <a:lnTo>
                    <a:pt x="8203" y="11991"/>
                  </a:lnTo>
                  <a:lnTo>
                    <a:pt x="8203" y="11991"/>
                  </a:lnTo>
                  <a:lnTo>
                    <a:pt x="8619" y="11856"/>
                  </a:lnTo>
                  <a:lnTo>
                    <a:pt x="8828" y="11789"/>
                  </a:lnTo>
                  <a:lnTo>
                    <a:pt x="9039" y="11723"/>
                  </a:lnTo>
                  <a:lnTo>
                    <a:pt x="9251" y="11659"/>
                  </a:lnTo>
                  <a:lnTo>
                    <a:pt x="9465" y="11596"/>
                  </a:lnTo>
                  <a:lnTo>
                    <a:pt x="9573" y="11565"/>
                  </a:lnTo>
                  <a:lnTo>
                    <a:pt x="9682" y="11535"/>
                  </a:lnTo>
                  <a:lnTo>
                    <a:pt x="9790" y="11506"/>
                  </a:lnTo>
                  <a:lnTo>
                    <a:pt x="9899" y="11478"/>
                  </a:lnTo>
                  <a:lnTo>
                    <a:pt x="10009" y="11449"/>
                  </a:lnTo>
                  <a:lnTo>
                    <a:pt x="10119" y="11422"/>
                  </a:lnTo>
                  <a:lnTo>
                    <a:pt x="10230" y="11395"/>
                  </a:lnTo>
                  <a:lnTo>
                    <a:pt x="10341" y="11370"/>
                  </a:lnTo>
                  <a:lnTo>
                    <a:pt x="10453" y="11346"/>
                  </a:lnTo>
                  <a:lnTo>
                    <a:pt x="10566" y="11322"/>
                  </a:lnTo>
                  <a:lnTo>
                    <a:pt x="10679" y="11300"/>
                  </a:lnTo>
                  <a:lnTo>
                    <a:pt x="10793" y="11277"/>
                  </a:lnTo>
                  <a:lnTo>
                    <a:pt x="10908" y="11257"/>
                  </a:lnTo>
                  <a:lnTo>
                    <a:pt x="11023" y="11238"/>
                  </a:lnTo>
                  <a:lnTo>
                    <a:pt x="11139" y="11220"/>
                  </a:lnTo>
                  <a:lnTo>
                    <a:pt x="11256" y="11204"/>
                  </a:lnTo>
                  <a:lnTo>
                    <a:pt x="11373" y="11189"/>
                  </a:lnTo>
                  <a:lnTo>
                    <a:pt x="11492" y="11175"/>
                  </a:lnTo>
                  <a:lnTo>
                    <a:pt x="11611" y="11162"/>
                  </a:lnTo>
                  <a:lnTo>
                    <a:pt x="11730" y="11152"/>
                  </a:lnTo>
                  <a:lnTo>
                    <a:pt x="11730" y="11152"/>
                  </a:lnTo>
                  <a:lnTo>
                    <a:pt x="11798" y="11146"/>
                  </a:lnTo>
                  <a:lnTo>
                    <a:pt x="11865" y="11142"/>
                  </a:lnTo>
                  <a:lnTo>
                    <a:pt x="11932" y="11138"/>
                  </a:lnTo>
                  <a:lnTo>
                    <a:pt x="12000" y="11134"/>
                  </a:lnTo>
                  <a:lnTo>
                    <a:pt x="12067" y="11132"/>
                  </a:lnTo>
                  <a:lnTo>
                    <a:pt x="12135" y="11130"/>
                  </a:lnTo>
                  <a:lnTo>
                    <a:pt x="12202" y="11129"/>
                  </a:lnTo>
                  <a:lnTo>
                    <a:pt x="12268" y="11129"/>
                  </a:lnTo>
                  <a:lnTo>
                    <a:pt x="12268" y="11129"/>
                  </a:lnTo>
                  <a:lnTo>
                    <a:pt x="12375" y="11130"/>
                  </a:lnTo>
                  <a:lnTo>
                    <a:pt x="12482" y="11132"/>
                  </a:lnTo>
                  <a:lnTo>
                    <a:pt x="12587" y="11137"/>
                  </a:lnTo>
                  <a:lnTo>
                    <a:pt x="12694" y="11143"/>
                  </a:lnTo>
                  <a:lnTo>
                    <a:pt x="12798" y="11151"/>
                  </a:lnTo>
                  <a:lnTo>
                    <a:pt x="12904" y="11161"/>
                  </a:lnTo>
                  <a:lnTo>
                    <a:pt x="13009" y="11173"/>
                  </a:lnTo>
                  <a:lnTo>
                    <a:pt x="13113" y="11186"/>
                  </a:lnTo>
                  <a:lnTo>
                    <a:pt x="13217" y="11201"/>
                  </a:lnTo>
                  <a:lnTo>
                    <a:pt x="13320" y="11218"/>
                  </a:lnTo>
                  <a:lnTo>
                    <a:pt x="13424" y="11237"/>
                  </a:lnTo>
                  <a:lnTo>
                    <a:pt x="13527" y="11257"/>
                  </a:lnTo>
                  <a:lnTo>
                    <a:pt x="13629" y="11279"/>
                  </a:lnTo>
                  <a:lnTo>
                    <a:pt x="13731" y="11304"/>
                  </a:lnTo>
                  <a:lnTo>
                    <a:pt x="13831" y="11330"/>
                  </a:lnTo>
                  <a:lnTo>
                    <a:pt x="13932" y="11357"/>
                  </a:lnTo>
                  <a:lnTo>
                    <a:pt x="14032" y="11386"/>
                  </a:lnTo>
                  <a:lnTo>
                    <a:pt x="14131" y="11417"/>
                  </a:lnTo>
                  <a:lnTo>
                    <a:pt x="14231" y="11450"/>
                  </a:lnTo>
                  <a:lnTo>
                    <a:pt x="14328" y="11485"/>
                  </a:lnTo>
                  <a:lnTo>
                    <a:pt x="14426" y="11521"/>
                  </a:lnTo>
                  <a:lnTo>
                    <a:pt x="14522" y="11558"/>
                  </a:lnTo>
                  <a:lnTo>
                    <a:pt x="14619" y="11598"/>
                  </a:lnTo>
                  <a:lnTo>
                    <a:pt x="14713" y="11640"/>
                  </a:lnTo>
                  <a:lnTo>
                    <a:pt x="14808" y="11682"/>
                  </a:lnTo>
                  <a:lnTo>
                    <a:pt x="14901" y="11727"/>
                  </a:lnTo>
                  <a:lnTo>
                    <a:pt x="14995" y="11773"/>
                  </a:lnTo>
                  <a:lnTo>
                    <a:pt x="15086" y="11821"/>
                  </a:lnTo>
                  <a:lnTo>
                    <a:pt x="15178" y="11871"/>
                  </a:lnTo>
                  <a:lnTo>
                    <a:pt x="15268" y="11921"/>
                  </a:lnTo>
                  <a:lnTo>
                    <a:pt x="15358" y="11975"/>
                  </a:lnTo>
                  <a:lnTo>
                    <a:pt x="15446" y="12029"/>
                  </a:lnTo>
                  <a:lnTo>
                    <a:pt x="15446" y="12029"/>
                  </a:lnTo>
                  <a:lnTo>
                    <a:pt x="15527" y="12081"/>
                  </a:lnTo>
                  <a:lnTo>
                    <a:pt x="15607" y="12133"/>
                  </a:lnTo>
                  <a:lnTo>
                    <a:pt x="15686" y="12188"/>
                  </a:lnTo>
                  <a:lnTo>
                    <a:pt x="15763" y="12244"/>
                  </a:lnTo>
                  <a:lnTo>
                    <a:pt x="15840" y="12300"/>
                  </a:lnTo>
                  <a:lnTo>
                    <a:pt x="15916" y="12358"/>
                  </a:lnTo>
                  <a:lnTo>
                    <a:pt x="15991" y="12417"/>
                  </a:lnTo>
                  <a:lnTo>
                    <a:pt x="16064" y="12476"/>
                  </a:lnTo>
                  <a:lnTo>
                    <a:pt x="16064" y="12476"/>
                  </a:lnTo>
                  <a:lnTo>
                    <a:pt x="16093" y="12468"/>
                  </a:lnTo>
                  <a:lnTo>
                    <a:pt x="16093" y="12468"/>
                  </a:lnTo>
                  <a:lnTo>
                    <a:pt x="16191" y="12439"/>
                  </a:lnTo>
                  <a:lnTo>
                    <a:pt x="16191" y="12439"/>
                  </a:lnTo>
                  <a:lnTo>
                    <a:pt x="16341" y="12391"/>
                  </a:lnTo>
                  <a:lnTo>
                    <a:pt x="16490" y="12342"/>
                  </a:lnTo>
                  <a:lnTo>
                    <a:pt x="16490" y="12342"/>
                  </a:lnTo>
                  <a:lnTo>
                    <a:pt x="16560" y="12318"/>
                  </a:lnTo>
                  <a:lnTo>
                    <a:pt x="16629" y="12292"/>
                  </a:lnTo>
                  <a:lnTo>
                    <a:pt x="16767" y="12242"/>
                  </a:lnTo>
                  <a:lnTo>
                    <a:pt x="16767" y="12242"/>
                  </a:lnTo>
                  <a:lnTo>
                    <a:pt x="16856" y="12207"/>
                  </a:lnTo>
                  <a:lnTo>
                    <a:pt x="16856" y="12207"/>
                  </a:lnTo>
                  <a:lnTo>
                    <a:pt x="16947" y="12171"/>
                  </a:lnTo>
                  <a:lnTo>
                    <a:pt x="17038" y="12134"/>
                  </a:lnTo>
                  <a:lnTo>
                    <a:pt x="17038" y="12134"/>
                  </a:lnTo>
                  <a:lnTo>
                    <a:pt x="17089" y="12112"/>
                  </a:lnTo>
                  <a:lnTo>
                    <a:pt x="17141" y="12089"/>
                  </a:lnTo>
                  <a:lnTo>
                    <a:pt x="17141" y="12089"/>
                  </a:lnTo>
                  <a:lnTo>
                    <a:pt x="17222" y="12054"/>
                  </a:lnTo>
                  <a:lnTo>
                    <a:pt x="17302" y="12019"/>
                  </a:lnTo>
                  <a:lnTo>
                    <a:pt x="17302" y="12019"/>
                  </a:lnTo>
                  <a:lnTo>
                    <a:pt x="17410" y="11967"/>
                  </a:lnTo>
                  <a:lnTo>
                    <a:pt x="17410" y="11967"/>
                  </a:lnTo>
                  <a:lnTo>
                    <a:pt x="17486" y="11931"/>
                  </a:lnTo>
                  <a:lnTo>
                    <a:pt x="17562" y="11894"/>
                  </a:lnTo>
                  <a:lnTo>
                    <a:pt x="17562" y="11894"/>
                  </a:lnTo>
                  <a:lnTo>
                    <a:pt x="17668" y="11840"/>
                  </a:lnTo>
                  <a:lnTo>
                    <a:pt x="17668" y="11840"/>
                  </a:lnTo>
                  <a:lnTo>
                    <a:pt x="17742" y="11801"/>
                  </a:lnTo>
                  <a:lnTo>
                    <a:pt x="17815" y="11762"/>
                  </a:lnTo>
                  <a:lnTo>
                    <a:pt x="17815" y="11762"/>
                  </a:lnTo>
                  <a:lnTo>
                    <a:pt x="17920" y="11704"/>
                  </a:lnTo>
                  <a:lnTo>
                    <a:pt x="17920" y="11704"/>
                  </a:lnTo>
                  <a:lnTo>
                    <a:pt x="17992" y="11663"/>
                  </a:lnTo>
                  <a:lnTo>
                    <a:pt x="18063" y="11620"/>
                  </a:lnTo>
                  <a:lnTo>
                    <a:pt x="18063" y="11620"/>
                  </a:lnTo>
                  <a:lnTo>
                    <a:pt x="18114" y="11591"/>
                  </a:lnTo>
                  <a:lnTo>
                    <a:pt x="18164" y="11561"/>
                  </a:lnTo>
                  <a:lnTo>
                    <a:pt x="18164" y="11561"/>
                  </a:lnTo>
                  <a:lnTo>
                    <a:pt x="18237" y="11516"/>
                  </a:lnTo>
                  <a:lnTo>
                    <a:pt x="18310" y="11470"/>
                  </a:lnTo>
                  <a:lnTo>
                    <a:pt x="18310" y="11470"/>
                  </a:lnTo>
                  <a:lnTo>
                    <a:pt x="18356" y="11439"/>
                  </a:lnTo>
                  <a:lnTo>
                    <a:pt x="18401" y="11410"/>
                  </a:lnTo>
                  <a:lnTo>
                    <a:pt x="18401" y="11410"/>
                  </a:lnTo>
                  <a:lnTo>
                    <a:pt x="18481" y="11357"/>
                  </a:lnTo>
                  <a:lnTo>
                    <a:pt x="18558" y="11303"/>
                  </a:lnTo>
                  <a:lnTo>
                    <a:pt x="18558" y="11303"/>
                  </a:lnTo>
                  <a:lnTo>
                    <a:pt x="18595" y="11277"/>
                  </a:lnTo>
                  <a:lnTo>
                    <a:pt x="18633" y="11251"/>
                  </a:lnTo>
                  <a:lnTo>
                    <a:pt x="18633" y="11251"/>
                  </a:lnTo>
                  <a:lnTo>
                    <a:pt x="18689" y="11211"/>
                  </a:lnTo>
                  <a:lnTo>
                    <a:pt x="18746" y="11170"/>
                  </a:lnTo>
                  <a:lnTo>
                    <a:pt x="18802" y="11127"/>
                  </a:lnTo>
                  <a:lnTo>
                    <a:pt x="18858" y="11085"/>
                  </a:lnTo>
                  <a:lnTo>
                    <a:pt x="18858" y="11085"/>
                  </a:lnTo>
                  <a:lnTo>
                    <a:pt x="18868" y="11077"/>
                  </a:lnTo>
                  <a:lnTo>
                    <a:pt x="18868" y="11077"/>
                  </a:lnTo>
                  <a:lnTo>
                    <a:pt x="18973" y="10995"/>
                  </a:lnTo>
                  <a:lnTo>
                    <a:pt x="19076" y="10910"/>
                  </a:lnTo>
                  <a:lnTo>
                    <a:pt x="19076" y="10910"/>
                  </a:lnTo>
                  <a:lnTo>
                    <a:pt x="19111" y="10880"/>
                  </a:lnTo>
                  <a:lnTo>
                    <a:pt x="19147" y="10850"/>
                  </a:lnTo>
                  <a:lnTo>
                    <a:pt x="19147" y="10850"/>
                  </a:lnTo>
                  <a:lnTo>
                    <a:pt x="19218" y="10789"/>
                  </a:lnTo>
                  <a:lnTo>
                    <a:pt x="19288" y="10727"/>
                  </a:lnTo>
                  <a:lnTo>
                    <a:pt x="19288" y="10727"/>
                  </a:lnTo>
                  <a:lnTo>
                    <a:pt x="19329" y="10691"/>
                  </a:lnTo>
                  <a:lnTo>
                    <a:pt x="19369" y="10654"/>
                  </a:lnTo>
                  <a:lnTo>
                    <a:pt x="19369" y="10654"/>
                  </a:lnTo>
                  <a:lnTo>
                    <a:pt x="19432" y="10595"/>
                  </a:lnTo>
                  <a:lnTo>
                    <a:pt x="19495" y="10536"/>
                  </a:lnTo>
                  <a:lnTo>
                    <a:pt x="19495" y="10536"/>
                  </a:lnTo>
                  <a:lnTo>
                    <a:pt x="19578" y="10455"/>
                  </a:lnTo>
                  <a:lnTo>
                    <a:pt x="19578" y="10455"/>
                  </a:lnTo>
                  <a:lnTo>
                    <a:pt x="19636" y="10396"/>
                  </a:lnTo>
                  <a:lnTo>
                    <a:pt x="19695" y="10337"/>
                  </a:lnTo>
                  <a:lnTo>
                    <a:pt x="19695" y="10337"/>
                  </a:lnTo>
                  <a:lnTo>
                    <a:pt x="19777" y="10251"/>
                  </a:lnTo>
                  <a:lnTo>
                    <a:pt x="19777" y="10251"/>
                  </a:lnTo>
                  <a:lnTo>
                    <a:pt x="19833" y="10190"/>
                  </a:lnTo>
                  <a:lnTo>
                    <a:pt x="19890" y="10130"/>
                  </a:lnTo>
                  <a:lnTo>
                    <a:pt x="19890" y="10130"/>
                  </a:lnTo>
                  <a:lnTo>
                    <a:pt x="19969" y="10040"/>
                  </a:lnTo>
                  <a:lnTo>
                    <a:pt x="19969" y="10040"/>
                  </a:lnTo>
                  <a:lnTo>
                    <a:pt x="20025" y="9977"/>
                  </a:lnTo>
                  <a:lnTo>
                    <a:pt x="20080" y="9912"/>
                  </a:lnTo>
                  <a:lnTo>
                    <a:pt x="20080" y="9912"/>
                  </a:lnTo>
                  <a:lnTo>
                    <a:pt x="20155" y="9822"/>
                  </a:lnTo>
                  <a:lnTo>
                    <a:pt x="20155" y="9822"/>
                  </a:lnTo>
                  <a:lnTo>
                    <a:pt x="20211" y="9752"/>
                  </a:lnTo>
                  <a:lnTo>
                    <a:pt x="20266" y="9683"/>
                  </a:lnTo>
                  <a:lnTo>
                    <a:pt x="20266" y="9683"/>
                  </a:lnTo>
                  <a:lnTo>
                    <a:pt x="20300" y="9640"/>
                  </a:lnTo>
                  <a:lnTo>
                    <a:pt x="20333" y="9596"/>
                  </a:lnTo>
                  <a:lnTo>
                    <a:pt x="20333" y="9596"/>
                  </a:lnTo>
                  <a:lnTo>
                    <a:pt x="20394" y="9516"/>
                  </a:lnTo>
                  <a:lnTo>
                    <a:pt x="20453" y="9435"/>
                  </a:lnTo>
                  <a:lnTo>
                    <a:pt x="20453" y="9435"/>
                  </a:lnTo>
                  <a:lnTo>
                    <a:pt x="20479" y="9399"/>
                  </a:lnTo>
                  <a:lnTo>
                    <a:pt x="20506" y="9363"/>
                  </a:lnTo>
                  <a:lnTo>
                    <a:pt x="20506" y="9363"/>
                  </a:lnTo>
                  <a:lnTo>
                    <a:pt x="20590" y="9243"/>
                  </a:lnTo>
                  <a:lnTo>
                    <a:pt x="20631" y="9182"/>
                  </a:lnTo>
                  <a:lnTo>
                    <a:pt x="20672" y="9122"/>
                  </a:lnTo>
                  <a:lnTo>
                    <a:pt x="20672" y="9122"/>
                  </a:lnTo>
                  <a:lnTo>
                    <a:pt x="20685" y="9102"/>
                  </a:lnTo>
                  <a:lnTo>
                    <a:pt x="20685" y="9102"/>
                  </a:lnTo>
                  <a:lnTo>
                    <a:pt x="20759" y="8988"/>
                  </a:lnTo>
                  <a:lnTo>
                    <a:pt x="20832" y="8872"/>
                  </a:lnTo>
                  <a:lnTo>
                    <a:pt x="20832" y="8872"/>
                  </a:lnTo>
                  <a:lnTo>
                    <a:pt x="20857" y="8829"/>
                  </a:lnTo>
                  <a:lnTo>
                    <a:pt x="20883" y="8786"/>
                  </a:lnTo>
                  <a:lnTo>
                    <a:pt x="20883" y="8786"/>
                  </a:lnTo>
                  <a:lnTo>
                    <a:pt x="20935" y="8701"/>
                  </a:lnTo>
                  <a:lnTo>
                    <a:pt x="20985" y="8615"/>
                  </a:lnTo>
                  <a:lnTo>
                    <a:pt x="20985" y="8615"/>
                  </a:lnTo>
                  <a:lnTo>
                    <a:pt x="21014" y="8563"/>
                  </a:lnTo>
                  <a:lnTo>
                    <a:pt x="21043" y="8511"/>
                  </a:lnTo>
                  <a:lnTo>
                    <a:pt x="21043" y="8511"/>
                  </a:lnTo>
                  <a:lnTo>
                    <a:pt x="21088" y="8431"/>
                  </a:lnTo>
                  <a:lnTo>
                    <a:pt x="21132" y="8349"/>
                  </a:lnTo>
                  <a:lnTo>
                    <a:pt x="21132" y="8349"/>
                  </a:lnTo>
                  <a:lnTo>
                    <a:pt x="21191" y="8237"/>
                  </a:lnTo>
                  <a:lnTo>
                    <a:pt x="21191" y="8237"/>
                  </a:lnTo>
                  <a:lnTo>
                    <a:pt x="21232" y="8157"/>
                  </a:lnTo>
                  <a:lnTo>
                    <a:pt x="21274" y="8075"/>
                  </a:lnTo>
                  <a:lnTo>
                    <a:pt x="21274" y="8075"/>
                  </a:lnTo>
                  <a:lnTo>
                    <a:pt x="21331" y="7958"/>
                  </a:lnTo>
                  <a:lnTo>
                    <a:pt x="21331" y="7958"/>
                  </a:lnTo>
                  <a:lnTo>
                    <a:pt x="21370" y="7875"/>
                  </a:lnTo>
                  <a:lnTo>
                    <a:pt x="21408" y="7793"/>
                  </a:lnTo>
                  <a:lnTo>
                    <a:pt x="21408" y="7793"/>
                  </a:lnTo>
                  <a:lnTo>
                    <a:pt x="21464" y="7672"/>
                  </a:lnTo>
                  <a:lnTo>
                    <a:pt x="21464" y="7672"/>
                  </a:lnTo>
                  <a:lnTo>
                    <a:pt x="21501" y="7587"/>
                  </a:lnTo>
                  <a:lnTo>
                    <a:pt x="21538" y="7500"/>
                  </a:lnTo>
                  <a:lnTo>
                    <a:pt x="21538" y="7500"/>
                  </a:lnTo>
                  <a:lnTo>
                    <a:pt x="21589" y="7379"/>
                  </a:lnTo>
                  <a:lnTo>
                    <a:pt x="21589" y="7379"/>
                  </a:lnTo>
                  <a:lnTo>
                    <a:pt x="21627" y="7288"/>
                  </a:lnTo>
                  <a:lnTo>
                    <a:pt x="21663" y="7195"/>
                  </a:lnTo>
                  <a:lnTo>
                    <a:pt x="21663" y="7195"/>
                  </a:lnTo>
                  <a:lnTo>
                    <a:pt x="21708" y="7080"/>
                  </a:lnTo>
                  <a:lnTo>
                    <a:pt x="21708" y="7080"/>
                  </a:lnTo>
                  <a:lnTo>
                    <a:pt x="21748" y="6974"/>
                  </a:lnTo>
                  <a:lnTo>
                    <a:pt x="21787" y="6867"/>
                  </a:lnTo>
                  <a:lnTo>
                    <a:pt x="21787" y="6867"/>
                  </a:lnTo>
                  <a:lnTo>
                    <a:pt x="21821" y="6773"/>
                  </a:lnTo>
                  <a:lnTo>
                    <a:pt x="21821" y="6773"/>
                  </a:lnTo>
                  <a:lnTo>
                    <a:pt x="21875" y="6616"/>
                  </a:lnTo>
                  <a:lnTo>
                    <a:pt x="21927" y="6458"/>
                  </a:lnTo>
                  <a:lnTo>
                    <a:pt x="21927" y="6458"/>
                  </a:lnTo>
                  <a:lnTo>
                    <a:pt x="21940" y="6415"/>
                  </a:lnTo>
                  <a:lnTo>
                    <a:pt x="21940" y="6415"/>
                  </a:lnTo>
                  <a:lnTo>
                    <a:pt x="21985" y="6276"/>
                  </a:lnTo>
                  <a:lnTo>
                    <a:pt x="22027" y="6135"/>
                  </a:lnTo>
                  <a:lnTo>
                    <a:pt x="22027" y="6135"/>
                  </a:lnTo>
                  <a:lnTo>
                    <a:pt x="22044" y="6077"/>
                  </a:lnTo>
                  <a:lnTo>
                    <a:pt x="22060" y="6018"/>
                  </a:lnTo>
                  <a:lnTo>
                    <a:pt x="22060" y="6018"/>
                  </a:lnTo>
                  <a:lnTo>
                    <a:pt x="22085" y="5932"/>
                  </a:lnTo>
                  <a:lnTo>
                    <a:pt x="22110" y="5844"/>
                  </a:lnTo>
                  <a:lnTo>
                    <a:pt x="22110" y="5844"/>
                  </a:lnTo>
                  <a:lnTo>
                    <a:pt x="22122" y="5801"/>
                  </a:lnTo>
                  <a:lnTo>
                    <a:pt x="22122" y="5801"/>
                  </a:lnTo>
                  <a:lnTo>
                    <a:pt x="22150" y="5694"/>
                  </a:lnTo>
                  <a:lnTo>
                    <a:pt x="22150" y="5694"/>
                  </a:lnTo>
                  <a:lnTo>
                    <a:pt x="22178" y="5584"/>
                  </a:lnTo>
                  <a:lnTo>
                    <a:pt x="22206" y="5471"/>
                  </a:lnTo>
                  <a:lnTo>
                    <a:pt x="22206" y="5471"/>
                  </a:lnTo>
                  <a:lnTo>
                    <a:pt x="22235" y="5353"/>
                  </a:lnTo>
                  <a:lnTo>
                    <a:pt x="22235" y="5353"/>
                  </a:lnTo>
                  <a:lnTo>
                    <a:pt x="22261" y="5238"/>
                  </a:lnTo>
                  <a:lnTo>
                    <a:pt x="22287" y="5122"/>
                  </a:lnTo>
                  <a:lnTo>
                    <a:pt x="22287" y="5122"/>
                  </a:lnTo>
                  <a:lnTo>
                    <a:pt x="22312" y="5014"/>
                  </a:lnTo>
                  <a:lnTo>
                    <a:pt x="22312" y="5014"/>
                  </a:lnTo>
                  <a:lnTo>
                    <a:pt x="22348" y="4845"/>
                  </a:lnTo>
                  <a:lnTo>
                    <a:pt x="22382" y="4673"/>
                  </a:lnTo>
                  <a:lnTo>
                    <a:pt x="22382" y="0"/>
                  </a:lnTo>
                  <a:lnTo>
                    <a:pt x="22382" y="0"/>
                  </a:lnTo>
                  <a:lnTo>
                    <a:pt x="22348" y="172"/>
                  </a:lnTo>
                  <a:lnTo>
                    <a:pt x="22312" y="342"/>
                  </a:lnTo>
                  <a:lnTo>
                    <a:pt x="22312" y="34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2200396" y="4271400"/>
              <a:ext cx="4418058" cy="2581293"/>
            </a:xfrm>
            <a:custGeom>
              <a:avLst/>
              <a:gdLst>
                <a:gd name="T0" fmla="*/ 23274 w 23302"/>
                <a:gd name="T1" fmla="*/ 5179 h 13619"/>
                <a:gd name="T2" fmla="*/ 23298 w 23302"/>
                <a:gd name="T3" fmla="*/ 185 h 13619"/>
                <a:gd name="T4" fmla="*/ 23236 w 23302"/>
                <a:gd name="T5" fmla="*/ 791 h 13619"/>
                <a:gd name="T6" fmla="*/ 23097 w 23302"/>
                <a:gd name="T7" fmla="*/ 1405 h 13619"/>
                <a:gd name="T8" fmla="*/ 22626 w 23302"/>
                <a:gd name="T9" fmla="*/ 2562 h 13619"/>
                <a:gd name="T10" fmla="*/ 21638 w 23302"/>
                <a:gd name="T11" fmla="*/ 3962 h 13619"/>
                <a:gd name="T12" fmla="*/ 20733 w 23302"/>
                <a:gd name="T13" fmla="*/ 4800 h 13619"/>
                <a:gd name="T14" fmla="*/ 20043 w 23302"/>
                <a:gd name="T15" fmla="*/ 5274 h 13619"/>
                <a:gd name="T16" fmla="*/ 19311 w 23302"/>
                <a:gd name="T17" fmla="*/ 5661 h 13619"/>
                <a:gd name="T18" fmla="*/ 18544 w 23302"/>
                <a:gd name="T19" fmla="*/ 5961 h 13619"/>
                <a:gd name="T20" fmla="*/ 17686 w 23302"/>
                <a:gd name="T21" fmla="*/ 6191 h 13619"/>
                <a:gd name="T22" fmla="*/ 16772 w 23302"/>
                <a:gd name="T23" fmla="*/ 6338 h 13619"/>
                <a:gd name="T24" fmla="*/ 15792 w 23302"/>
                <a:gd name="T25" fmla="*/ 6403 h 13619"/>
                <a:gd name="T26" fmla="*/ 14383 w 23302"/>
                <a:gd name="T27" fmla="*/ 6363 h 13619"/>
                <a:gd name="T28" fmla="*/ 13237 w 23302"/>
                <a:gd name="T29" fmla="*/ 6236 h 13619"/>
                <a:gd name="T30" fmla="*/ 12023 w 23302"/>
                <a:gd name="T31" fmla="*/ 6034 h 13619"/>
                <a:gd name="T32" fmla="*/ 10630 w 23302"/>
                <a:gd name="T33" fmla="*/ 5739 h 13619"/>
                <a:gd name="T34" fmla="*/ 8986 w 23302"/>
                <a:gd name="T35" fmla="*/ 5344 h 13619"/>
                <a:gd name="T36" fmla="*/ 7283 w 23302"/>
                <a:gd name="T37" fmla="*/ 4936 h 13619"/>
                <a:gd name="T38" fmla="*/ 6132 w 23302"/>
                <a:gd name="T39" fmla="*/ 4706 h 13619"/>
                <a:gd name="T40" fmla="*/ 4673 w 23302"/>
                <a:gd name="T41" fmla="*/ 4537 h 13619"/>
                <a:gd name="T42" fmla="*/ 3686 w 23302"/>
                <a:gd name="T43" fmla="*/ 4537 h 13619"/>
                <a:gd name="T44" fmla="*/ 3096 w 23302"/>
                <a:gd name="T45" fmla="*/ 4599 h 13619"/>
                <a:gd name="T46" fmla="*/ 2461 w 23302"/>
                <a:gd name="T47" fmla="*/ 4740 h 13619"/>
                <a:gd name="T48" fmla="*/ 1903 w 23302"/>
                <a:gd name="T49" fmla="*/ 4953 h 13619"/>
                <a:gd name="T50" fmla="*/ 1454 w 23302"/>
                <a:gd name="T51" fmla="*/ 5222 h 13619"/>
                <a:gd name="T52" fmla="*/ 1077 w 23302"/>
                <a:gd name="T53" fmla="*/ 5566 h 13619"/>
                <a:gd name="T54" fmla="*/ 788 w 23302"/>
                <a:gd name="T55" fmla="*/ 5939 h 13619"/>
                <a:gd name="T56" fmla="*/ 533 w 23302"/>
                <a:gd name="T57" fmla="*/ 6389 h 13619"/>
                <a:gd name="T58" fmla="*/ 329 w 23302"/>
                <a:gd name="T59" fmla="*/ 6886 h 13619"/>
                <a:gd name="T60" fmla="*/ 171 w 23302"/>
                <a:gd name="T61" fmla="*/ 7436 h 13619"/>
                <a:gd name="T62" fmla="*/ 56 w 23302"/>
                <a:gd name="T63" fmla="*/ 8074 h 13619"/>
                <a:gd name="T64" fmla="*/ 4 w 23302"/>
                <a:gd name="T65" fmla="*/ 8718 h 13619"/>
                <a:gd name="T66" fmla="*/ 12 w 23302"/>
                <a:gd name="T67" fmla="*/ 13205 h 13619"/>
                <a:gd name="T68" fmla="*/ 80 w 23302"/>
                <a:gd name="T69" fmla="*/ 12578 h 13619"/>
                <a:gd name="T70" fmla="*/ 218 w 23302"/>
                <a:gd name="T71" fmla="*/ 11922 h 13619"/>
                <a:gd name="T72" fmla="*/ 395 w 23302"/>
                <a:gd name="T73" fmla="*/ 11380 h 13619"/>
                <a:gd name="T74" fmla="*/ 605 w 23302"/>
                <a:gd name="T75" fmla="*/ 10920 h 13619"/>
                <a:gd name="T76" fmla="*/ 883 w 23302"/>
                <a:gd name="T77" fmla="*/ 10478 h 13619"/>
                <a:gd name="T78" fmla="*/ 1208 w 23302"/>
                <a:gd name="T79" fmla="*/ 10106 h 13619"/>
                <a:gd name="T80" fmla="*/ 1580 w 23302"/>
                <a:gd name="T81" fmla="*/ 9807 h 13619"/>
                <a:gd name="T82" fmla="*/ 2066 w 23302"/>
                <a:gd name="T83" fmla="*/ 9553 h 13619"/>
                <a:gd name="T84" fmla="*/ 2644 w 23302"/>
                <a:gd name="T85" fmla="*/ 9364 h 13619"/>
                <a:gd name="T86" fmla="*/ 3305 w 23302"/>
                <a:gd name="T87" fmla="*/ 9245 h 13619"/>
                <a:gd name="T88" fmla="*/ 3894 w 23302"/>
                <a:gd name="T89" fmla="*/ 9202 h 13619"/>
                <a:gd name="T90" fmla="*/ 5216 w 23302"/>
                <a:gd name="T91" fmla="*/ 9254 h 13619"/>
                <a:gd name="T92" fmla="*/ 6552 w 23302"/>
                <a:gd name="T93" fmla="*/ 9456 h 13619"/>
                <a:gd name="T94" fmla="*/ 8066 w 23302"/>
                <a:gd name="T95" fmla="*/ 9792 h 13619"/>
                <a:gd name="T96" fmla="*/ 9765 w 23302"/>
                <a:gd name="T97" fmla="*/ 10209 h 13619"/>
                <a:gd name="T98" fmla="*/ 11283 w 23302"/>
                <a:gd name="T99" fmla="*/ 10557 h 13619"/>
                <a:gd name="T100" fmla="*/ 12632 w 23302"/>
                <a:gd name="T101" fmla="*/ 10816 h 13619"/>
                <a:gd name="T102" fmla="*/ 13795 w 23302"/>
                <a:gd name="T103" fmla="*/ 10981 h 13619"/>
                <a:gd name="T104" fmla="*/ 14870 w 23302"/>
                <a:gd name="T105" fmla="*/ 11067 h 13619"/>
                <a:gd name="T106" fmla="*/ 16143 w 23302"/>
                <a:gd name="T107" fmla="*/ 11064 h 13619"/>
                <a:gd name="T108" fmla="*/ 16972 w 23302"/>
                <a:gd name="T109" fmla="*/ 10987 h 13619"/>
                <a:gd name="T110" fmla="*/ 17852 w 23302"/>
                <a:gd name="T111" fmla="*/ 10827 h 13619"/>
                <a:gd name="T112" fmla="*/ 18564 w 23302"/>
                <a:gd name="T113" fmla="*/ 10627 h 13619"/>
                <a:gd name="T114" fmla="*/ 19347 w 23302"/>
                <a:gd name="T115" fmla="*/ 10318 h 13619"/>
                <a:gd name="T116" fmla="*/ 20089 w 23302"/>
                <a:gd name="T117" fmla="*/ 9920 h 13619"/>
                <a:gd name="T118" fmla="*/ 20775 w 23302"/>
                <a:gd name="T119" fmla="*/ 9440 h 13619"/>
                <a:gd name="T120" fmla="*/ 21792 w 23302"/>
                <a:gd name="T121" fmla="*/ 8460 h 13619"/>
                <a:gd name="T122" fmla="*/ 22727 w 23302"/>
                <a:gd name="T123" fmla="*/ 7037 h 13619"/>
                <a:gd name="T124" fmla="*/ 23118 w 23302"/>
                <a:gd name="T125" fmla="*/ 6005 h 13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02" h="13619">
                  <a:moveTo>
                    <a:pt x="23183" y="5740"/>
                  </a:moveTo>
                  <a:lnTo>
                    <a:pt x="23183" y="5740"/>
                  </a:lnTo>
                  <a:lnTo>
                    <a:pt x="23195" y="5685"/>
                  </a:lnTo>
                  <a:lnTo>
                    <a:pt x="23195" y="5685"/>
                  </a:lnTo>
                  <a:lnTo>
                    <a:pt x="23214" y="5590"/>
                  </a:lnTo>
                  <a:lnTo>
                    <a:pt x="23231" y="5496"/>
                  </a:lnTo>
                  <a:lnTo>
                    <a:pt x="23231" y="5496"/>
                  </a:lnTo>
                  <a:lnTo>
                    <a:pt x="23236" y="5465"/>
                  </a:lnTo>
                  <a:lnTo>
                    <a:pt x="23236" y="5465"/>
                  </a:lnTo>
                  <a:lnTo>
                    <a:pt x="23248" y="5385"/>
                  </a:lnTo>
                  <a:lnTo>
                    <a:pt x="23260" y="5307"/>
                  </a:lnTo>
                  <a:lnTo>
                    <a:pt x="23260" y="5307"/>
                  </a:lnTo>
                  <a:lnTo>
                    <a:pt x="23267" y="5243"/>
                  </a:lnTo>
                  <a:lnTo>
                    <a:pt x="23267" y="5243"/>
                  </a:lnTo>
                  <a:lnTo>
                    <a:pt x="23274" y="5179"/>
                  </a:lnTo>
                  <a:lnTo>
                    <a:pt x="23281" y="5116"/>
                  </a:lnTo>
                  <a:lnTo>
                    <a:pt x="23281" y="5116"/>
                  </a:lnTo>
                  <a:lnTo>
                    <a:pt x="23287" y="5048"/>
                  </a:lnTo>
                  <a:lnTo>
                    <a:pt x="23287" y="5048"/>
                  </a:lnTo>
                  <a:lnTo>
                    <a:pt x="23291" y="4984"/>
                  </a:lnTo>
                  <a:lnTo>
                    <a:pt x="23295" y="4918"/>
                  </a:lnTo>
                  <a:lnTo>
                    <a:pt x="23295" y="4918"/>
                  </a:lnTo>
                  <a:lnTo>
                    <a:pt x="23298" y="4859"/>
                  </a:lnTo>
                  <a:lnTo>
                    <a:pt x="23298" y="4859"/>
                  </a:lnTo>
                  <a:lnTo>
                    <a:pt x="23301" y="4766"/>
                  </a:lnTo>
                  <a:lnTo>
                    <a:pt x="23302" y="4673"/>
                  </a:lnTo>
                  <a:lnTo>
                    <a:pt x="23302" y="0"/>
                  </a:lnTo>
                  <a:lnTo>
                    <a:pt x="23302" y="0"/>
                  </a:lnTo>
                  <a:lnTo>
                    <a:pt x="23301" y="93"/>
                  </a:lnTo>
                  <a:lnTo>
                    <a:pt x="23298" y="185"/>
                  </a:lnTo>
                  <a:lnTo>
                    <a:pt x="23298" y="185"/>
                  </a:lnTo>
                  <a:lnTo>
                    <a:pt x="23295" y="245"/>
                  </a:lnTo>
                  <a:lnTo>
                    <a:pt x="23295" y="245"/>
                  </a:lnTo>
                  <a:lnTo>
                    <a:pt x="23291" y="310"/>
                  </a:lnTo>
                  <a:lnTo>
                    <a:pt x="23287" y="374"/>
                  </a:lnTo>
                  <a:lnTo>
                    <a:pt x="23287" y="374"/>
                  </a:lnTo>
                  <a:lnTo>
                    <a:pt x="23281" y="442"/>
                  </a:lnTo>
                  <a:lnTo>
                    <a:pt x="23281" y="442"/>
                  </a:lnTo>
                  <a:lnTo>
                    <a:pt x="23274" y="506"/>
                  </a:lnTo>
                  <a:lnTo>
                    <a:pt x="23267" y="570"/>
                  </a:lnTo>
                  <a:lnTo>
                    <a:pt x="23267" y="570"/>
                  </a:lnTo>
                  <a:lnTo>
                    <a:pt x="23260" y="633"/>
                  </a:lnTo>
                  <a:lnTo>
                    <a:pt x="23260" y="633"/>
                  </a:lnTo>
                  <a:lnTo>
                    <a:pt x="23248" y="712"/>
                  </a:lnTo>
                  <a:lnTo>
                    <a:pt x="23236" y="791"/>
                  </a:lnTo>
                  <a:lnTo>
                    <a:pt x="23236" y="791"/>
                  </a:lnTo>
                  <a:lnTo>
                    <a:pt x="23231" y="822"/>
                  </a:lnTo>
                  <a:lnTo>
                    <a:pt x="23231" y="822"/>
                  </a:lnTo>
                  <a:lnTo>
                    <a:pt x="23214" y="917"/>
                  </a:lnTo>
                  <a:lnTo>
                    <a:pt x="23195" y="1012"/>
                  </a:lnTo>
                  <a:lnTo>
                    <a:pt x="23195" y="1012"/>
                  </a:lnTo>
                  <a:lnTo>
                    <a:pt x="23183" y="1067"/>
                  </a:lnTo>
                  <a:lnTo>
                    <a:pt x="23183" y="1067"/>
                  </a:lnTo>
                  <a:lnTo>
                    <a:pt x="23168" y="1135"/>
                  </a:lnTo>
                  <a:lnTo>
                    <a:pt x="23151" y="1203"/>
                  </a:lnTo>
                  <a:lnTo>
                    <a:pt x="23151" y="1203"/>
                  </a:lnTo>
                  <a:lnTo>
                    <a:pt x="23134" y="1271"/>
                  </a:lnTo>
                  <a:lnTo>
                    <a:pt x="23134" y="1271"/>
                  </a:lnTo>
                  <a:lnTo>
                    <a:pt x="23115" y="1338"/>
                  </a:lnTo>
                  <a:lnTo>
                    <a:pt x="23097" y="1405"/>
                  </a:lnTo>
                  <a:lnTo>
                    <a:pt x="23097" y="1405"/>
                  </a:lnTo>
                  <a:lnTo>
                    <a:pt x="23081" y="1461"/>
                  </a:lnTo>
                  <a:lnTo>
                    <a:pt x="23081" y="1461"/>
                  </a:lnTo>
                  <a:lnTo>
                    <a:pt x="23052" y="1555"/>
                  </a:lnTo>
                  <a:lnTo>
                    <a:pt x="23021" y="1650"/>
                  </a:lnTo>
                  <a:lnTo>
                    <a:pt x="23021" y="1650"/>
                  </a:lnTo>
                  <a:lnTo>
                    <a:pt x="22986" y="1753"/>
                  </a:lnTo>
                  <a:lnTo>
                    <a:pt x="22947" y="1855"/>
                  </a:lnTo>
                  <a:lnTo>
                    <a:pt x="22907" y="1958"/>
                  </a:lnTo>
                  <a:lnTo>
                    <a:pt x="22866" y="2060"/>
                  </a:lnTo>
                  <a:lnTo>
                    <a:pt x="22822" y="2162"/>
                  </a:lnTo>
                  <a:lnTo>
                    <a:pt x="22775" y="2263"/>
                  </a:lnTo>
                  <a:lnTo>
                    <a:pt x="22727" y="2363"/>
                  </a:lnTo>
                  <a:lnTo>
                    <a:pt x="22678" y="2464"/>
                  </a:lnTo>
                  <a:lnTo>
                    <a:pt x="22626" y="2562"/>
                  </a:lnTo>
                  <a:lnTo>
                    <a:pt x="22572" y="2662"/>
                  </a:lnTo>
                  <a:lnTo>
                    <a:pt x="22517" y="2760"/>
                  </a:lnTo>
                  <a:lnTo>
                    <a:pt x="22460" y="2857"/>
                  </a:lnTo>
                  <a:lnTo>
                    <a:pt x="22400" y="2955"/>
                  </a:lnTo>
                  <a:lnTo>
                    <a:pt x="22340" y="3050"/>
                  </a:lnTo>
                  <a:lnTo>
                    <a:pt x="22277" y="3146"/>
                  </a:lnTo>
                  <a:lnTo>
                    <a:pt x="22212" y="3240"/>
                  </a:lnTo>
                  <a:lnTo>
                    <a:pt x="22147" y="3334"/>
                  </a:lnTo>
                  <a:lnTo>
                    <a:pt x="22078" y="3427"/>
                  </a:lnTo>
                  <a:lnTo>
                    <a:pt x="22009" y="3518"/>
                  </a:lnTo>
                  <a:lnTo>
                    <a:pt x="21939" y="3609"/>
                  </a:lnTo>
                  <a:lnTo>
                    <a:pt x="21865" y="3698"/>
                  </a:lnTo>
                  <a:lnTo>
                    <a:pt x="21792" y="3788"/>
                  </a:lnTo>
                  <a:lnTo>
                    <a:pt x="21715" y="3875"/>
                  </a:lnTo>
                  <a:lnTo>
                    <a:pt x="21638" y="3962"/>
                  </a:lnTo>
                  <a:lnTo>
                    <a:pt x="21560" y="4047"/>
                  </a:lnTo>
                  <a:lnTo>
                    <a:pt x="21479" y="4131"/>
                  </a:lnTo>
                  <a:lnTo>
                    <a:pt x="21398" y="4214"/>
                  </a:lnTo>
                  <a:lnTo>
                    <a:pt x="21314" y="4296"/>
                  </a:lnTo>
                  <a:lnTo>
                    <a:pt x="21230" y="4376"/>
                  </a:lnTo>
                  <a:lnTo>
                    <a:pt x="21143" y="4456"/>
                  </a:lnTo>
                  <a:lnTo>
                    <a:pt x="21057" y="4533"/>
                  </a:lnTo>
                  <a:lnTo>
                    <a:pt x="20967" y="4610"/>
                  </a:lnTo>
                  <a:lnTo>
                    <a:pt x="20967" y="4610"/>
                  </a:lnTo>
                  <a:lnTo>
                    <a:pt x="20920" y="4650"/>
                  </a:lnTo>
                  <a:lnTo>
                    <a:pt x="20872" y="4689"/>
                  </a:lnTo>
                  <a:lnTo>
                    <a:pt x="20775" y="4766"/>
                  </a:lnTo>
                  <a:lnTo>
                    <a:pt x="20775" y="4766"/>
                  </a:lnTo>
                  <a:lnTo>
                    <a:pt x="20733" y="4800"/>
                  </a:lnTo>
                  <a:lnTo>
                    <a:pt x="20733" y="4800"/>
                  </a:lnTo>
                  <a:lnTo>
                    <a:pt x="20636" y="4873"/>
                  </a:lnTo>
                  <a:lnTo>
                    <a:pt x="20540" y="4945"/>
                  </a:lnTo>
                  <a:lnTo>
                    <a:pt x="20540" y="4945"/>
                  </a:lnTo>
                  <a:lnTo>
                    <a:pt x="20507" y="4969"/>
                  </a:lnTo>
                  <a:lnTo>
                    <a:pt x="20507" y="4969"/>
                  </a:lnTo>
                  <a:lnTo>
                    <a:pt x="20417" y="5032"/>
                  </a:lnTo>
                  <a:lnTo>
                    <a:pt x="20328" y="5093"/>
                  </a:lnTo>
                  <a:lnTo>
                    <a:pt x="20328" y="5093"/>
                  </a:lnTo>
                  <a:lnTo>
                    <a:pt x="20291" y="5118"/>
                  </a:lnTo>
                  <a:lnTo>
                    <a:pt x="20291" y="5118"/>
                  </a:lnTo>
                  <a:lnTo>
                    <a:pt x="20191" y="5183"/>
                  </a:lnTo>
                  <a:lnTo>
                    <a:pt x="20089" y="5246"/>
                  </a:lnTo>
                  <a:lnTo>
                    <a:pt x="20089" y="5246"/>
                  </a:lnTo>
                  <a:lnTo>
                    <a:pt x="20043" y="5274"/>
                  </a:lnTo>
                  <a:lnTo>
                    <a:pt x="20043" y="5274"/>
                  </a:lnTo>
                  <a:lnTo>
                    <a:pt x="19941" y="5335"/>
                  </a:lnTo>
                  <a:lnTo>
                    <a:pt x="19839" y="5393"/>
                  </a:lnTo>
                  <a:lnTo>
                    <a:pt x="19839" y="5393"/>
                  </a:lnTo>
                  <a:lnTo>
                    <a:pt x="19829" y="5399"/>
                  </a:lnTo>
                  <a:lnTo>
                    <a:pt x="19829" y="5399"/>
                  </a:lnTo>
                  <a:lnTo>
                    <a:pt x="19775" y="5428"/>
                  </a:lnTo>
                  <a:lnTo>
                    <a:pt x="19722" y="5458"/>
                  </a:lnTo>
                  <a:lnTo>
                    <a:pt x="19613" y="5514"/>
                  </a:lnTo>
                  <a:lnTo>
                    <a:pt x="19613" y="5514"/>
                  </a:lnTo>
                  <a:lnTo>
                    <a:pt x="19563" y="5540"/>
                  </a:lnTo>
                  <a:lnTo>
                    <a:pt x="19563" y="5540"/>
                  </a:lnTo>
                  <a:lnTo>
                    <a:pt x="19456" y="5593"/>
                  </a:lnTo>
                  <a:lnTo>
                    <a:pt x="19347" y="5645"/>
                  </a:lnTo>
                  <a:lnTo>
                    <a:pt x="19347" y="5645"/>
                  </a:lnTo>
                  <a:lnTo>
                    <a:pt x="19311" y="5661"/>
                  </a:lnTo>
                  <a:lnTo>
                    <a:pt x="19311" y="5661"/>
                  </a:lnTo>
                  <a:lnTo>
                    <a:pt x="19210" y="5706"/>
                  </a:lnTo>
                  <a:lnTo>
                    <a:pt x="19110" y="5749"/>
                  </a:lnTo>
                  <a:lnTo>
                    <a:pt x="19110" y="5749"/>
                  </a:lnTo>
                  <a:lnTo>
                    <a:pt x="19064" y="5767"/>
                  </a:lnTo>
                  <a:lnTo>
                    <a:pt x="19064" y="5767"/>
                  </a:lnTo>
                  <a:lnTo>
                    <a:pt x="18953" y="5813"/>
                  </a:lnTo>
                  <a:lnTo>
                    <a:pt x="18839" y="5856"/>
                  </a:lnTo>
                  <a:lnTo>
                    <a:pt x="18839" y="5856"/>
                  </a:lnTo>
                  <a:lnTo>
                    <a:pt x="18787" y="5876"/>
                  </a:lnTo>
                  <a:lnTo>
                    <a:pt x="18787" y="5876"/>
                  </a:lnTo>
                  <a:lnTo>
                    <a:pt x="18676" y="5915"/>
                  </a:lnTo>
                  <a:lnTo>
                    <a:pt x="18564" y="5953"/>
                  </a:lnTo>
                  <a:lnTo>
                    <a:pt x="18564" y="5953"/>
                  </a:lnTo>
                  <a:lnTo>
                    <a:pt x="18544" y="5961"/>
                  </a:lnTo>
                  <a:lnTo>
                    <a:pt x="18544" y="5961"/>
                  </a:lnTo>
                  <a:lnTo>
                    <a:pt x="18426" y="5998"/>
                  </a:lnTo>
                  <a:lnTo>
                    <a:pt x="18305" y="6034"/>
                  </a:lnTo>
                  <a:lnTo>
                    <a:pt x="18305" y="6034"/>
                  </a:lnTo>
                  <a:lnTo>
                    <a:pt x="18247" y="6051"/>
                  </a:lnTo>
                  <a:lnTo>
                    <a:pt x="18247" y="6051"/>
                  </a:lnTo>
                  <a:lnTo>
                    <a:pt x="18126" y="6085"/>
                  </a:lnTo>
                  <a:lnTo>
                    <a:pt x="18004" y="6116"/>
                  </a:lnTo>
                  <a:lnTo>
                    <a:pt x="18004" y="6116"/>
                  </a:lnTo>
                  <a:lnTo>
                    <a:pt x="17965" y="6127"/>
                  </a:lnTo>
                  <a:lnTo>
                    <a:pt x="17965" y="6127"/>
                  </a:lnTo>
                  <a:lnTo>
                    <a:pt x="17852" y="6154"/>
                  </a:lnTo>
                  <a:lnTo>
                    <a:pt x="17740" y="6179"/>
                  </a:lnTo>
                  <a:lnTo>
                    <a:pt x="17740" y="6179"/>
                  </a:lnTo>
                  <a:lnTo>
                    <a:pt x="17686" y="6191"/>
                  </a:lnTo>
                  <a:lnTo>
                    <a:pt x="17686" y="6191"/>
                  </a:lnTo>
                  <a:lnTo>
                    <a:pt x="17562" y="6216"/>
                  </a:lnTo>
                  <a:lnTo>
                    <a:pt x="17435" y="6240"/>
                  </a:lnTo>
                  <a:lnTo>
                    <a:pt x="17435" y="6240"/>
                  </a:lnTo>
                  <a:lnTo>
                    <a:pt x="17376" y="6251"/>
                  </a:lnTo>
                  <a:lnTo>
                    <a:pt x="17376" y="6251"/>
                  </a:lnTo>
                  <a:lnTo>
                    <a:pt x="17256" y="6271"/>
                  </a:lnTo>
                  <a:lnTo>
                    <a:pt x="17134" y="6290"/>
                  </a:lnTo>
                  <a:lnTo>
                    <a:pt x="17134" y="6290"/>
                  </a:lnTo>
                  <a:lnTo>
                    <a:pt x="17104" y="6296"/>
                  </a:lnTo>
                  <a:lnTo>
                    <a:pt x="17104" y="6296"/>
                  </a:lnTo>
                  <a:lnTo>
                    <a:pt x="16972" y="6314"/>
                  </a:lnTo>
                  <a:lnTo>
                    <a:pt x="16839" y="6330"/>
                  </a:lnTo>
                  <a:lnTo>
                    <a:pt x="16839" y="6330"/>
                  </a:lnTo>
                  <a:lnTo>
                    <a:pt x="16772" y="6338"/>
                  </a:lnTo>
                  <a:lnTo>
                    <a:pt x="16772" y="6338"/>
                  </a:lnTo>
                  <a:lnTo>
                    <a:pt x="16635" y="6352"/>
                  </a:lnTo>
                  <a:lnTo>
                    <a:pt x="16497" y="6365"/>
                  </a:lnTo>
                  <a:lnTo>
                    <a:pt x="16497" y="6365"/>
                  </a:lnTo>
                  <a:lnTo>
                    <a:pt x="16456" y="6368"/>
                  </a:lnTo>
                  <a:lnTo>
                    <a:pt x="16456" y="6368"/>
                  </a:lnTo>
                  <a:lnTo>
                    <a:pt x="16326" y="6378"/>
                  </a:lnTo>
                  <a:lnTo>
                    <a:pt x="16195" y="6387"/>
                  </a:lnTo>
                  <a:lnTo>
                    <a:pt x="16195" y="6387"/>
                  </a:lnTo>
                  <a:lnTo>
                    <a:pt x="16143" y="6390"/>
                  </a:lnTo>
                  <a:lnTo>
                    <a:pt x="16143" y="6390"/>
                  </a:lnTo>
                  <a:lnTo>
                    <a:pt x="15999" y="6396"/>
                  </a:lnTo>
                  <a:lnTo>
                    <a:pt x="15854" y="6402"/>
                  </a:lnTo>
                  <a:lnTo>
                    <a:pt x="15854" y="6402"/>
                  </a:lnTo>
                  <a:lnTo>
                    <a:pt x="15792" y="6403"/>
                  </a:lnTo>
                  <a:lnTo>
                    <a:pt x="15792" y="6403"/>
                  </a:lnTo>
                  <a:lnTo>
                    <a:pt x="15640" y="6406"/>
                  </a:lnTo>
                  <a:lnTo>
                    <a:pt x="15488" y="6407"/>
                  </a:lnTo>
                  <a:lnTo>
                    <a:pt x="15488" y="6407"/>
                  </a:lnTo>
                  <a:lnTo>
                    <a:pt x="15356" y="6406"/>
                  </a:lnTo>
                  <a:lnTo>
                    <a:pt x="15224" y="6404"/>
                  </a:lnTo>
                  <a:lnTo>
                    <a:pt x="15091" y="6401"/>
                  </a:lnTo>
                  <a:lnTo>
                    <a:pt x="14957" y="6397"/>
                  </a:lnTo>
                  <a:lnTo>
                    <a:pt x="14957" y="6397"/>
                  </a:lnTo>
                  <a:lnTo>
                    <a:pt x="14784" y="6389"/>
                  </a:lnTo>
                  <a:lnTo>
                    <a:pt x="14611" y="6379"/>
                  </a:lnTo>
                  <a:lnTo>
                    <a:pt x="14611" y="6379"/>
                  </a:lnTo>
                  <a:lnTo>
                    <a:pt x="14507" y="6372"/>
                  </a:lnTo>
                  <a:lnTo>
                    <a:pt x="14507" y="6372"/>
                  </a:lnTo>
                  <a:lnTo>
                    <a:pt x="14383" y="6363"/>
                  </a:lnTo>
                  <a:lnTo>
                    <a:pt x="14257" y="6353"/>
                  </a:lnTo>
                  <a:lnTo>
                    <a:pt x="14257" y="6353"/>
                  </a:lnTo>
                  <a:lnTo>
                    <a:pt x="14145" y="6343"/>
                  </a:lnTo>
                  <a:lnTo>
                    <a:pt x="14145" y="6343"/>
                  </a:lnTo>
                  <a:lnTo>
                    <a:pt x="14011" y="6330"/>
                  </a:lnTo>
                  <a:lnTo>
                    <a:pt x="13877" y="6316"/>
                  </a:lnTo>
                  <a:lnTo>
                    <a:pt x="13877" y="6316"/>
                  </a:lnTo>
                  <a:lnTo>
                    <a:pt x="13796" y="6308"/>
                  </a:lnTo>
                  <a:lnTo>
                    <a:pt x="13796" y="6308"/>
                  </a:lnTo>
                  <a:lnTo>
                    <a:pt x="13622" y="6287"/>
                  </a:lnTo>
                  <a:lnTo>
                    <a:pt x="13447" y="6265"/>
                  </a:lnTo>
                  <a:lnTo>
                    <a:pt x="13447" y="6265"/>
                  </a:lnTo>
                  <a:lnTo>
                    <a:pt x="13377" y="6255"/>
                  </a:lnTo>
                  <a:lnTo>
                    <a:pt x="13377" y="6255"/>
                  </a:lnTo>
                  <a:lnTo>
                    <a:pt x="13237" y="6236"/>
                  </a:lnTo>
                  <a:lnTo>
                    <a:pt x="13097" y="6216"/>
                  </a:lnTo>
                  <a:lnTo>
                    <a:pt x="13097" y="6216"/>
                  </a:lnTo>
                  <a:lnTo>
                    <a:pt x="12987" y="6200"/>
                  </a:lnTo>
                  <a:lnTo>
                    <a:pt x="12987" y="6200"/>
                  </a:lnTo>
                  <a:lnTo>
                    <a:pt x="12861" y="6180"/>
                  </a:lnTo>
                  <a:lnTo>
                    <a:pt x="12735" y="6160"/>
                  </a:lnTo>
                  <a:lnTo>
                    <a:pt x="12735" y="6160"/>
                  </a:lnTo>
                  <a:lnTo>
                    <a:pt x="12632" y="6144"/>
                  </a:lnTo>
                  <a:lnTo>
                    <a:pt x="12632" y="6144"/>
                  </a:lnTo>
                  <a:lnTo>
                    <a:pt x="12468" y="6114"/>
                  </a:lnTo>
                  <a:lnTo>
                    <a:pt x="12468" y="6114"/>
                  </a:lnTo>
                  <a:lnTo>
                    <a:pt x="12327" y="6090"/>
                  </a:lnTo>
                  <a:lnTo>
                    <a:pt x="12186" y="6064"/>
                  </a:lnTo>
                  <a:lnTo>
                    <a:pt x="12186" y="6064"/>
                  </a:lnTo>
                  <a:lnTo>
                    <a:pt x="12023" y="6034"/>
                  </a:lnTo>
                  <a:lnTo>
                    <a:pt x="12023" y="6034"/>
                  </a:lnTo>
                  <a:lnTo>
                    <a:pt x="11886" y="6007"/>
                  </a:lnTo>
                  <a:lnTo>
                    <a:pt x="11749" y="5980"/>
                  </a:lnTo>
                  <a:lnTo>
                    <a:pt x="11749" y="5980"/>
                  </a:lnTo>
                  <a:lnTo>
                    <a:pt x="11595" y="5948"/>
                  </a:lnTo>
                  <a:lnTo>
                    <a:pt x="11595" y="5948"/>
                  </a:lnTo>
                  <a:lnTo>
                    <a:pt x="11438" y="5916"/>
                  </a:lnTo>
                  <a:lnTo>
                    <a:pt x="11283" y="5883"/>
                  </a:lnTo>
                  <a:lnTo>
                    <a:pt x="11283" y="5883"/>
                  </a:lnTo>
                  <a:lnTo>
                    <a:pt x="11173" y="5861"/>
                  </a:lnTo>
                  <a:lnTo>
                    <a:pt x="11173" y="5861"/>
                  </a:lnTo>
                  <a:lnTo>
                    <a:pt x="10967" y="5816"/>
                  </a:lnTo>
                  <a:lnTo>
                    <a:pt x="10763" y="5769"/>
                  </a:lnTo>
                  <a:lnTo>
                    <a:pt x="10763" y="5769"/>
                  </a:lnTo>
                  <a:lnTo>
                    <a:pt x="10630" y="5739"/>
                  </a:lnTo>
                  <a:lnTo>
                    <a:pt x="10630" y="5739"/>
                  </a:lnTo>
                  <a:lnTo>
                    <a:pt x="10346" y="5674"/>
                  </a:lnTo>
                  <a:lnTo>
                    <a:pt x="10346" y="5674"/>
                  </a:lnTo>
                  <a:lnTo>
                    <a:pt x="10182" y="5635"/>
                  </a:lnTo>
                  <a:lnTo>
                    <a:pt x="10182" y="5635"/>
                  </a:lnTo>
                  <a:lnTo>
                    <a:pt x="9929" y="5574"/>
                  </a:lnTo>
                  <a:lnTo>
                    <a:pt x="9929" y="5574"/>
                  </a:lnTo>
                  <a:lnTo>
                    <a:pt x="9765" y="5535"/>
                  </a:lnTo>
                  <a:lnTo>
                    <a:pt x="9765" y="5535"/>
                  </a:lnTo>
                  <a:lnTo>
                    <a:pt x="9504" y="5471"/>
                  </a:lnTo>
                  <a:lnTo>
                    <a:pt x="9504" y="5471"/>
                  </a:lnTo>
                  <a:lnTo>
                    <a:pt x="9360" y="5435"/>
                  </a:lnTo>
                  <a:lnTo>
                    <a:pt x="9360" y="5435"/>
                  </a:lnTo>
                  <a:lnTo>
                    <a:pt x="8986" y="5344"/>
                  </a:lnTo>
                  <a:lnTo>
                    <a:pt x="8986" y="5344"/>
                  </a:lnTo>
                  <a:lnTo>
                    <a:pt x="8591" y="5246"/>
                  </a:lnTo>
                  <a:lnTo>
                    <a:pt x="8591" y="5246"/>
                  </a:lnTo>
                  <a:lnTo>
                    <a:pt x="8492" y="5222"/>
                  </a:lnTo>
                  <a:lnTo>
                    <a:pt x="8492" y="5222"/>
                  </a:lnTo>
                  <a:lnTo>
                    <a:pt x="8198" y="5151"/>
                  </a:lnTo>
                  <a:lnTo>
                    <a:pt x="8198" y="5151"/>
                  </a:lnTo>
                  <a:lnTo>
                    <a:pt x="8066" y="5119"/>
                  </a:lnTo>
                  <a:lnTo>
                    <a:pt x="8066" y="5119"/>
                  </a:lnTo>
                  <a:lnTo>
                    <a:pt x="7813" y="5058"/>
                  </a:lnTo>
                  <a:lnTo>
                    <a:pt x="7813" y="5058"/>
                  </a:lnTo>
                  <a:lnTo>
                    <a:pt x="7666" y="5024"/>
                  </a:lnTo>
                  <a:lnTo>
                    <a:pt x="7666" y="5024"/>
                  </a:lnTo>
                  <a:lnTo>
                    <a:pt x="7435" y="4971"/>
                  </a:lnTo>
                  <a:lnTo>
                    <a:pt x="7435" y="4971"/>
                  </a:lnTo>
                  <a:lnTo>
                    <a:pt x="7283" y="4936"/>
                  </a:lnTo>
                  <a:lnTo>
                    <a:pt x="7283" y="4936"/>
                  </a:lnTo>
                  <a:lnTo>
                    <a:pt x="7065" y="4888"/>
                  </a:lnTo>
                  <a:lnTo>
                    <a:pt x="7065" y="4888"/>
                  </a:lnTo>
                  <a:lnTo>
                    <a:pt x="6911" y="4856"/>
                  </a:lnTo>
                  <a:lnTo>
                    <a:pt x="6911" y="4856"/>
                  </a:lnTo>
                  <a:lnTo>
                    <a:pt x="6703" y="4813"/>
                  </a:lnTo>
                  <a:lnTo>
                    <a:pt x="6703" y="4813"/>
                  </a:lnTo>
                  <a:lnTo>
                    <a:pt x="6552" y="4784"/>
                  </a:lnTo>
                  <a:lnTo>
                    <a:pt x="6552" y="4784"/>
                  </a:lnTo>
                  <a:lnTo>
                    <a:pt x="6450" y="4763"/>
                  </a:lnTo>
                  <a:lnTo>
                    <a:pt x="6349" y="4745"/>
                  </a:lnTo>
                  <a:lnTo>
                    <a:pt x="6349" y="4745"/>
                  </a:lnTo>
                  <a:lnTo>
                    <a:pt x="6203" y="4719"/>
                  </a:lnTo>
                  <a:lnTo>
                    <a:pt x="6203" y="4719"/>
                  </a:lnTo>
                  <a:lnTo>
                    <a:pt x="6132" y="4706"/>
                  </a:lnTo>
                  <a:lnTo>
                    <a:pt x="6132" y="4706"/>
                  </a:lnTo>
                  <a:lnTo>
                    <a:pt x="6019" y="4687"/>
                  </a:lnTo>
                  <a:lnTo>
                    <a:pt x="5906" y="4669"/>
                  </a:lnTo>
                  <a:lnTo>
                    <a:pt x="5906" y="4669"/>
                  </a:lnTo>
                  <a:lnTo>
                    <a:pt x="5789" y="4652"/>
                  </a:lnTo>
                  <a:lnTo>
                    <a:pt x="5672" y="4636"/>
                  </a:lnTo>
                  <a:lnTo>
                    <a:pt x="5557" y="4620"/>
                  </a:lnTo>
                  <a:lnTo>
                    <a:pt x="5443" y="4605"/>
                  </a:lnTo>
                  <a:lnTo>
                    <a:pt x="5329" y="4592"/>
                  </a:lnTo>
                  <a:lnTo>
                    <a:pt x="5216" y="4580"/>
                  </a:lnTo>
                  <a:lnTo>
                    <a:pt x="5106" y="4569"/>
                  </a:lnTo>
                  <a:lnTo>
                    <a:pt x="4996" y="4560"/>
                  </a:lnTo>
                  <a:lnTo>
                    <a:pt x="4888" y="4551"/>
                  </a:lnTo>
                  <a:lnTo>
                    <a:pt x="4780" y="4544"/>
                  </a:lnTo>
                  <a:lnTo>
                    <a:pt x="4673" y="4537"/>
                  </a:lnTo>
                  <a:lnTo>
                    <a:pt x="4569" y="4532"/>
                  </a:lnTo>
                  <a:lnTo>
                    <a:pt x="4465" y="4528"/>
                  </a:lnTo>
                  <a:lnTo>
                    <a:pt x="4363" y="4525"/>
                  </a:lnTo>
                  <a:lnTo>
                    <a:pt x="4261" y="4524"/>
                  </a:lnTo>
                  <a:lnTo>
                    <a:pt x="4161" y="4523"/>
                  </a:lnTo>
                  <a:lnTo>
                    <a:pt x="4161" y="4523"/>
                  </a:lnTo>
                  <a:lnTo>
                    <a:pt x="4059" y="4524"/>
                  </a:lnTo>
                  <a:lnTo>
                    <a:pt x="3957" y="4526"/>
                  </a:lnTo>
                  <a:lnTo>
                    <a:pt x="3957" y="4526"/>
                  </a:lnTo>
                  <a:lnTo>
                    <a:pt x="3894" y="4528"/>
                  </a:lnTo>
                  <a:lnTo>
                    <a:pt x="3894" y="4528"/>
                  </a:lnTo>
                  <a:lnTo>
                    <a:pt x="3826" y="4530"/>
                  </a:lnTo>
                  <a:lnTo>
                    <a:pt x="3757" y="4533"/>
                  </a:lnTo>
                  <a:lnTo>
                    <a:pt x="3757" y="4533"/>
                  </a:lnTo>
                  <a:lnTo>
                    <a:pt x="3686" y="4537"/>
                  </a:lnTo>
                  <a:lnTo>
                    <a:pt x="3686" y="4537"/>
                  </a:lnTo>
                  <a:lnTo>
                    <a:pt x="3562" y="4546"/>
                  </a:lnTo>
                  <a:lnTo>
                    <a:pt x="3562" y="4546"/>
                  </a:lnTo>
                  <a:lnTo>
                    <a:pt x="3490" y="4552"/>
                  </a:lnTo>
                  <a:lnTo>
                    <a:pt x="3490" y="4552"/>
                  </a:lnTo>
                  <a:lnTo>
                    <a:pt x="3428" y="4558"/>
                  </a:lnTo>
                  <a:lnTo>
                    <a:pt x="3368" y="4564"/>
                  </a:lnTo>
                  <a:lnTo>
                    <a:pt x="3368" y="4564"/>
                  </a:lnTo>
                  <a:lnTo>
                    <a:pt x="3325" y="4568"/>
                  </a:lnTo>
                  <a:lnTo>
                    <a:pt x="3325" y="4568"/>
                  </a:lnTo>
                  <a:lnTo>
                    <a:pt x="3305" y="4571"/>
                  </a:lnTo>
                  <a:lnTo>
                    <a:pt x="3305" y="4571"/>
                  </a:lnTo>
                  <a:lnTo>
                    <a:pt x="3199" y="4584"/>
                  </a:lnTo>
                  <a:lnTo>
                    <a:pt x="3096" y="4599"/>
                  </a:lnTo>
                  <a:lnTo>
                    <a:pt x="3096" y="4599"/>
                  </a:lnTo>
                  <a:lnTo>
                    <a:pt x="3068" y="4604"/>
                  </a:lnTo>
                  <a:lnTo>
                    <a:pt x="3068" y="4604"/>
                  </a:lnTo>
                  <a:lnTo>
                    <a:pt x="2980" y="4620"/>
                  </a:lnTo>
                  <a:lnTo>
                    <a:pt x="2893" y="4636"/>
                  </a:lnTo>
                  <a:lnTo>
                    <a:pt x="2893" y="4636"/>
                  </a:lnTo>
                  <a:lnTo>
                    <a:pt x="2838" y="4647"/>
                  </a:lnTo>
                  <a:lnTo>
                    <a:pt x="2838" y="4647"/>
                  </a:lnTo>
                  <a:lnTo>
                    <a:pt x="2752" y="4665"/>
                  </a:lnTo>
                  <a:lnTo>
                    <a:pt x="2668" y="4685"/>
                  </a:lnTo>
                  <a:lnTo>
                    <a:pt x="2668" y="4685"/>
                  </a:lnTo>
                  <a:lnTo>
                    <a:pt x="2644" y="4690"/>
                  </a:lnTo>
                  <a:lnTo>
                    <a:pt x="2644" y="4690"/>
                  </a:lnTo>
                  <a:lnTo>
                    <a:pt x="2551" y="4714"/>
                  </a:lnTo>
                  <a:lnTo>
                    <a:pt x="2461" y="4740"/>
                  </a:lnTo>
                  <a:lnTo>
                    <a:pt x="2461" y="4740"/>
                  </a:lnTo>
                  <a:lnTo>
                    <a:pt x="2413" y="4754"/>
                  </a:lnTo>
                  <a:lnTo>
                    <a:pt x="2413" y="4754"/>
                  </a:lnTo>
                  <a:lnTo>
                    <a:pt x="2343" y="4778"/>
                  </a:lnTo>
                  <a:lnTo>
                    <a:pt x="2273" y="4801"/>
                  </a:lnTo>
                  <a:lnTo>
                    <a:pt x="2273" y="4801"/>
                  </a:lnTo>
                  <a:lnTo>
                    <a:pt x="2232" y="4815"/>
                  </a:lnTo>
                  <a:lnTo>
                    <a:pt x="2232" y="4815"/>
                  </a:lnTo>
                  <a:lnTo>
                    <a:pt x="2148" y="4847"/>
                  </a:lnTo>
                  <a:lnTo>
                    <a:pt x="2066" y="4879"/>
                  </a:lnTo>
                  <a:lnTo>
                    <a:pt x="2066" y="4879"/>
                  </a:lnTo>
                  <a:lnTo>
                    <a:pt x="2033" y="4893"/>
                  </a:lnTo>
                  <a:lnTo>
                    <a:pt x="2033" y="4893"/>
                  </a:lnTo>
                  <a:lnTo>
                    <a:pt x="1968" y="4922"/>
                  </a:lnTo>
                  <a:lnTo>
                    <a:pt x="1903" y="4953"/>
                  </a:lnTo>
                  <a:lnTo>
                    <a:pt x="1903" y="4953"/>
                  </a:lnTo>
                  <a:lnTo>
                    <a:pt x="1860" y="4974"/>
                  </a:lnTo>
                  <a:lnTo>
                    <a:pt x="1860" y="4974"/>
                  </a:lnTo>
                  <a:lnTo>
                    <a:pt x="1784" y="5013"/>
                  </a:lnTo>
                  <a:lnTo>
                    <a:pt x="1747" y="5033"/>
                  </a:lnTo>
                  <a:lnTo>
                    <a:pt x="1709" y="5053"/>
                  </a:lnTo>
                  <a:lnTo>
                    <a:pt x="1709" y="5053"/>
                  </a:lnTo>
                  <a:lnTo>
                    <a:pt x="1676" y="5073"/>
                  </a:lnTo>
                  <a:lnTo>
                    <a:pt x="1644" y="5092"/>
                  </a:lnTo>
                  <a:lnTo>
                    <a:pt x="1580" y="5134"/>
                  </a:lnTo>
                  <a:lnTo>
                    <a:pt x="1580" y="5134"/>
                  </a:lnTo>
                  <a:lnTo>
                    <a:pt x="1540" y="5161"/>
                  </a:lnTo>
                  <a:lnTo>
                    <a:pt x="1540" y="5161"/>
                  </a:lnTo>
                  <a:lnTo>
                    <a:pt x="1496" y="5191"/>
                  </a:lnTo>
                  <a:lnTo>
                    <a:pt x="1454" y="5222"/>
                  </a:lnTo>
                  <a:lnTo>
                    <a:pt x="1454" y="5222"/>
                  </a:lnTo>
                  <a:lnTo>
                    <a:pt x="1411" y="5255"/>
                  </a:lnTo>
                  <a:lnTo>
                    <a:pt x="1411" y="5255"/>
                  </a:lnTo>
                  <a:lnTo>
                    <a:pt x="1372" y="5288"/>
                  </a:lnTo>
                  <a:lnTo>
                    <a:pt x="1332" y="5320"/>
                  </a:lnTo>
                  <a:lnTo>
                    <a:pt x="1332" y="5320"/>
                  </a:lnTo>
                  <a:lnTo>
                    <a:pt x="1293" y="5353"/>
                  </a:lnTo>
                  <a:lnTo>
                    <a:pt x="1293" y="5353"/>
                  </a:lnTo>
                  <a:lnTo>
                    <a:pt x="1249" y="5393"/>
                  </a:lnTo>
                  <a:lnTo>
                    <a:pt x="1207" y="5433"/>
                  </a:lnTo>
                  <a:lnTo>
                    <a:pt x="1207" y="5433"/>
                  </a:lnTo>
                  <a:lnTo>
                    <a:pt x="1181" y="5457"/>
                  </a:lnTo>
                  <a:lnTo>
                    <a:pt x="1181" y="5457"/>
                  </a:lnTo>
                  <a:lnTo>
                    <a:pt x="1129" y="5511"/>
                  </a:lnTo>
                  <a:lnTo>
                    <a:pt x="1077" y="5566"/>
                  </a:lnTo>
                  <a:lnTo>
                    <a:pt x="1077" y="5566"/>
                  </a:lnTo>
                  <a:lnTo>
                    <a:pt x="1052" y="5595"/>
                  </a:lnTo>
                  <a:lnTo>
                    <a:pt x="1052" y="5595"/>
                  </a:lnTo>
                  <a:lnTo>
                    <a:pt x="1015" y="5639"/>
                  </a:lnTo>
                  <a:lnTo>
                    <a:pt x="977" y="5683"/>
                  </a:lnTo>
                  <a:lnTo>
                    <a:pt x="977" y="5683"/>
                  </a:lnTo>
                  <a:lnTo>
                    <a:pt x="944" y="5724"/>
                  </a:lnTo>
                  <a:lnTo>
                    <a:pt x="944" y="5724"/>
                  </a:lnTo>
                  <a:lnTo>
                    <a:pt x="913" y="5764"/>
                  </a:lnTo>
                  <a:lnTo>
                    <a:pt x="882" y="5806"/>
                  </a:lnTo>
                  <a:lnTo>
                    <a:pt x="882" y="5806"/>
                  </a:lnTo>
                  <a:lnTo>
                    <a:pt x="850" y="5850"/>
                  </a:lnTo>
                  <a:lnTo>
                    <a:pt x="850" y="5850"/>
                  </a:lnTo>
                  <a:lnTo>
                    <a:pt x="818" y="5894"/>
                  </a:lnTo>
                  <a:lnTo>
                    <a:pt x="788" y="5939"/>
                  </a:lnTo>
                  <a:lnTo>
                    <a:pt x="788" y="5939"/>
                  </a:lnTo>
                  <a:lnTo>
                    <a:pt x="762" y="5979"/>
                  </a:lnTo>
                  <a:lnTo>
                    <a:pt x="762" y="5979"/>
                  </a:lnTo>
                  <a:lnTo>
                    <a:pt x="721" y="6044"/>
                  </a:lnTo>
                  <a:lnTo>
                    <a:pt x="682" y="6110"/>
                  </a:lnTo>
                  <a:lnTo>
                    <a:pt x="682" y="6110"/>
                  </a:lnTo>
                  <a:lnTo>
                    <a:pt x="674" y="6123"/>
                  </a:lnTo>
                  <a:lnTo>
                    <a:pt x="674" y="6123"/>
                  </a:lnTo>
                  <a:lnTo>
                    <a:pt x="639" y="6185"/>
                  </a:lnTo>
                  <a:lnTo>
                    <a:pt x="605" y="6247"/>
                  </a:lnTo>
                  <a:lnTo>
                    <a:pt x="605" y="6247"/>
                  </a:lnTo>
                  <a:lnTo>
                    <a:pt x="581" y="6292"/>
                  </a:lnTo>
                  <a:lnTo>
                    <a:pt x="581" y="6292"/>
                  </a:lnTo>
                  <a:lnTo>
                    <a:pt x="557" y="6341"/>
                  </a:lnTo>
                  <a:lnTo>
                    <a:pt x="533" y="6389"/>
                  </a:lnTo>
                  <a:lnTo>
                    <a:pt x="533" y="6389"/>
                  </a:lnTo>
                  <a:lnTo>
                    <a:pt x="509" y="6440"/>
                  </a:lnTo>
                  <a:lnTo>
                    <a:pt x="509" y="6440"/>
                  </a:lnTo>
                  <a:lnTo>
                    <a:pt x="487" y="6490"/>
                  </a:lnTo>
                  <a:lnTo>
                    <a:pt x="465" y="6538"/>
                  </a:lnTo>
                  <a:lnTo>
                    <a:pt x="465" y="6538"/>
                  </a:lnTo>
                  <a:lnTo>
                    <a:pt x="443" y="6587"/>
                  </a:lnTo>
                  <a:lnTo>
                    <a:pt x="443" y="6587"/>
                  </a:lnTo>
                  <a:lnTo>
                    <a:pt x="419" y="6647"/>
                  </a:lnTo>
                  <a:lnTo>
                    <a:pt x="395" y="6707"/>
                  </a:lnTo>
                  <a:lnTo>
                    <a:pt x="395" y="6707"/>
                  </a:lnTo>
                  <a:lnTo>
                    <a:pt x="384" y="6735"/>
                  </a:lnTo>
                  <a:lnTo>
                    <a:pt x="384" y="6735"/>
                  </a:lnTo>
                  <a:lnTo>
                    <a:pt x="356" y="6811"/>
                  </a:lnTo>
                  <a:lnTo>
                    <a:pt x="329" y="6886"/>
                  </a:lnTo>
                  <a:lnTo>
                    <a:pt x="329" y="6886"/>
                  </a:lnTo>
                  <a:lnTo>
                    <a:pt x="315" y="6928"/>
                  </a:lnTo>
                  <a:lnTo>
                    <a:pt x="315" y="6928"/>
                  </a:lnTo>
                  <a:lnTo>
                    <a:pt x="296" y="6984"/>
                  </a:lnTo>
                  <a:lnTo>
                    <a:pt x="278" y="7039"/>
                  </a:lnTo>
                  <a:lnTo>
                    <a:pt x="278" y="7039"/>
                  </a:lnTo>
                  <a:lnTo>
                    <a:pt x="262" y="7094"/>
                  </a:lnTo>
                  <a:lnTo>
                    <a:pt x="262" y="7094"/>
                  </a:lnTo>
                  <a:lnTo>
                    <a:pt x="232" y="7197"/>
                  </a:lnTo>
                  <a:lnTo>
                    <a:pt x="232" y="7197"/>
                  </a:lnTo>
                  <a:lnTo>
                    <a:pt x="223" y="7229"/>
                  </a:lnTo>
                  <a:lnTo>
                    <a:pt x="223" y="7229"/>
                  </a:lnTo>
                  <a:lnTo>
                    <a:pt x="218" y="7248"/>
                  </a:lnTo>
                  <a:lnTo>
                    <a:pt x="218" y="7248"/>
                  </a:lnTo>
                  <a:lnTo>
                    <a:pt x="193" y="7343"/>
                  </a:lnTo>
                  <a:lnTo>
                    <a:pt x="171" y="7436"/>
                  </a:lnTo>
                  <a:lnTo>
                    <a:pt x="171" y="7436"/>
                  </a:lnTo>
                  <a:lnTo>
                    <a:pt x="164" y="7465"/>
                  </a:lnTo>
                  <a:lnTo>
                    <a:pt x="164" y="7465"/>
                  </a:lnTo>
                  <a:lnTo>
                    <a:pt x="145" y="7551"/>
                  </a:lnTo>
                  <a:lnTo>
                    <a:pt x="127" y="7636"/>
                  </a:lnTo>
                  <a:lnTo>
                    <a:pt x="127" y="7636"/>
                  </a:lnTo>
                  <a:lnTo>
                    <a:pt x="119" y="7677"/>
                  </a:lnTo>
                  <a:lnTo>
                    <a:pt x="119" y="7677"/>
                  </a:lnTo>
                  <a:lnTo>
                    <a:pt x="101" y="7771"/>
                  </a:lnTo>
                  <a:lnTo>
                    <a:pt x="85" y="7867"/>
                  </a:lnTo>
                  <a:lnTo>
                    <a:pt x="85" y="7867"/>
                  </a:lnTo>
                  <a:lnTo>
                    <a:pt x="80" y="7904"/>
                  </a:lnTo>
                  <a:lnTo>
                    <a:pt x="80" y="7904"/>
                  </a:lnTo>
                  <a:lnTo>
                    <a:pt x="67" y="7989"/>
                  </a:lnTo>
                  <a:lnTo>
                    <a:pt x="56" y="8074"/>
                  </a:lnTo>
                  <a:lnTo>
                    <a:pt x="56" y="8074"/>
                  </a:lnTo>
                  <a:lnTo>
                    <a:pt x="51" y="8107"/>
                  </a:lnTo>
                  <a:lnTo>
                    <a:pt x="51" y="8107"/>
                  </a:lnTo>
                  <a:lnTo>
                    <a:pt x="40" y="8202"/>
                  </a:lnTo>
                  <a:lnTo>
                    <a:pt x="31" y="8296"/>
                  </a:lnTo>
                  <a:lnTo>
                    <a:pt x="31" y="8296"/>
                  </a:lnTo>
                  <a:lnTo>
                    <a:pt x="27" y="8338"/>
                  </a:lnTo>
                  <a:lnTo>
                    <a:pt x="27" y="8338"/>
                  </a:lnTo>
                  <a:lnTo>
                    <a:pt x="20" y="8425"/>
                  </a:lnTo>
                  <a:lnTo>
                    <a:pt x="14" y="8512"/>
                  </a:lnTo>
                  <a:lnTo>
                    <a:pt x="14" y="8512"/>
                  </a:lnTo>
                  <a:lnTo>
                    <a:pt x="12" y="8532"/>
                  </a:lnTo>
                  <a:lnTo>
                    <a:pt x="12" y="8532"/>
                  </a:lnTo>
                  <a:lnTo>
                    <a:pt x="7" y="8625"/>
                  </a:lnTo>
                  <a:lnTo>
                    <a:pt x="4" y="8718"/>
                  </a:lnTo>
                  <a:lnTo>
                    <a:pt x="4" y="8718"/>
                  </a:lnTo>
                  <a:lnTo>
                    <a:pt x="2" y="8761"/>
                  </a:lnTo>
                  <a:lnTo>
                    <a:pt x="2" y="8761"/>
                  </a:lnTo>
                  <a:lnTo>
                    <a:pt x="0" y="8854"/>
                  </a:lnTo>
                  <a:lnTo>
                    <a:pt x="0" y="8945"/>
                  </a:lnTo>
                  <a:lnTo>
                    <a:pt x="0" y="13619"/>
                  </a:lnTo>
                  <a:lnTo>
                    <a:pt x="0" y="13619"/>
                  </a:lnTo>
                  <a:lnTo>
                    <a:pt x="0" y="13527"/>
                  </a:lnTo>
                  <a:lnTo>
                    <a:pt x="2" y="13435"/>
                  </a:lnTo>
                  <a:lnTo>
                    <a:pt x="2" y="13435"/>
                  </a:lnTo>
                  <a:lnTo>
                    <a:pt x="4" y="13392"/>
                  </a:lnTo>
                  <a:lnTo>
                    <a:pt x="4" y="13392"/>
                  </a:lnTo>
                  <a:lnTo>
                    <a:pt x="7" y="13299"/>
                  </a:lnTo>
                  <a:lnTo>
                    <a:pt x="12" y="13205"/>
                  </a:lnTo>
                  <a:lnTo>
                    <a:pt x="12" y="13205"/>
                  </a:lnTo>
                  <a:lnTo>
                    <a:pt x="14" y="13184"/>
                  </a:lnTo>
                  <a:lnTo>
                    <a:pt x="14" y="13184"/>
                  </a:lnTo>
                  <a:lnTo>
                    <a:pt x="20" y="13099"/>
                  </a:lnTo>
                  <a:lnTo>
                    <a:pt x="27" y="13011"/>
                  </a:lnTo>
                  <a:lnTo>
                    <a:pt x="27" y="13011"/>
                  </a:lnTo>
                  <a:lnTo>
                    <a:pt x="31" y="12970"/>
                  </a:lnTo>
                  <a:lnTo>
                    <a:pt x="31" y="12970"/>
                  </a:lnTo>
                  <a:lnTo>
                    <a:pt x="40" y="12875"/>
                  </a:lnTo>
                  <a:lnTo>
                    <a:pt x="51" y="12780"/>
                  </a:lnTo>
                  <a:lnTo>
                    <a:pt x="51" y="12780"/>
                  </a:lnTo>
                  <a:lnTo>
                    <a:pt x="56" y="12748"/>
                  </a:lnTo>
                  <a:lnTo>
                    <a:pt x="56" y="12748"/>
                  </a:lnTo>
                  <a:lnTo>
                    <a:pt x="67" y="12662"/>
                  </a:lnTo>
                  <a:lnTo>
                    <a:pt x="80" y="12578"/>
                  </a:lnTo>
                  <a:lnTo>
                    <a:pt x="80" y="12578"/>
                  </a:lnTo>
                  <a:lnTo>
                    <a:pt x="85" y="12540"/>
                  </a:lnTo>
                  <a:lnTo>
                    <a:pt x="85" y="12540"/>
                  </a:lnTo>
                  <a:lnTo>
                    <a:pt x="101" y="12445"/>
                  </a:lnTo>
                  <a:lnTo>
                    <a:pt x="119" y="12349"/>
                  </a:lnTo>
                  <a:lnTo>
                    <a:pt x="119" y="12349"/>
                  </a:lnTo>
                  <a:lnTo>
                    <a:pt x="127" y="12310"/>
                  </a:lnTo>
                  <a:lnTo>
                    <a:pt x="127" y="12310"/>
                  </a:lnTo>
                  <a:lnTo>
                    <a:pt x="145" y="12225"/>
                  </a:lnTo>
                  <a:lnTo>
                    <a:pt x="164" y="12139"/>
                  </a:lnTo>
                  <a:lnTo>
                    <a:pt x="164" y="12139"/>
                  </a:lnTo>
                  <a:lnTo>
                    <a:pt x="171" y="12110"/>
                  </a:lnTo>
                  <a:lnTo>
                    <a:pt x="171" y="12110"/>
                  </a:lnTo>
                  <a:lnTo>
                    <a:pt x="193" y="12016"/>
                  </a:lnTo>
                  <a:lnTo>
                    <a:pt x="218" y="11922"/>
                  </a:lnTo>
                  <a:lnTo>
                    <a:pt x="218" y="11922"/>
                  </a:lnTo>
                  <a:lnTo>
                    <a:pt x="232" y="11871"/>
                  </a:lnTo>
                  <a:lnTo>
                    <a:pt x="232" y="11871"/>
                  </a:lnTo>
                  <a:lnTo>
                    <a:pt x="261" y="11768"/>
                  </a:lnTo>
                  <a:lnTo>
                    <a:pt x="261" y="11768"/>
                  </a:lnTo>
                  <a:lnTo>
                    <a:pt x="278" y="11713"/>
                  </a:lnTo>
                  <a:lnTo>
                    <a:pt x="278" y="11713"/>
                  </a:lnTo>
                  <a:lnTo>
                    <a:pt x="296" y="11657"/>
                  </a:lnTo>
                  <a:lnTo>
                    <a:pt x="315" y="11602"/>
                  </a:lnTo>
                  <a:lnTo>
                    <a:pt x="315" y="11602"/>
                  </a:lnTo>
                  <a:lnTo>
                    <a:pt x="329" y="11559"/>
                  </a:lnTo>
                  <a:lnTo>
                    <a:pt x="329" y="11559"/>
                  </a:lnTo>
                  <a:lnTo>
                    <a:pt x="356" y="11483"/>
                  </a:lnTo>
                  <a:lnTo>
                    <a:pt x="384" y="11409"/>
                  </a:lnTo>
                  <a:lnTo>
                    <a:pt x="384" y="11409"/>
                  </a:lnTo>
                  <a:lnTo>
                    <a:pt x="395" y="11380"/>
                  </a:lnTo>
                  <a:lnTo>
                    <a:pt x="395" y="11380"/>
                  </a:lnTo>
                  <a:lnTo>
                    <a:pt x="419" y="11320"/>
                  </a:lnTo>
                  <a:lnTo>
                    <a:pt x="443" y="11261"/>
                  </a:lnTo>
                  <a:lnTo>
                    <a:pt x="443" y="11261"/>
                  </a:lnTo>
                  <a:lnTo>
                    <a:pt x="465" y="11211"/>
                  </a:lnTo>
                  <a:lnTo>
                    <a:pt x="465" y="11211"/>
                  </a:lnTo>
                  <a:lnTo>
                    <a:pt x="487" y="11162"/>
                  </a:lnTo>
                  <a:lnTo>
                    <a:pt x="509" y="11115"/>
                  </a:lnTo>
                  <a:lnTo>
                    <a:pt x="509" y="11115"/>
                  </a:lnTo>
                  <a:lnTo>
                    <a:pt x="534" y="11062"/>
                  </a:lnTo>
                  <a:lnTo>
                    <a:pt x="534" y="11062"/>
                  </a:lnTo>
                  <a:lnTo>
                    <a:pt x="557" y="11014"/>
                  </a:lnTo>
                  <a:lnTo>
                    <a:pt x="581" y="10967"/>
                  </a:lnTo>
                  <a:lnTo>
                    <a:pt x="581" y="10967"/>
                  </a:lnTo>
                  <a:lnTo>
                    <a:pt x="605" y="10920"/>
                  </a:lnTo>
                  <a:lnTo>
                    <a:pt x="605" y="10920"/>
                  </a:lnTo>
                  <a:lnTo>
                    <a:pt x="638" y="10860"/>
                  </a:lnTo>
                  <a:lnTo>
                    <a:pt x="673" y="10799"/>
                  </a:lnTo>
                  <a:lnTo>
                    <a:pt x="673" y="10799"/>
                  </a:lnTo>
                  <a:lnTo>
                    <a:pt x="682" y="10783"/>
                  </a:lnTo>
                  <a:lnTo>
                    <a:pt x="682" y="10783"/>
                  </a:lnTo>
                  <a:lnTo>
                    <a:pt x="721" y="10718"/>
                  </a:lnTo>
                  <a:lnTo>
                    <a:pt x="762" y="10652"/>
                  </a:lnTo>
                  <a:lnTo>
                    <a:pt x="762" y="10652"/>
                  </a:lnTo>
                  <a:lnTo>
                    <a:pt x="789" y="10612"/>
                  </a:lnTo>
                  <a:lnTo>
                    <a:pt x="789" y="10612"/>
                  </a:lnTo>
                  <a:lnTo>
                    <a:pt x="819" y="10568"/>
                  </a:lnTo>
                  <a:lnTo>
                    <a:pt x="850" y="10524"/>
                  </a:lnTo>
                  <a:lnTo>
                    <a:pt x="850" y="10524"/>
                  </a:lnTo>
                  <a:lnTo>
                    <a:pt x="883" y="10478"/>
                  </a:lnTo>
                  <a:lnTo>
                    <a:pt x="883" y="10478"/>
                  </a:lnTo>
                  <a:lnTo>
                    <a:pt x="913" y="10438"/>
                  </a:lnTo>
                  <a:lnTo>
                    <a:pt x="944" y="10399"/>
                  </a:lnTo>
                  <a:lnTo>
                    <a:pt x="944" y="10399"/>
                  </a:lnTo>
                  <a:lnTo>
                    <a:pt x="978" y="10356"/>
                  </a:lnTo>
                  <a:lnTo>
                    <a:pt x="978" y="10356"/>
                  </a:lnTo>
                  <a:lnTo>
                    <a:pt x="1014" y="10312"/>
                  </a:lnTo>
                  <a:lnTo>
                    <a:pt x="1051" y="10270"/>
                  </a:lnTo>
                  <a:lnTo>
                    <a:pt x="1051" y="10270"/>
                  </a:lnTo>
                  <a:lnTo>
                    <a:pt x="1078" y="10240"/>
                  </a:lnTo>
                  <a:lnTo>
                    <a:pt x="1078" y="10240"/>
                  </a:lnTo>
                  <a:lnTo>
                    <a:pt x="1129" y="10185"/>
                  </a:lnTo>
                  <a:lnTo>
                    <a:pt x="1181" y="10130"/>
                  </a:lnTo>
                  <a:lnTo>
                    <a:pt x="1181" y="10130"/>
                  </a:lnTo>
                  <a:lnTo>
                    <a:pt x="1208" y="10106"/>
                  </a:lnTo>
                  <a:lnTo>
                    <a:pt x="1208" y="10106"/>
                  </a:lnTo>
                  <a:lnTo>
                    <a:pt x="1250" y="10066"/>
                  </a:lnTo>
                  <a:lnTo>
                    <a:pt x="1293" y="10028"/>
                  </a:lnTo>
                  <a:lnTo>
                    <a:pt x="1293" y="10028"/>
                  </a:lnTo>
                  <a:lnTo>
                    <a:pt x="1332" y="9992"/>
                  </a:lnTo>
                  <a:lnTo>
                    <a:pt x="1332" y="9992"/>
                  </a:lnTo>
                  <a:lnTo>
                    <a:pt x="1372" y="9960"/>
                  </a:lnTo>
                  <a:lnTo>
                    <a:pt x="1411" y="9929"/>
                  </a:lnTo>
                  <a:lnTo>
                    <a:pt x="1411" y="9929"/>
                  </a:lnTo>
                  <a:lnTo>
                    <a:pt x="1454" y="9896"/>
                  </a:lnTo>
                  <a:lnTo>
                    <a:pt x="1454" y="9896"/>
                  </a:lnTo>
                  <a:lnTo>
                    <a:pt x="1496" y="9865"/>
                  </a:lnTo>
                  <a:lnTo>
                    <a:pt x="1540" y="9834"/>
                  </a:lnTo>
                  <a:lnTo>
                    <a:pt x="1540" y="9834"/>
                  </a:lnTo>
                  <a:lnTo>
                    <a:pt x="1580" y="9807"/>
                  </a:lnTo>
                  <a:lnTo>
                    <a:pt x="1580" y="9807"/>
                  </a:lnTo>
                  <a:lnTo>
                    <a:pt x="1644" y="9766"/>
                  </a:lnTo>
                  <a:lnTo>
                    <a:pt x="1676" y="9746"/>
                  </a:lnTo>
                  <a:lnTo>
                    <a:pt x="1709" y="9727"/>
                  </a:lnTo>
                  <a:lnTo>
                    <a:pt x="1709" y="9727"/>
                  </a:lnTo>
                  <a:lnTo>
                    <a:pt x="1747" y="9707"/>
                  </a:lnTo>
                  <a:lnTo>
                    <a:pt x="1784" y="9687"/>
                  </a:lnTo>
                  <a:lnTo>
                    <a:pt x="1860" y="9647"/>
                  </a:lnTo>
                  <a:lnTo>
                    <a:pt x="1860" y="9647"/>
                  </a:lnTo>
                  <a:lnTo>
                    <a:pt x="1903" y="9626"/>
                  </a:lnTo>
                  <a:lnTo>
                    <a:pt x="1903" y="9626"/>
                  </a:lnTo>
                  <a:lnTo>
                    <a:pt x="1968" y="9596"/>
                  </a:lnTo>
                  <a:lnTo>
                    <a:pt x="2033" y="9567"/>
                  </a:lnTo>
                  <a:lnTo>
                    <a:pt x="2033" y="9567"/>
                  </a:lnTo>
                  <a:lnTo>
                    <a:pt x="2066" y="9553"/>
                  </a:lnTo>
                  <a:lnTo>
                    <a:pt x="2066" y="9553"/>
                  </a:lnTo>
                  <a:lnTo>
                    <a:pt x="2107" y="9537"/>
                  </a:lnTo>
                  <a:lnTo>
                    <a:pt x="2148" y="9520"/>
                  </a:lnTo>
                  <a:lnTo>
                    <a:pt x="2232" y="9488"/>
                  </a:lnTo>
                  <a:lnTo>
                    <a:pt x="2232" y="9488"/>
                  </a:lnTo>
                  <a:lnTo>
                    <a:pt x="2273" y="9474"/>
                  </a:lnTo>
                  <a:lnTo>
                    <a:pt x="2273" y="9474"/>
                  </a:lnTo>
                  <a:lnTo>
                    <a:pt x="2343" y="9451"/>
                  </a:lnTo>
                  <a:lnTo>
                    <a:pt x="2413" y="9428"/>
                  </a:lnTo>
                  <a:lnTo>
                    <a:pt x="2413" y="9428"/>
                  </a:lnTo>
                  <a:lnTo>
                    <a:pt x="2461" y="9414"/>
                  </a:lnTo>
                  <a:lnTo>
                    <a:pt x="2461" y="9414"/>
                  </a:lnTo>
                  <a:lnTo>
                    <a:pt x="2551" y="9388"/>
                  </a:lnTo>
                  <a:lnTo>
                    <a:pt x="2644" y="9364"/>
                  </a:lnTo>
                  <a:lnTo>
                    <a:pt x="2644" y="9364"/>
                  </a:lnTo>
                  <a:lnTo>
                    <a:pt x="2668" y="9358"/>
                  </a:lnTo>
                  <a:lnTo>
                    <a:pt x="2668" y="9358"/>
                  </a:lnTo>
                  <a:lnTo>
                    <a:pt x="2752" y="9339"/>
                  </a:lnTo>
                  <a:lnTo>
                    <a:pt x="2838" y="9319"/>
                  </a:lnTo>
                  <a:lnTo>
                    <a:pt x="2838" y="9319"/>
                  </a:lnTo>
                  <a:lnTo>
                    <a:pt x="2893" y="9309"/>
                  </a:lnTo>
                  <a:lnTo>
                    <a:pt x="2893" y="9309"/>
                  </a:lnTo>
                  <a:lnTo>
                    <a:pt x="2980" y="9292"/>
                  </a:lnTo>
                  <a:lnTo>
                    <a:pt x="3068" y="9278"/>
                  </a:lnTo>
                  <a:lnTo>
                    <a:pt x="3068" y="9278"/>
                  </a:lnTo>
                  <a:lnTo>
                    <a:pt x="3096" y="9273"/>
                  </a:lnTo>
                  <a:lnTo>
                    <a:pt x="3096" y="9273"/>
                  </a:lnTo>
                  <a:lnTo>
                    <a:pt x="3199" y="9258"/>
                  </a:lnTo>
                  <a:lnTo>
                    <a:pt x="3305" y="9245"/>
                  </a:lnTo>
                  <a:lnTo>
                    <a:pt x="3305" y="9245"/>
                  </a:lnTo>
                  <a:lnTo>
                    <a:pt x="3368" y="9238"/>
                  </a:lnTo>
                  <a:lnTo>
                    <a:pt x="3368" y="9238"/>
                  </a:lnTo>
                  <a:lnTo>
                    <a:pt x="3428" y="9232"/>
                  </a:lnTo>
                  <a:lnTo>
                    <a:pt x="3490" y="9226"/>
                  </a:lnTo>
                  <a:lnTo>
                    <a:pt x="3490" y="9226"/>
                  </a:lnTo>
                  <a:lnTo>
                    <a:pt x="3562" y="9220"/>
                  </a:lnTo>
                  <a:lnTo>
                    <a:pt x="3562" y="9220"/>
                  </a:lnTo>
                  <a:lnTo>
                    <a:pt x="3623" y="9215"/>
                  </a:lnTo>
                  <a:lnTo>
                    <a:pt x="3686" y="9211"/>
                  </a:lnTo>
                  <a:lnTo>
                    <a:pt x="3686" y="9211"/>
                  </a:lnTo>
                  <a:lnTo>
                    <a:pt x="3757" y="9207"/>
                  </a:lnTo>
                  <a:lnTo>
                    <a:pt x="3757" y="9207"/>
                  </a:lnTo>
                  <a:lnTo>
                    <a:pt x="3826" y="9204"/>
                  </a:lnTo>
                  <a:lnTo>
                    <a:pt x="3894" y="9202"/>
                  </a:lnTo>
                  <a:lnTo>
                    <a:pt x="3894" y="9202"/>
                  </a:lnTo>
                  <a:lnTo>
                    <a:pt x="3957" y="9200"/>
                  </a:lnTo>
                  <a:lnTo>
                    <a:pt x="3957" y="9200"/>
                  </a:lnTo>
                  <a:lnTo>
                    <a:pt x="4059" y="9198"/>
                  </a:lnTo>
                  <a:lnTo>
                    <a:pt x="4161" y="9197"/>
                  </a:lnTo>
                  <a:lnTo>
                    <a:pt x="4161" y="9197"/>
                  </a:lnTo>
                  <a:lnTo>
                    <a:pt x="4261" y="9197"/>
                  </a:lnTo>
                  <a:lnTo>
                    <a:pt x="4363" y="9199"/>
                  </a:lnTo>
                  <a:lnTo>
                    <a:pt x="4465" y="9202"/>
                  </a:lnTo>
                  <a:lnTo>
                    <a:pt x="4569" y="9206"/>
                  </a:lnTo>
                  <a:lnTo>
                    <a:pt x="4673" y="9211"/>
                  </a:lnTo>
                  <a:lnTo>
                    <a:pt x="4780" y="9217"/>
                  </a:lnTo>
                  <a:lnTo>
                    <a:pt x="4888" y="9225"/>
                  </a:lnTo>
                  <a:lnTo>
                    <a:pt x="4996" y="9233"/>
                  </a:lnTo>
                  <a:lnTo>
                    <a:pt x="5106" y="9243"/>
                  </a:lnTo>
                  <a:lnTo>
                    <a:pt x="5216" y="9254"/>
                  </a:lnTo>
                  <a:lnTo>
                    <a:pt x="5329" y="9266"/>
                  </a:lnTo>
                  <a:lnTo>
                    <a:pt x="5443" y="9279"/>
                  </a:lnTo>
                  <a:lnTo>
                    <a:pt x="5557" y="9293"/>
                  </a:lnTo>
                  <a:lnTo>
                    <a:pt x="5672" y="9308"/>
                  </a:lnTo>
                  <a:lnTo>
                    <a:pt x="5789" y="9325"/>
                  </a:lnTo>
                  <a:lnTo>
                    <a:pt x="5906" y="9343"/>
                  </a:lnTo>
                  <a:lnTo>
                    <a:pt x="5906" y="9343"/>
                  </a:lnTo>
                  <a:lnTo>
                    <a:pt x="6054" y="9367"/>
                  </a:lnTo>
                  <a:lnTo>
                    <a:pt x="6203" y="9392"/>
                  </a:lnTo>
                  <a:lnTo>
                    <a:pt x="6203" y="9392"/>
                  </a:lnTo>
                  <a:lnTo>
                    <a:pt x="6349" y="9419"/>
                  </a:lnTo>
                  <a:lnTo>
                    <a:pt x="6349" y="9419"/>
                  </a:lnTo>
                  <a:lnTo>
                    <a:pt x="6450" y="9437"/>
                  </a:lnTo>
                  <a:lnTo>
                    <a:pt x="6552" y="9456"/>
                  </a:lnTo>
                  <a:lnTo>
                    <a:pt x="6552" y="9456"/>
                  </a:lnTo>
                  <a:lnTo>
                    <a:pt x="6703" y="9486"/>
                  </a:lnTo>
                  <a:lnTo>
                    <a:pt x="6703" y="9486"/>
                  </a:lnTo>
                  <a:lnTo>
                    <a:pt x="6911" y="9530"/>
                  </a:lnTo>
                  <a:lnTo>
                    <a:pt x="6911" y="9530"/>
                  </a:lnTo>
                  <a:lnTo>
                    <a:pt x="7065" y="9562"/>
                  </a:lnTo>
                  <a:lnTo>
                    <a:pt x="7065" y="9562"/>
                  </a:lnTo>
                  <a:lnTo>
                    <a:pt x="7283" y="9610"/>
                  </a:lnTo>
                  <a:lnTo>
                    <a:pt x="7283" y="9610"/>
                  </a:lnTo>
                  <a:lnTo>
                    <a:pt x="7435" y="9644"/>
                  </a:lnTo>
                  <a:lnTo>
                    <a:pt x="7435" y="9644"/>
                  </a:lnTo>
                  <a:lnTo>
                    <a:pt x="7666" y="9698"/>
                  </a:lnTo>
                  <a:lnTo>
                    <a:pt x="7666" y="9698"/>
                  </a:lnTo>
                  <a:lnTo>
                    <a:pt x="7813" y="9732"/>
                  </a:lnTo>
                  <a:lnTo>
                    <a:pt x="7813" y="9732"/>
                  </a:lnTo>
                  <a:lnTo>
                    <a:pt x="8066" y="9792"/>
                  </a:lnTo>
                  <a:lnTo>
                    <a:pt x="8066" y="9792"/>
                  </a:lnTo>
                  <a:lnTo>
                    <a:pt x="8198" y="9824"/>
                  </a:lnTo>
                  <a:lnTo>
                    <a:pt x="8198" y="9824"/>
                  </a:lnTo>
                  <a:lnTo>
                    <a:pt x="8492" y="9896"/>
                  </a:lnTo>
                  <a:lnTo>
                    <a:pt x="8492" y="9896"/>
                  </a:lnTo>
                  <a:lnTo>
                    <a:pt x="8591" y="9920"/>
                  </a:lnTo>
                  <a:lnTo>
                    <a:pt x="8591" y="9920"/>
                  </a:lnTo>
                  <a:lnTo>
                    <a:pt x="8986" y="10018"/>
                  </a:lnTo>
                  <a:lnTo>
                    <a:pt x="8986" y="10018"/>
                  </a:lnTo>
                  <a:lnTo>
                    <a:pt x="9360" y="10109"/>
                  </a:lnTo>
                  <a:lnTo>
                    <a:pt x="9360" y="10109"/>
                  </a:lnTo>
                  <a:lnTo>
                    <a:pt x="9504" y="10144"/>
                  </a:lnTo>
                  <a:lnTo>
                    <a:pt x="9504" y="10144"/>
                  </a:lnTo>
                  <a:lnTo>
                    <a:pt x="9765" y="10209"/>
                  </a:lnTo>
                  <a:lnTo>
                    <a:pt x="9765" y="10209"/>
                  </a:lnTo>
                  <a:lnTo>
                    <a:pt x="9929" y="10248"/>
                  </a:lnTo>
                  <a:lnTo>
                    <a:pt x="9929" y="10248"/>
                  </a:lnTo>
                  <a:lnTo>
                    <a:pt x="10182" y="10308"/>
                  </a:lnTo>
                  <a:lnTo>
                    <a:pt x="10182" y="10308"/>
                  </a:lnTo>
                  <a:lnTo>
                    <a:pt x="10346" y="10346"/>
                  </a:lnTo>
                  <a:lnTo>
                    <a:pt x="10346" y="10346"/>
                  </a:lnTo>
                  <a:lnTo>
                    <a:pt x="10630" y="10412"/>
                  </a:lnTo>
                  <a:lnTo>
                    <a:pt x="10630" y="10412"/>
                  </a:lnTo>
                  <a:lnTo>
                    <a:pt x="10763" y="10443"/>
                  </a:lnTo>
                  <a:lnTo>
                    <a:pt x="10763" y="10443"/>
                  </a:lnTo>
                  <a:lnTo>
                    <a:pt x="10967" y="10489"/>
                  </a:lnTo>
                  <a:lnTo>
                    <a:pt x="11173" y="10534"/>
                  </a:lnTo>
                  <a:lnTo>
                    <a:pt x="11173" y="10534"/>
                  </a:lnTo>
                  <a:lnTo>
                    <a:pt x="11283" y="10557"/>
                  </a:lnTo>
                  <a:lnTo>
                    <a:pt x="11283" y="10557"/>
                  </a:lnTo>
                  <a:lnTo>
                    <a:pt x="11438" y="10590"/>
                  </a:lnTo>
                  <a:lnTo>
                    <a:pt x="11595" y="10622"/>
                  </a:lnTo>
                  <a:lnTo>
                    <a:pt x="11595" y="10622"/>
                  </a:lnTo>
                  <a:lnTo>
                    <a:pt x="11749" y="10653"/>
                  </a:lnTo>
                  <a:lnTo>
                    <a:pt x="11749" y="10653"/>
                  </a:lnTo>
                  <a:lnTo>
                    <a:pt x="12023" y="10707"/>
                  </a:lnTo>
                  <a:lnTo>
                    <a:pt x="12023" y="10707"/>
                  </a:lnTo>
                  <a:lnTo>
                    <a:pt x="12186" y="10738"/>
                  </a:lnTo>
                  <a:lnTo>
                    <a:pt x="12186" y="10738"/>
                  </a:lnTo>
                  <a:lnTo>
                    <a:pt x="12327" y="10763"/>
                  </a:lnTo>
                  <a:lnTo>
                    <a:pt x="12468" y="10788"/>
                  </a:lnTo>
                  <a:lnTo>
                    <a:pt x="12468" y="10788"/>
                  </a:lnTo>
                  <a:lnTo>
                    <a:pt x="12576" y="10807"/>
                  </a:lnTo>
                  <a:lnTo>
                    <a:pt x="12576" y="10807"/>
                  </a:lnTo>
                  <a:lnTo>
                    <a:pt x="12632" y="10816"/>
                  </a:lnTo>
                  <a:lnTo>
                    <a:pt x="12632" y="10816"/>
                  </a:lnTo>
                  <a:lnTo>
                    <a:pt x="12735" y="10833"/>
                  </a:lnTo>
                  <a:lnTo>
                    <a:pt x="12735" y="10833"/>
                  </a:lnTo>
                  <a:lnTo>
                    <a:pt x="12861" y="10853"/>
                  </a:lnTo>
                  <a:lnTo>
                    <a:pt x="12986" y="10873"/>
                  </a:lnTo>
                  <a:lnTo>
                    <a:pt x="12986" y="10873"/>
                  </a:lnTo>
                  <a:lnTo>
                    <a:pt x="13097" y="10890"/>
                  </a:lnTo>
                  <a:lnTo>
                    <a:pt x="13097" y="10890"/>
                  </a:lnTo>
                  <a:lnTo>
                    <a:pt x="13235" y="10910"/>
                  </a:lnTo>
                  <a:lnTo>
                    <a:pt x="13373" y="10929"/>
                  </a:lnTo>
                  <a:lnTo>
                    <a:pt x="13373" y="10929"/>
                  </a:lnTo>
                  <a:lnTo>
                    <a:pt x="13448" y="10939"/>
                  </a:lnTo>
                  <a:lnTo>
                    <a:pt x="13448" y="10939"/>
                  </a:lnTo>
                  <a:lnTo>
                    <a:pt x="13622" y="10960"/>
                  </a:lnTo>
                  <a:lnTo>
                    <a:pt x="13795" y="10981"/>
                  </a:lnTo>
                  <a:lnTo>
                    <a:pt x="13795" y="10981"/>
                  </a:lnTo>
                  <a:lnTo>
                    <a:pt x="13881" y="10989"/>
                  </a:lnTo>
                  <a:lnTo>
                    <a:pt x="13881" y="10989"/>
                  </a:lnTo>
                  <a:lnTo>
                    <a:pt x="14013" y="11003"/>
                  </a:lnTo>
                  <a:lnTo>
                    <a:pt x="14143" y="11015"/>
                  </a:lnTo>
                  <a:lnTo>
                    <a:pt x="14143" y="11015"/>
                  </a:lnTo>
                  <a:lnTo>
                    <a:pt x="14260" y="11027"/>
                  </a:lnTo>
                  <a:lnTo>
                    <a:pt x="14260" y="11027"/>
                  </a:lnTo>
                  <a:lnTo>
                    <a:pt x="14382" y="11036"/>
                  </a:lnTo>
                  <a:lnTo>
                    <a:pt x="14504" y="11045"/>
                  </a:lnTo>
                  <a:lnTo>
                    <a:pt x="14504" y="11045"/>
                  </a:lnTo>
                  <a:lnTo>
                    <a:pt x="14612" y="11053"/>
                  </a:lnTo>
                  <a:lnTo>
                    <a:pt x="14612" y="11053"/>
                  </a:lnTo>
                  <a:lnTo>
                    <a:pt x="14785" y="11063"/>
                  </a:lnTo>
                  <a:lnTo>
                    <a:pt x="14870" y="11067"/>
                  </a:lnTo>
                  <a:lnTo>
                    <a:pt x="14957" y="11070"/>
                  </a:lnTo>
                  <a:lnTo>
                    <a:pt x="14957" y="11070"/>
                  </a:lnTo>
                  <a:lnTo>
                    <a:pt x="15091" y="11075"/>
                  </a:lnTo>
                  <a:lnTo>
                    <a:pt x="15224" y="11078"/>
                  </a:lnTo>
                  <a:lnTo>
                    <a:pt x="15356" y="11080"/>
                  </a:lnTo>
                  <a:lnTo>
                    <a:pt x="15488" y="11081"/>
                  </a:lnTo>
                  <a:lnTo>
                    <a:pt x="15488" y="11081"/>
                  </a:lnTo>
                  <a:lnTo>
                    <a:pt x="15640" y="11080"/>
                  </a:lnTo>
                  <a:lnTo>
                    <a:pt x="15792" y="11077"/>
                  </a:lnTo>
                  <a:lnTo>
                    <a:pt x="15792" y="11077"/>
                  </a:lnTo>
                  <a:lnTo>
                    <a:pt x="15854" y="11075"/>
                  </a:lnTo>
                  <a:lnTo>
                    <a:pt x="15854" y="11075"/>
                  </a:lnTo>
                  <a:lnTo>
                    <a:pt x="15999" y="11070"/>
                  </a:lnTo>
                  <a:lnTo>
                    <a:pt x="16143" y="11064"/>
                  </a:lnTo>
                  <a:lnTo>
                    <a:pt x="16143" y="11064"/>
                  </a:lnTo>
                  <a:lnTo>
                    <a:pt x="16195" y="11060"/>
                  </a:lnTo>
                  <a:lnTo>
                    <a:pt x="16195" y="11060"/>
                  </a:lnTo>
                  <a:lnTo>
                    <a:pt x="16326" y="11052"/>
                  </a:lnTo>
                  <a:lnTo>
                    <a:pt x="16456" y="11042"/>
                  </a:lnTo>
                  <a:lnTo>
                    <a:pt x="16456" y="11042"/>
                  </a:lnTo>
                  <a:lnTo>
                    <a:pt x="16497" y="11039"/>
                  </a:lnTo>
                  <a:lnTo>
                    <a:pt x="16497" y="11039"/>
                  </a:lnTo>
                  <a:lnTo>
                    <a:pt x="16635" y="11026"/>
                  </a:lnTo>
                  <a:lnTo>
                    <a:pt x="16772" y="11011"/>
                  </a:lnTo>
                  <a:lnTo>
                    <a:pt x="16772" y="11011"/>
                  </a:lnTo>
                  <a:lnTo>
                    <a:pt x="16804" y="11008"/>
                  </a:lnTo>
                  <a:lnTo>
                    <a:pt x="16804" y="11008"/>
                  </a:lnTo>
                  <a:lnTo>
                    <a:pt x="16839" y="11003"/>
                  </a:lnTo>
                  <a:lnTo>
                    <a:pt x="16839" y="11003"/>
                  </a:lnTo>
                  <a:lnTo>
                    <a:pt x="16972" y="10987"/>
                  </a:lnTo>
                  <a:lnTo>
                    <a:pt x="17104" y="10968"/>
                  </a:lnTo>
                  <a:lnTo>
                    <a:pt x="17104" y="10968"/>
                  </a:lnTo>
                  <a:lnTo>
                    <a:pt x="17134" y="10964"/>
                  </a:lnTo>
                  <a:lnTo>
                    <a:pt x="17134" y="10964"/>
                  </a:lnTo>
                  <a:lnTo>
                    <a:pt x="17256" y="10945"/>
                  </a:lnTo>
                  <a:lnTo>
                    <a:pt x="17376" y="10924"/>
                  </a:lnTo>
                  <a:lnTo>
                    <a:pt x="17376" y="10924"/>
                  </a:lnTo>
                  <a:lnTo>
                    <a:pt x="17435" y="10914"/>
                  </a:lnTo>
                  <a:lnTo>
                    <a:pt x="17435" y="10914"/>
                  </a:lnTo>
                  <a:lnTo>
                    <a:pt x="17562" y="10890"/>
                  </a:lnTo>
                  <a:lnTo>
                    <a:pt x="17686" y="10864"/>
                  </a:lnTo>
                  <a:lnTo>
                    <a:pt x="17686" y="10864"/>
                  </a:lnTo>
                  <a:lnTo>
                    <a:pt x="17740" y="10852"/>
                  </a:lnTo>
                  <a:lnTo>
                    <a:pt x="17740" y="10852"/>
                  </a:lnTo>
                  <a:lnTo>
                    <a:pt x="17852" y="10827"/>
                  </a:lnTo>
                  <a:lnTo>
                    <a:pt x="17965" y="10800"/>
                  </a:lnTo>
                  <a:lnTo>
                    <a:pt x="17965" y="10800"/>
                  </a:lnTo>
                  <a:lnTo>
                    <a:pt x="18004" y="10790"/>
                  </a:lnTo>
                  <a:lnTo>
                    <a:pt x="18004" y="10790"/>
                  </a:lnTo>
                  <a:lnTo>
                    <a:pt x="18126" y="10758"/>
                  </a:lnTo>
                  <a:lnTo>
                    <a:pt x="18247" y="10725"/>
                  </a:lnTo>
                  <a:lnTo>
                    <a:pt x="18247" y="10725"/>
                  </a:lnTo>
                  <a:lnTo>
                    <a:pt x="18305" y="10708"/>
                  </a:lnTo>
                  <a:lnTo>
                    <a:pt x="18305" y="10708"/>
                  </a:lnTo>
                  <a:lnTo>
                    <a:pt x="18426" y="10671"/>
                  </a:lnTo>
                  <a:lnTo>
                    <a:pt x="18485" y="10653"/>
                  </a:lnTo>
                  <a:lnTo>
                    <a:pt x="18544" y="10633"/>
                  </a:lnTo>
                  <a:lnTo>
                    <a:pt x="18544" y="10633"/>
                  </a:lnTo>
                  <a:lnTo>
                    <a:pt x="18564" y="10627"/>
                  </a:lnTo>
                  <a:lnTo>
                    <a:pt x="18564" y="10627"/>
                  </a:lnTo>
                  <a:lnTo>
                    <a:pt x="18676" y="10589"/>
                  </a:lnTo>
                  <a:lnTo>
                    <a:pt x="18787" y="10550"/>
                  </a:lnTo>
                  <a:lnTo>
                    <a:pt x="18787" y="10550"/>
                  </a:lnTo>
                  <a:lnTo>
                    <a:pt x="18839" y="10530"/>
                  </a:lnTo>
                  <a:lnTo>
                    <a:pt x="18839" y="10530"/>
                  </a:lnTo>
                  <a:lnTo>
                    <a:pt x="18953" y="10486"/>
                  </a:lnTo>
                  <a:lnTo>
                    <a:pt x="19064" y="10441"/>
                  </a:lnTo>
                  <a:lnTo>
                    <a:pt x="19064" y="10441"/>
                  </a:lnTo>
                  <a:lnTo>
                    <a:pt x="19110" y="10422"/>
                  </a:lnTo>
                  <a:lnTo>
                    <a:pt x="19110" y="10422"/>
                  </a:lnTo>
                  <a:lnTo>
                    <a:pt x="19210" y="10379"/>
                  </a:lnTo>
                  <a:lnTo>
                    <a:pt x="19311" y="10334"/>
                  </a:lnTo>
                  <a:lnTo>
                    <a:pt x="19311" y="10334"/>
                  </a:lnTo>
                  <a:lnTo>
                    <a:pt x="19347" y="10318"/>
                  </a:lnTo>
                  <a:lnTo>
                    <a:pt x="19347" y="10318"/>
                  </a:lnTo>
                  <a:lnTo>
                    <a:pt x="19456" y="10266"/>
                  </a:lnTo>
                  <a:lnTo>
                    <a:pt x="19563" y="10213"/>
                  </a:lnTo>
                  <a:lnTo>
                    <a:pt x="19563" y="10213"/>
                  </a:lnTo>
                  <a:lnTo>
                    <a:pt x="19613" y="10188"/>
                  </a:lnTo>
                  <a:lnTo>
                    <a:pt x="19613" y="10188"/>
                  </a:lnTo>
                  <a:lnTo>
                    <a:pt x="19722" y="10131"/>
                  </a:lnTo>
                  <a:lnTo>
                    <a:pt x="19775" y="10102"/>
                  </a:lnTo>
                  <a:lnTo>
                    <a:pt x="19829" y="10073"/>
                  </a:lnTo>
                  <a:lnTo>
                    <a:pt x="19829" y="10073"/>
                  </a:lnTo>
                  <a:lnTo>
                    <a:pt x="19839" y="10067"/>
                  </a:lnTo>
                  <a:lnTo>
                    <a:pt x="19839" y="10067"/>
                  </a:lnTo>
                  <a:lnTo>
                    <a:pt x="19941" y="10008"/>
                  </a:lnTo>
                  <a:lnTo>
                    <a:pt x="20043" y="9948"/>
                  </a:lnTo>
                  <a:lnTo>
                    <a:pt x="20043" y="9948"/>
                  </a:lnTo>
                  <a:lnTo>
                    <a:pt x="20089" y="9920"/>
                  </a:lnTo>
                  <a:lnTo>
                    <a:pt x="20089" y="9920"/>
                  </a:lnTo>
                  <a:lnTo>
                    <a:pt x="20191" y="9857"/>
                  </a:lnTo>
                  <a:lnTo>
                    <a:pt x="20291" y="9791"/>
                  </a:lnTo>
                  <a:lnTo>
                    <a:pt x="20291" y="9791"/>
                  </a:lnTo>
                  <a:lnTo>
                    <a:pt x="20328" y="9767"/>
                  </a:lnTo>
                  <a:lnTo>
                    <a:pt x="20328" y="9767"/>
                  </a:lnTo>
                  <a:lnTo>
                    <a:pt x="20417" y="9705"/>
                  </a:lnTo>
                  <a:lnTo>
                    <a:pt x="20507" y="9642"/>
                  </a:lnTo>
                  <a:lnTo>
                    <a:pt x="20507" y="9642"/>
                  </a:lnTo>
                  <a:lnTo>
                    <a:pt x="20540" y="9618"/>
                  </a:lnTo>
                  <a:lnTo>
                    <a:pt x="20540" y="9618"/>
                  </a:lnTo>
                  <a:lnTo>
                    <a:pt x="20636" y="9547"/>
                  </a:lnTo>
                  <a:lnTo>
                    <a:pt x="20733" y="9473"/>
                  </a:lnTo>
                  <a:lnTo>
                    <a:pt x="20733" y="9473"/>
                  </a:lnTo>
                  <a:lnTo>
                    <a:pt x="20775" y="9440"/>
                  </a:lnTo>
                  <a:lnTo>
                    <a:pt x="20775" y="9440"/>
                  </a:lnTo>
                  <a:lnTo>
                    <a:pt x="20872" y="9363"/>
                  </a:lnTo>
                  <a:lnTo>
                    <a:pt x="20920" y="9322"/>
                  </a:lnTo>
                  <a:lnTo>
                    <a:pt x="20967" y="9283"/>
                  </a:lnTo>
                  <a:lnTo>
                    <a:pt x="20967" y="9283"/>
                  </a:lnTo>
                  <a:lnTo>
                    <a:pt x="21057" y="9207"/>
                  </a:lnTo>
                  <a:lnTo>
                    <a:pt x="21143" y="9129"/>
                  </a:lnTo>
                  <a:lnTo>
                    <a:pt x="21230" y="9050"/>
                  </a:lnTo>
                  <a:lnTo>
                    <a:pt x="21314" y="8969"/>
                  </a:lnTo>
                  <a:lnTo>
                    <a:pt x="21398" y="8888"/>
                  </a:lnTo>
                  <a:lnTo>
                    <a:pt x="21479" y="8804"/>
                  </a:lnTo>
                  <a:lnTo>
                    <a:pt x="21560" y="8721"/>
                  </a:lnTo>
                  <a:lnTo>
                    <a:pt x="21638" y="8635"/>
                  </a:lnTo>
                  <a:lnTo>
                    <a:pt x="21715" y="8549"/>
                  </a:lnTo>
                  <a:lnTo>
                    <a:pt x="21792" y="8460"/>
                  </a:lnTo>
                  <a:lnTo>
                    <a:pt x="21865" y="8372"/>
                  </a:lnTo>
                  <a:lnTo>
                    <a:pt x="21939" y="8282"/>
                  </a:lnTo>
                  <a:lnTo>
                    <a:pt x="22009" y="8192"/>
                  </a:lnTo>
                  <a:lnTo>
                    <a:pt x="22078" y="8100"/>
                  </a:lnTo>
                  <a:lnTo>
                    <a:pt x="22147" y="8007"/>
                  </a:lnTo>
                  <a:lnTo>
                    <a:pt x="22212" y="7913"/>
                  </a:lnTo>
                  <a:lnTo>
                    <a:pt x="22277" y="7820"/>
                  </a:lnTo>
                  <a:lnTo>
                    <a:pt x="22340" y="7724"/>
                  </a:lnTo>
                  <a:lnTo>
                    <a:pt x="22400" y="7627"/>
                  </a:lnTo>
                  <a:lnTo>
                    <a:pt x="22460" y="7531"/>
                  </a:lnTo>
                  <a:lnTo>
                    <a:pt x="22517" y="7433"/>
                  </a:lnTo>
                  <a:lnTo>
                    <a:pt x="22572" y="7336"/>
                  </a:lnTo>
                  <a:lnTo>
                    <a:pt x="22626" y="7236"/>
                  </a:lnTo>
                  <a:lnTo>
                    <a:pt x="22678" y="7136"/>
                  </a:lnTo>
                  <a:lnTo>
                    <a:pt x="22727" y="7037"/>
                  </a:lnTo>
                  <a:lnTo>
                    <a:pt x="22775" y="6936"/>
                  </a:lnTo>
                  <a:lnTo>
                    <a:pt x="22822" y="6835"/>
                  </a:lnTo>
                  <a:lnTo>
                    <a:pt x="22866" y="6733"/>
                  </a:lnTo>
                  <a:lnTo>
                    <a:pt x="22907" y="6631"/>
                  </a:lnTo>
                  <a:lnTo>
                    <a:pt x="22947" y="6529"/>
                  </a:lnTo>
                  <a:lnTo>
                    <a:pt x="22986" y="6426"/>
                  </a:lnTo>
                  <a:lnTo>
                    <a:pt x="23021" y="6323"/>
                  </a:lnTo>
                  <a:lnTo>
                    <a:pt x="23021" y="6323"/>
                  </a:lnTo>
                  <a:lnTo>
                    <a:pt x="23052" y="6229"/>
                  </a:lnTo>
                  <a:lnTo>
                    <a:pt x="23081" y="6135"/>
                  </a:lnTo>
                  <a:lnTo>
                    <a:pt x="23081" y="6135"/>
                  </a:lnTo>
                  <a:lnTo>
                    <a:pt x="23097" y="6078"/>
                  </a:lnTo>
                  <a:lnTo>
                    <a:pt x="23097" y="6078"/>
                  </a:lnTo>
                  <a:lnTo>
                    <a:pt x="23118" y="6005"/>
                  </a:lnTo>
                  <a:lnTo>
                    <a:pt x="23118" y="6005"/>
                  </a:lnTo>
                  <a:lnTo>
                    <a:pt x="23134" y="5944"/>
                  </a:lnTo>
                  <a:lnTo>
                    <a:pt x="23134" y="5944"/>
                  </a:lnTo>
                  <a:lnTo>
                    <a:pt x="23151" y="5877"/>
                  </a:lnTo>
                  <a:lnTo>
                    <a:pt x="23151" y="5877"/>
                  </a:lnTo>
                  <a:lnTo>
                    <a:pt x="23168" y="5809"/>
                  </a:lnTo>
                  <a:lnTo>
                    <a:pt x="23183" y="5740"/>
                  </a:lnTo>
                  <a:lnTo>
                    <a:pt x="23183" y="574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2700729" y="3257463"/>
              <a:ext cx="3437299" cy="1662910"/>
            </a:xfrm>
            <a:custGeom>
              <a:avLst/>
              <a:gdLst>
                <a:gd name="T0" fmla="*/ 3208 w 18134"/>
                <a:gd name="T1" fmla="*/ 7910 h 8767"/>
                <a:gd name="T2" fmla="*/ 5566 w 18134"/>
                <a:gd name="T3" fmla="*/ 8346 h 8767"/>
                <a:gd name="T4" fmla="*/ 7630 w 18134"/>
                <a:gd name="T5" fmla="*/ 8718 h 8767"/>
                <a:gd name="T6" fmla="*/ 8465 w 18134"/>
                <a:gd name="T7" fmla="*/ 8557 h 8767"/>
                <a:gd name="T8" fmla="*/ 9337 w 18134"/>
                <a:gd name="T9" fmla="*/ 8343 h 8767"/>
                <a:gd name="T10" fmla="*/ 10202 w 18134"/>
                <a:gd name="T11" fmla="*/ 8096 h 8767"/>
                <a:gd name="T12" fmla="*/ 11254 w 18134"/>
                <a:gd name="T13" fmla="*/ 7764 h 8767"/>
                <a:gd name="T14" fmla="*/ 12141 w 18134"/>
                <a:gd name="T15" fmla="*/ 7477 h 8767"/>
                <a:gd name="T16" fmla="*/ 12783 w 18134"/>
                <a:gd name="T17" fmla="*/ 7278 h 8767"/>
                <a:gd name="T18" fmla="*/ 13376 w 18134"/>
                <a:gd name="T19" fmla="*/ 7116 h 8767"/>
                <a:gd name="T20" fmla="*/ 14012 w 18134"/>
                <a:gd name="T21" fmla="*/ 6981 h 8767"/>
                <a:gd name="T22" fmla="*/ 14858 w 18134"/>
                <a:gd name="T23" fmla="*/ 6894 h 8767"/>
                <a:gd name="T24" fmla="*/ 15258 w 18134"/>
                <a:gd name="T25" fmla="*/ 6921 h 8767"/>
                <a:gd name="T26" fmla="*/ 15679 w 18134"/>
                <a:gd name="T27" fmla="*/ 7008 h 8767"/>
                <a:gd name="T28" fmla="*/ 16019 w 18134"/>
                <a:gd name="T29" fmla="*/ 7126 h 8767"/>
                <a:gd name="T30" fmla="*/ 16376 w 18134"/>
                <a:gd name="T31" fmla="*/ 7303 h 8767"/>
                <a:gd name="T32" fmla="*/ 16726 w 18134"/>
                <a:gd name="T33" fmla="*/ 7536 h 8767"/>
                <a:gd name="T34" fmla="*/ 17010 w 18134"/>
                <a:gd name="T35" fmla="*/ 7776 h 8767"/>
                <a:gd name="T36" fmla="*/ 17445 w 18134"/>
                <a:gd name="T37" fmla="*/ 7456 h 8767"/>
                <a:gd name="T38" fmla="*/ 17979 w 18134"/>
                <a:gd name="T39" fmla="*/ 6329 h 8767"/>
                <a:gd name="T40" fmla="*/ 18133 w 18134"/>
                <a:gd name="T41" fmla="*/ 5305 h 8767"/>
                <a:gd name="T42" fmla="*/ 18090 w 18134"/>
                <a:gd name="T43" fmla="*/ 4847 h 8767"/>
                <a:gd name="T44" fmla="*/ 18038 w 18134"/>
                <a:gd name="T45" fmla="*/ 4618 h 8767"/>
                <a:gd name="T46" fmla="*/ 17947 w 18134"/>
                <a:gd name="T47" fmla="*/ 4347 h 8767"/>
                <a:gd name="T48" fmla="*/ 17791 w 18134"/>
                <a:gd name="T49" fmla="*/ 4020 h 8767"/>
                <a:gd name="T50" fmla="*/ 17657 w 18134"/>
                <a:gd name="T51" fmla="*/ 3794 h 8767"/>
                <a:gd name="T52" fmla="*/ 17452 w 18134"/>
                <a:gd name="T53" fmla="*/ 3505 h 8767"/>
                <a:gd name="T54" fmla="*/ 17211 w 18134"/>
                <a:gd name="T55" fmla="*/ 3225 h 8767"/>
                <a:gd name="T56" fmla="*/ 16998 w 18134"/>
                <a:gd name="T57" fmla="*/ 3016 h 8767"/>
                <a:gd name="T58" fmla="*/ 16794 w 18134"/>
                <a:gd name="T59" fmla="*/ 2846 h 8767"/>
                <a:gd name="T60" fmla="*/ 16565 w 18134"/>
                <a:gd name="T61" fmla="*/ 2684 h 8767"/>
                <a:gd name="T62" fmla="*/ 16262 w 18134"/>
                <a:gd name="T63" fmla="*/ 2508 h 8767"/>
                <a:gd name="T64" fmla="*/ 15931 w 18134"/>
                <a:gd name="T65" fmla="*/ 2364 h 8767"/>
                <a:gd name="T66" fmla="*/ 15573 w 18134"/>
                <a:gd name="T67" fmla="*/ 2255 h 8767"/>
                <a:gd name="T68" fmla="*/ 15267 w 18134"/>
                <a:gd name="T69" fmla="*/ 2199 h 8767"/>
                <a:gd name="T70" fmla="*/ 14787 w 18134"/>
                <a:gd name="T71" fmla="*/ 2172 h 8767"/>
                <a:gd name="T72" fmla="*/ 14233 w 18134"/>
                <a:gd name="T73" fmla="*/ 2223 h 8767"/>
                <a:gd name="T74" fmla="*/ 13799 w 18134"/>
                <a:gd name="T75" fmla="*/ 2297 h 8767"/>
                <a:gd name="T76" fmla="*/ 13285 w 18134"/>
                <a:gd name="T77" fmla="*/ 2414 h 8767"/>
                <a:gd name="T78" fmla="*/ 12839 w 18134"/>
                <a:gd name="T79" fmla="*/ 2536 h 8767"/>
                <a:gd name="T80" fmla="*/ 12305 w 18134"/>
                <a:gd name="T81" fmla="*/ 2699 h 8767"/>
                <a:gd name="T82" fmla="*/ 10758 w 18134"/>
                <a:gd name="T83" fmla="*/ 3197 h 8767"/>
                <a:gd name="T84" fmla="*/ 9897 w 18134"/>
                <a:gd name="T85" fmla="*/ 3460 h 8767"/>
                <a:gd name="T86" fmla="*/ 9373 w 18134"/>
                <a:gd name="T87" fmla="*/ 3608 h 8767"/>
                <a:gd name="T88" fmla="*/ 9025 w 18134"/>
                <a:gd name="T89" fmla="*/ 3699 h 8767"/>
                <a:gd name="T90" fmla="*/ 8453 w 18134"/>
                <a:gd name="T91" fmla="*/ 3835 h 8767"/>
                <a:gd name="T92" fmla="*/ 7010 w 18134"/>
                <a:gd name="T93" fmla="*/ 4082 h 8767"/>
                <a:gd name="T94" fmla="*/ 5750 w 18134"/>
                <a:gd name="T95" fmla="*/ 4157 h 8767"/>
                <a:gd name="T96" fmla="*/ 4998 w 18134"/>
                <a:gd name="T97" fmla="*/ 4128 h 8767"/>
                <a:gd name="T98" fmla="*/ 4245 w 18134"/>
                <a:gd name="T99" fmla="*/ 4037 h 8767"/>
                <a:gd name="T100" fmla="*/ 3170 w 18134"/>
                <a:gd name="T101" fmla="*/ 3784 h 8767"/>
                <a:gd name="T102" fmla="*/ 1884 w 18134"/>
                <a:gd name="T103" fmla="*/ 3183 h 8767"/>
                <a:gd name="T104" fmla="*/ 908 w 18134"/>
                <a:gd name="T105" fmla="*/ 2338 h 8767"/>
                <a:gd name="T106" fmla="*/ 285 w 18134"/>
                <a:gd name="T107" fmla="*/ 1292 h 8767"/>
                <a:gd name="T108" fmla="*/ 60 w 18134"/>
                <a:gd name="T109" fmla="*/ 91 h 8767"/>
                <a:gd name="T110" fmla="*/ 0 w 18134"/>
                <a:gd name="T111" fmla="*/ 4733 h 8767"/>
                <a:gd name="T112" fmla="*/ 92 w 18134"/>
                <a:gd name="T113" fmla="*/ 5535 h 8767"/>
                <a:gd name="T114" fmla="*/ 359 w 18134"/>
                <a:gd name="T115" fmla="*/ 6280 h 8767"/>
                <a:gd name="T116" fmla="*/ 788 w 18134"/>
                <a:gd name="T117" fmla="*/ 6953 h 8767"/>
                <a:gd name="T118" fmla="*/ 1368 w 18134"/>
                <a:gd name="T119" fmla="*/ 7543 h 8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34" h="8767">
                  <a:moveTo>
                    <a:pt x="1711" y="7804"/>
                  </a:moveTo>
                  <a:lnTo>
                    <a:pt x="1711" y="7804"/>
                  </a:lnTo>
                  <a:lnTo>
                    <a:pt x="1830" y="7807"/>
                  </a:lnTo>
                  <a:lnTo>
                    <a:pt x="1951" y="7810"/>
                  </a:lnTo>
                  <a:lnTo>
                    <a:pt x="2073" y="7815"/>
                  </a:lnTo>
                  <a:lnTo>
                    <a:pt x="2195" y="7821"/>
                  </a:lnTo>
                  <a:lnTo>
                    <a:pt x="2318" y="7828"/>
                  </a:lnTo>
                  <a:lnTo>
                    <a:pt x="2443" y="7836"/>
                  </a:lnTo>
                  <a:lnTo>
                    <a:pt x="2568" y="7846"/>
                  </a:lnTo>
                  <a:lnTo>
                    <a:pt x="2694" y="7856"/>
                  </a:lnTo>
                  <a:lnTo>
                    <a:pt x="2822" y="7868"/>
                  </a:lnTo>
                  <a:lnTo>
                    <a:pt x="2950" y="7881"/>
                  </a:lnTo>
                  <a:lnTo>
                    <a:pt x="3078" y="7895"/>
                  </a:lnTo>
                  <a:lnTo>
                    <a:pt x="3208" y="7910"/>
                  </a:lnTo>
                  <a:lnTo>
                    <a:pt x="3339" y="7927"/>
                  </a:lnTo>
                  <a:lnTo>
                    <a:pt x="3470" y="7945"/>
                  </a:lnTo>
                  <a:lnTo>
                    <a:pt x="3601" y="7963"/>
                  </a:lnTo>
                  <a:lnTo>
                    <a:pt x="3734" y="7983"/>
                  </a:lnTo>
                  <a:lnTo>
                    <a:pt x="3734" y="7983"/>
                  </a:lnTo>
                  <a:lnTo>
                    <a:pt x="3932" y="8015"/>
                  </a:lnTo>
                  <a:lnTo>
                    <a:pt x="4131" y="8048"/>
                  </a:lnTo>
                  <a:lnTo>
                    <a:pt x="4332" y="8085"/>
                  </a:lnTo>
                  <a:lnTo>
                    <a:pt x="4535" y="8124"/>
                  </a:lnTo>
                  <a:lnTo>
                    <a:pt x="4738" y="8165"/>
                  </a:lnTo>
                  <a:lnTo>
                    <a:pt x="4943" y="8207"/>
                  </a:lnTo>
                  <a:lnTo>
                    <a:pt x="5149" y="8251"/>
                  </a:lnTo>
                  <a:lnTo>
                    <a:pt x="5357" y="8298"/>
                  </a:lnTo>
                  <a:lnTo>
                    <a:pt x="5566" y="8346"/>
                  </a:lnTo>
                  <a:lnTo>
                    <a:pt x="5778" y="8394"/>
                  </a:lnTo>
                  <a:lnTo>
                    <a:pt x="5990" y="8445"/>
                  </a:lnTo>
                  <a:lnTo>
                    <a:pt x="6204" y="8496"/>
                  </a:lnTo>
                  <a:lnTo>
                    <a:pt x="6637" y="8602"/>
                  </a:lnTo>
                  <a:lnTo>
                    <a:pt x="7075" y="8709"/>
                  </a:lnTo>
                  <a:lnTo>
                    <a:pt x="7075" y="8709"/>
                  </a:lnTo>
                  <a:lnTo>
                    <a:pt x="7309" y="8767"/>
                  </a:lnTo>
                  <a:lnTo>
                    <a:pt x="7309" y="8767"/>
                  </a:lnTo>
                  <a:lnTo>
                    <a:pt x="7349" y="8761"/>
                  </a:lnTo>
                  <a:lnTo>
                    <a:pt x="7349" y="8761"/>
                  </a:lnTo>
                  <a:lnTo>
                    <a:pt x="7466" y="8744"/>
                  </a:lnTo>
                  <a:lnTo>
                    <a:pt x="7583" y="8726"/>
                  </a:lnTo>
                  <a:lnTo>
                    <a:pt x="7583" y="8726"/>
                  </a:lnTo>
                  <a:lnTo>
                    <a:pt x="7630" y="8718"/>
                  </a:lnTo>
                  <a:lnTo>
                    <a:pt x="7630" y="8718"/>
                  </a:lnTo>
                  <a:lnTo>
                    <a:pt x="7759" y="8697"/>
                  </a:lnTo>
                  <a:lnTo>
                    <a:pt x="7887" y="8674"/>
                  </a:lnTo>
                  <a:lnTo>
                    <a:pt x="7887" y="8674"/>
                  </a:lnTo>
                  <a:lnTo>
                    <a:pt x="7945" y="8663"/>
                  </a:lnTo>
                  <a:lnTo>
                    <a:pt x="7945" y="8663"/>
                  </a:lnTo>
                  <a:lnTo>
                    <a:pt x="8069" y="8640"/>
                  </a:lnTo>
                  <a:lnTo>
                    <a:pt x="8192" y="8616"/>
                  </a:lnTo>
                  <a:lnTo>
                    <a:pt x="8192" y="8616"/>
                  </a:lnTo>
                  <a:lnTo>
                    <a:pt x="8208" y="8613"/>
                  </a:lnTo>
                  <a:lnTo>
                    <a:pt x="8208" y="8613"/>
                  </a:lnTo>
                  <a:lnTo>
                    <a:pt x="8336" y="8585"/>
                  </a:lnTo>
                  <a:lnTo>
                    <a:pt x="8465" y="8557"/>
                  </a:lnTo>
                  <a:lnTo>
                    <a:pt x="8465" y="8557"/>
                  </a:lnTo>
                  <a:lnTo>
                    <a:pt x="8524" y="8544"/>
                  </a:lnTo>
                  <a:lnTo>
                    <a:pt x="8524" y="8544"/>
                  </a:lnTo>
                  <a:lnTo>
                    <a:pt x="8650" y="8516"/>
                  </a:lnTo>
                  <a:lnTo>
                    <a:pt x="8776" y="8486"/>
                  </a:lnTo>
                  <a:lnTo>
                    <a:pt x="8776" y="8486"/>
                  </a:lnTo>
                  <a:lnTo>
                    <a:pt x="8811" y="8478"/>
                  </a:lnTo>
                  <a:lnTo>
                    <a:pt x="8811" y="8478"/>
                  </a:lnTo>
                  <a:lnTo>
                    <a:pt x="8926" y="8450"/>
                  </a:lnTo>
                  <a:lnTo>
                    <a:pt x="9040" y="8420"/>
                  </a:lnTo>
                  <a:lnTo>
                    <a:pt x="9040" y="8420"/>
                  </a:lnTo>
                  <a:lnTo>
                    <a:pt x="9090" y="8408"/>
                  </a:lnTo>
                  <a:lnTo>
                    <a:pt x="9090" y="8408"/>
                  </a:lnTo>
                  <a:lnTo>
                    <a:pt x="9214" y="8376"/>
                  </a:lnTo>
                  <a:lnTo>
                    <a:pt x="9337" y="8343"/>
                  </a:lnTo>
                  <a:lnTo>
                    <a:pt x="9337" y="8343"/>
                  </a:lnTo>
                  <a:lnTo>
                    <a:pt x="9387" y="8330"/>
                  </a:lnTo>
                  <a:lnTo>
                    <a:pt x="9387" y="8330"/>
                  </a:lnTo>
                  <a:lnTo>
                    <a:pt x="9619" y="8267"/>
                  </a:lnTo>
                  <a:lnTo>
                    <a:pt x="9619" y="8267"/>
                  </a:lnTo>
                  <a:lnTo>
                    <a:pt x="9644" y="8259"/>
                  </a:lnTo>
                  <a:lnTo>
                    <a:pt x="9644" y="8259"/>
                  </a:lnTo>
                  <a:lnTo>
                    <a:pt x="9891" y="8188"/>
                  </a:lnTo>
                  <a:lnTo>
                    <a:pt x="9891" y="8188"/>
                  </a:lnTo>
                  <a:lnTo>
                    <a:pt x="9943" y="8173"/>
                  </a:lnTo>
                  <a:lnTo>
                    <a:pt x="9943" y="8173"/>
                  </a:lnTo>
                  <a:lnTo>
                    <a:pt x="10189" y="8100"/>
                  </a:lnTo>
                  <a:lnTo>
                    <a:pt x="10189" y="8100"/>
                  </a:lnTo>
                  <a:lnTo>
                    <a:pt x="10202" y="8096"/>
                  </a:lnTo>
                  <a:lnTo>
                    <a:pt x="10202" y="8096"/>
                  </a:lnTo>
                  <a:lnTo>
                    <a:pt x="10441" y="8022"/>
                  </a:lnTo>
                  <a:lnTo>
                    <a:pt x="10441" y="8022"/>
                  </a:lnTo>
                  <a:lnTo>
                    <a:pt x="10482" y="8010"/>
                  </a:lnTo>
                  <a:lnTo>
                    <a:pt x="10482" y="8010"/>
                  </a:lnTo>
                  <a:lnTo>
                    <a:pt x="10724" y="7934"/>
                  </a:lnTo>
                  <a:lnTo>
                    <a:pt x="10724" y="7934"/>
                  </a:lnTo>
                  <a:lnTo>
                    <a:pt x="10759" y="7922"/>
                  </a:lnTo>
                  <a:lnTo>
                    <a:pt x="10759" y="7922"/>
                  </a:lnTo>
                  <a:lnTo>
                    <a:pt x="10985" y="7851"/>
                  </a:lnTo>
                  <a:lnTo>
                    <a:pt x="10985" y="7851"/>
                  </a:lnTo>
                  <a:lnTo>
                    <a:pt x="11010" y="7843"/>
                  </a:lnTo>
                  <a:lnTo>
                    <a:pt x="11010" y="7843"/>
                  </a:lnTo>
                  <a:lnTo>
                    <a:pt x="11254" y="7764"/>
                  </a:lnTo>
                  <a:lnTo>
                    <a:pt x="11254" y="7764"/>
                  </a:lnTo>
                  <a:lnTo>
                    <a:pt x="11292" y="7751"/>
                  </a:lnTo>
                  <a:lnTo>
                    <a:pt x="11292" y="7751"/>
                  </a:lnTo>
                  <a:lnTo>
                    <a:pt x="11524" y="7676"/>
                  </a:lnTo>
                  <a:lnTo>
                    <a:pt x="11726" y="7611"/>
                  </a:lnTo>
                  <a:lnTo>
                    <a:pt x="11726" y="7611"/>
                  </a:lnTo>
                  <a:lnTo>
                    <a:pt x="11904" y="7553"/>
                  </a:lnTo>
                  <a:lnTo>
                    <a:pt x="11904" y="7553"/>
                  </a:lnTo>
                  <a:lnTo>
                    <a:pt x="11944" y="7540"/>
                  </a:lnTo>
                  <a:lnTo>
                    <a:pt x="11944" y="7540"/>
                  </a:lnTo>
                  <a:lnTo>
                    <a:pt x="12081" y="7496"/>
                  </a:lnTo>
                  <a:lnTo>
                    <a:pt x="12081" y="7496"/>
                  </a:lnTo>
                  <a:lnTo>
                    <a:pt x="12141" y="7477"/>
                  </a:lnTo>
                  <a:lnTo>
                    <a:pt x="12141" y="7477"/>
                  </a:lnTo>
                  <a:lnTo>
                    <a:pt x="12257" y="7440"/>
                  </a:lnTo>
                  <a:lnTo>
                    <a:pt x="12257" y="7440"/>
                  </a:lnTo>
                  <a:lnTo>
                    <a:pt x="12326" y="7417"/>
                  </a:lnTo>
                  <a:lnTo>
                    <a:pt x="12326" y="7417"/>
                  </a:lnTo>
                  <a:lnTo>
                    <a:pt x="12433" y="7384"/>
                  </a:lnTo>
                  <a:lnTo>
                    <a:pt x="12433" y="7384"/>
                  </a:lnTo>
                  <a:lnTo>
                    <a:pt x="12504" y="7362"/>
                  </a:lnTo>
                  <a:lnTo>
                    <a:pt x="12504" y="7362"/>
                  </a:lnTo>
                  <a:lnTo>
                    <a:pt x="12609" y="7330"/>
                  </a:lnTo>
                  <a:lnTo>
                    <a:pt x="12609" y="7330"/>
                  </a:lnTo>
                  <a:lnTo>
                    <a:pt x="12681" y="7308"/>
                  </a:lnTo>
                  <a:lnTo>
                    <a:pt x="12681" y="7308"/>
                  </a:lnTo>
                  <a:lnTo>
                    <a:pt x="12783" y="7278"/>
                  </a:lnTo>
                  <a:lnTo>
                    <a:pt x="12783" y="7278"/>
                  </a:lnTo>
                  <a:lnTo>
                    <a:pt x="12856" y="7257"/>
                  </a:lnTo>
                  <a:lnTo>
                    <a:pt x="12856" y="7257"/>
                  </a:lnTo>
                  <a:lnTo>
                    <a:pt x="12957" y="7227"/>
                  </a:lnTo>
                  <a:lnTo>
                    <a:pt x="12957" y="7227"/>
                  </a:lnTo>
                  <a:lnTo>
                    <a:pt x="13030" y="7207"/>
                  </a:lnTo>
                  <a:lnTo>
                    <a:pt x="13030" y="7207"/>
                  </a:lnTo>
                  <a:lnTo>
                    <a:pt x="13130" y="7180"/>
                  </a:lnTo>
                  <a:lnTo>
                    <a:pt x="13130" y="7180"/>
                  </a:lnTo>
                  <a:lnTo>
                    <a:pt x="13203" y="7160"/>
                  </a:lnTo>
                  <a:lnTo>
                    <a:pt x="13203" y="7160"/>
                  </a:lnTo>
                  <a:lnTo>
                    <a:pt x="13303" y="7135"/>
                  </a:lnTo>
                  <a:lnTo>
                    <a:pt x="13303" y="7135"/>
                  </a:lnTo>
                  <a:lnTo>
                    <a:pt x="13376" y="7116"/>
                  </a:lnTo>
                  <a:lnTo>
                    <a:pt x="13376" y="7116"/>
                  </a:lnTo>
                  <a:lnTo>
                    <a:pt x="13477" y="7092"/>
                  </a:lnTo>
                  <a:lnTo>
                    <a:pt x="13477" y="7092"/>
                  </a:lnTo>
                  <a:lnTo>
                    <a:pt x="13547" y="7075"/>
                  </a:lnTo>
                  <a:lnTo>
                    <a:pt x="13547" y="7075"/>
                  </a:lnTo>
                  <a:lnTo>
                    <a:pt x="13651" y="7052"/>
                  </a:lnTo>
                  <a:lnTo>
                    <a:pt x="13651" y="7052"/>
                  </a:lnTo>
                  <a:lnTo>
                    <a:pt x="13718" y="7037"/>
                  </a:lnTo>
                  <a:lnTo>
                    <a:pt x="13718" y="7037"/>
                  </a:lnTo>
                  <a:lnTo>
                    <a:pt x="13827" y="7015"/>
                  </a:lnTo>
                  <a:lnTo>
                    <a:pt x="13827" y="7015"/>
                  </a:lnTo>
                  <a:lnTo>
                    <a:pt x="13889" y="7003"/>
                  </a:lnTo>
                  <a:lnTo>
                    <a:pt x="13889" y="7003"/>
                  </a:lnTo>
                  <a:lnTo>
                    <a:pt x="14012" y="6981"/>
                  </a:lnTo>
                  <a:lnTo>
                    <a:pt x="14012" y="6981"/>
                  </a:lnTo>
                  <a:lnTo>
                    <a:pt x="14059" y="6973"/>
                  </a:lnTo>
                  <a:lnTo>
                    <a:pt x="14059" y="6973"/>
                  </a:lnTo>
                  <a:lnTo>
                    <a:pt x="14144" y="6959"/>
                  </a:lnTo>
                  <a:lnTo>
                    <a:pt x="14230" y="6947"/>
                  </a:lnTo>
                  <a:lnTo>
                    <a:pt x="14316" y="6935"/>
                  </a:lnTo>
                  <a:lnTo>
                    <a:pt x="14402" y="6925"/>
                  </a:lnTo>
                  <a:lnTo>
                    <a:pt x="14402" y="6925"/>
                  </a:lnTo>
                  <a:lnTo>
                    <a:pt x="14490" y="6915"/>
                  </a:lnTo>
                  <a:lnTo>
                    <a:pt x="14580" y="6906"/>
                  </a:lnTo>
                  <a:lnTo>
                    <a:pt x="14580" y="6906"/>
                  </a:lnTo>
                  <a:lnTo>
                    <a:pt x="14650" y="6901"/>
                  </a:lnTo>
                  <a:lnTo>
                    <a:pt x="14720" y="6897"/>
                  </a:lnTo>
                  <a:lnTo>
                    <a:pt x="14789" y="6895"/>
                  </a:lnTo>
                  <a:lnTo>
                    <a:pt x="14858" y="6894"/>
                  </a:lnTo>
                  <a:lnTo>
                    <a:pt x="14858" y="6894"/>
                  </a:lnTo>
                  <a:lnTo>
                    <a:pt x="14927" y="6895"/>
                  </a:lnTo>
                  <a:lnTo>
                    <a:pt x="14994" y="6897"/>
                  </a:lnTo>
                  <a:lnTo>
                    <a:pt x="14994" y="6897"/>
                  </a:lnTo>
                  <a:lnTo>
                    <a:pt x="15037" y="6900"/>
                  </a:lnTo>
                  <a:lnTo>
                    <a:pt x="15037" y="6900"/>
                  </a:lnTo>
                  <a:lnTo>
                    <a:pt x="15083" y="6903"/>
                  </a:lnTo>
                  <a:lnTo>
                    <a:pt x="15127" y="6906"/>
                  </a:lnTo>
                  <a:lnTo>
                    <a:pt x="15127" y="6906"/>
                  </a:lnTo>
                  <a:lnTo>
                    <a:pt x="15179" y="6912"/>
                  </a:lnTo>
                  <a:lnTo>
                    <a:pt x="15179" y="6912"/>
                  </a:lnTo>
                  <a:lnTo>
                    <a:pt x="15219" y="6917"/>
                  </a:lnTo>
                  <a:lnTo>
                    <a:pt x="15258" y="6921"/>
                  </a:lnTo>
                  <a:lnTo>
                    <a:pt x="15258" y="6921"/>
                  </a:lnTo>
                  <a:lnTo>
                    <a:pt x="15313" y="6929"/>
                  </a:lnTo>
                  <a:lnTo>
                    <a:pt x="15313" y="6929"/>
                  </a:lnTo>
                  <a:lnTo>
                    <a:pt x="15386" y="6941"/>
                  </a:lnTo>
                  <a:lnTo>
                    <a:pt x="15386" y="6941"/>
                  </a:lnTo>
                  <a:lnTo>
                    <a:pt x="15436" y="6950"/>
                  </a:lnTo>
                  <a:lnTo>
                    <a:pt x="15436" y="6950"/>
                  </a:lnTo>
                  <a:lnTo>
                    <a:pt x="15509" y="6965"/>
                  </a:lnTo>
                  <a:lnTo>
                    <a:pt x="15509" y="6965"/>
                  </a:lnTo>
                  <a:lnTo>
                    <a:pt x="15559" y="6977"/>
                  </a:lnTo>
                  <a:lnTo>
                    <a:pt x="15559" y="6977"/>
                  </a:lnTo>
                  <a:lnTo>
                    <a:pt x="15630" y="6994"/>
                  </a:lnTo>
                  <a:lnTo>
                    <a:pt x="15630" y="6994"/>
                  </a:lnTo>
                  <a:lnTo>
                    <a:pt x="15679" y="7008"/>
                  </a:lnTo>
                  <a:lnTo>
                    <a:pt x="15679" y="7008"/>
                  </a:lnTo>
                  <a:lnTo>
                    <a:pt x="15748" y="7028"/>
                  </a:lnTo>
                  <a:lnTo>
                    <a:pt x="15748" y="7028"/>
                  </a:lnTo>
                  <a:lnTo>
                    <a:pt x="15795" y="7043"/>
                  </a:lnTo>
                  <a:lnTo>
                    <a:pt x="15795" y="7043"/>
                  </a:lnTo>
                  <a:lnTo>
                    <a:pt x="15831" y="7055"/>
                  </a:lnTo>
                  <a:lnTo>
                    <a:pt x="15867" y="7067"/>
                  </a:lnTo>
                  <a:lnTo>
                    <a:pt x="15867" y="7067"/>
                  </a:lnTo>
                  <a:lnTo>
                    <a:pt x="15908" y="7083"/>
                  </a:lnTo>
                  <a:lnTo>
                    <a:pt x="15908" y="7083"/>
                  </a:lnTo>
                  <a:lnTo>
                    <a:pt x="15951" y="7099"/>
                  </a:lnTo>
                  <a:lnTo>
                    <a:pt x="15992" y="7116"/>
                  </a:lnTo>
                  <a:lnTo>
                    <a:pt x="15992" y="7116"/>
                  </a:lnTo>
                  <a:lnTo>
                    <a:pt x="16019" y="7126"/>
                  </a:lnTo>
                  <a:lnTo>
                    <a:pt x="16019" y="7126"/>
                  </a:lnTo>
                  <a:lnTo>
                    <a:pt x="16073" y="7149"/>
                  </a:lnTo>
                  <a:lnTo>
                    <a:pt x="16127" y="7173"/>
                  </a:lnTo>
                  <a:lnTo>
                    <a:pt x="16127" y="7173"/>
                  </a:lnTo>
                  <a:lnTo>
                    <a:pt x="16156" y="7187"/>
                  </a:lnTo>
                  <a:lnTo>
                    <a:pt x="16156" y="7187"/>
                  </a:lnTo>
                  <a:lnTo>
                    <a:pt x="16194" y="7206"/>
                  </a:lnTo>
                  <a:lnTo>
                    <a:pt x="16232" y="7224"/>
                  </a:lnTo>
                  <a:lnTo>
                    <a:pt x="16232" y="7224"/>
                  </a:lnTo>
                  <a:lnTo>
                    <a:pt x="16271" y="7245"/>
                  </a:lnTo>
                  <a:lnTo>
                    <a:pt x="16271" y="7245"/>
                  </a:lnTo>
                  <a:lnTo>
                    <a:pt x="16335" y="7280"/>
                  </a:lnTo>
                  <a:lnTo>
                    <a:pt x="16335" y="7280"/>
                  </a:lnTo>
                  <a:lnTo>
                    <a:pt x="16376" y="7303"/>
                  </a:lnTo>
                  <a:lnTo>
                    <a:pt x="16376" y="7303"/>
                  </a:lnTo>
                  <a:lnTo>
                    <a:pt x="16435" y="7338"/>
                  </a:lnTo>
                  <a:lnTo>
                    <a:pt x="16435" y="7338"/>
                  </a:lnTo>
                  <a:lnTo>
                    <a:pt x="16476" y="7363"/>
                  </a:lnTo>
                  <a:lnTo>
                    <a:pt x="16476" y="7363"/>
                  </a:lnTo>
                  <a:lnTo>
                    <a:pt x="16533" y="7399"/>
                  </a:lnTo>
                  <a:lnTo>
                    <a:pt x="16533" y="7399"/>
                  </a:lnTo>
                  <a:lnTo>
                    <a:pt x="16573" y="7426"/>
                  </a:lnTo>
                  <a:lnTo>
                    <a:pt x="16573" y="7426"/>
                  </a:lnTo>
                  <a:lnTo>
                    <a:pt x="16629" y="7465"/>
                  </a:lnTo>
                  <a:lnTo>
                    <a:pt x="16629" y="7465"/>
                  </a:lnTo>
                  <a:lnTo>
                    <a:pt x="16666" y="7491"/>
                  </a:lnTo>
                  <a:lnTo>
                    <a:pt x="16666" y="7491"/>
                  </a:lnTo>
                  <a:lnTo>
                    <a:pt x="16726" y="7536"/>
                  </a:lnTo>
                  <a:lnTo>
                    <a:pt x="16726" y="7536"/>
                  </a:lnTo>
                  <a:lnTo>
                    <a:pt x="16756" y="7558"/>
                  </a:lnTo>
                  <a:lnTo>
                    <a:pt x="16756" y="7558"/>
                  </a:lnTo>
                  <a:lnTo>
                    <a:pt x="16800" y="7594"/>
                  </a:lnTo>
                  <a:lnTo>
                    <a:pt x="16844" y="7629"/>
                  </a:lnTo>
                  <a:lnTo>
                    <a:pt x="16844" y="7629"/>
                  </a:lnTo>
                  <a:lnTo>
                    <a:pt x="16849" y="7633"/>
                  </a:lnTo>
                  <a:lnTo>
                    <a:pt x="16849" y="7633"/>
                  </a:lnTo>
                  <a:lnTo>
                    <a:pt x="16889" y="7666"/>
                  </a:lnTo>
                  <a:lnTo>
                    <a:pt x="16928" y="7701"/>
                  </a:lnTo>
                  <a:lnTo>
                    <a:pt x="16928" y="7701"/>
                  </a:lnTo>
                  <a:lnTo>
                    <a:pt x="16956" y="7726"/>
                  </a:lnTo>
                  <a:lnTo>
                    <a:pt x="16956" y="7726"/>
                  </a:lnTo>
                  <a:lnTo>
                    <a:pt x="17010" y="7776"/>
                  </a:lnTo>
                  <a:lnTo>
                    <a:pt x="17010" y="7776"/>
                  </a:lnTo>
                  <a:lnTo>
                    <a:pt x="17042" y="7806"/>
                  </a:lnTo>
                  <a:lnTo>
                    <a:pt x="17042" y="7806"/>
                  </a:lnTo>
                  <a:lnTo>
                    <a:pt x="17089" y="7852"/>
                  </a:lnTo>
                  <a:lnTo>
                    <a:pt x="17089" y="7852"/>
                  </a:lnTo>
                  <a:lnTo>
                    <a:pt x="17121" y="7884"/>
                  </a:lnTo>
                  <a:lnTo>
                    <a:pt x="17121" y="7884"/>
                  </a:lnTo>
                  <a:lnTo>
                    <a:pt x="17126" y="7889"/>
                  </a:lnTo>
                  <a:lnTo>
                    <a:pt x="17126" y="7889"/>
                  </a:lnTo>
                  <a:lnTo>
                    <a:pt x="17183" y="7820"/>
                  </a:lnTo>
                  <a:lnTo>
                    <a:pt x="17238" y="7749"/>
                  </a:lnTo>
                  <a:lnTo>
                    <a:pt x="17291" y="7677"/>
                  </a:lnTo>
                  <a:lnTo>
                    <a:pt x="17344" y="7605"/>
                  </a:lnTo>
                  <a:lnTo>
                    <a:pt x="17395" y="7530"/>
                  </a:lnTo>
                  <a:lnTo>
                    <a:pt x="17445" y="7456"/>
                  </a:lnTo>
                  <a:lnTo>
                    <a:pt x="17493" y="7379"/>
                  </a:lnTo>
                  <a:lnTo>
                    <a:pt x="17541" y="7303"/>
                  </a:lnTo>
                  <a:lnTo>
                    <a:pt x="17586" y="7225"/>
                  </a:lnTo>
                  <a:lnTo>
                    <a:pt x="17630" y="7147"/>
                  </a:lnTo>
                  <a:lnTo>
                    <a:pt x="17673" y="7067"/>
                  </a:lnTo>
                  <a:lnTo>
                    <a:pt x="17714" y="6988"/>
                  </a:lnTo>
                  <a:lnTo>
                    <a:pt x="17754" y="6907"/>
                  </a:lnTo>
                  <a:lnTo>
                    <a:pt x="17791" y="6826"/>
                  </a:lnTo>
                  <a:lnTo>
                    <a:pt x="17827" y="6745"/>
                  </a:lnTo>
                  <a:lnTo>
                    <a:pt x="17862" y="6663"/>
                  </a:lnTo>
                  <a:lnTo>
                    <a:pt x="17894" y="6580"/>
                  </a:lnTo>
                  <a:lnTo>
                    <a:pt x="17924" y="6497"/>
                  </a:lnTo>
                  <a:lnTo>
                    <a:pt x="17953" y="6413"/>
                  </a:lnTo>
                  <a:lnTo>
                    <a:pt x="17979" y="6329"/>
                  </a:lnTo>
                  <a:lnTo>
                    <a:pt x="18004" y="6245"/>
                  </a:lnTo>
                  <a:lnTo>
                    <a:pt x="18027" y="6160"/>
                  </a:lnTo>
                  <a:lnTo>
                    <a:pt x="18048" y="6075"/>
                  </a:lnTo>
                  <a:lnTo>
                    <a:pt x="18067" y="5990"/>
                  </a:lnTo>
                  <a:lnTo>
                    <a:pt x="18083" y="5905"/>
                  </a:lnTo>
                  <a:lnTo>
                    <a:pt x="18097" y="5819"/>
                  </a:lnTo>
                  <a:lnTo>
                    <a:pt x="18109" y="5734"/>
                  </a:lnTo>
                  <a:lnTo>
                    <a:pt x="18118" y="5648"/>
                  </a:lnTo>
                  <a:lnTo>
                    <a:pt x="18126" y="5562"/>
                  </a:lnTo>
                  <a:lnTo>
                    <a:pt x="18131" y="5476"/>
                  </a:lnTo>
                  <a:lnTo>
                    <a:pt x="18132" y="5434"/>
                  </a:lnTo>
                  <a:lnTo>
                    <a:pt x="18133" y="5391"/>
                  </a:lnTo>
                  <a:lnTo>
                    <a:pt x="18134" y="5348"/>
                  </a:lnTo>
                  <a:lnTo>
                    <a:pt x="18133" y="5305"/>
                  </a:lnTo>
                  <a:lnTo>
                    <a:pt x="18133" y="5305"/>
                  </a:lnTo>
                  <a:lnTo>
                    <a:pt x="18132" y="5250"/>
                  </a:lnTo>
                  <a:lnTo>
                    <a:pt x="18130" y="5193"/>
                  </a:lnTo>
                  <a:lnTo>
                    <a:pt x="18130" y="5193"/>
                  </a:lnTo>
                  <a:lnTo>
                    <a:pt x="18126" y="5141"/>
                  </a:lnTo>
                  <a:lnTo>
                    <a:pt x="18126" y="5141"/>
                  </a:lnTo>
                  <a:lnTo>
                    <a:pt x="18122" y="5083"/>
                  </a:lnTo>
                  <a:lnTo>
                    <a:pt x="18116" y="5024"/>
                  </a:lnTo>
                  <a:lnTo>
                    <a:pt x="18116" y="5024"/>
                  </a:lnTo>
                  <a:lnTo>
                    <a:pt x="18111" y="4984"/>
                  </a:lnTo>
                  <a:lnTo>
                    <a:pt x="18111" y="4984"/>
                  </a:lnTo>
                  <a:lnTo>
                    <a:pt x="18101" y="4916"/>
                  </a:lnTo>
                  <a:lnTo>
                    <a:pt x="18090" y="4847"/>
                  </a:lnTo>
                  <a:lnTo>
                    <a:pt x="18090" y="4847"/>
                  </a:lnTo>
                  <a:lnTo>
                    <a:pt x="18086" y="4826"/>
                  </a:lnTo>
                  <a:lnTo>
                    <a:pt x="18086" y="4826"/>
                  </a:lnTo>
                  <a:lnTo>
                    <a:pt x="18078" y="4786"/>
                  </a:lnTo>
                  <a:lnTo>
                    <a:pt x="18070" y="4746"/>
                  </a:lnTo>
                  <a:lnTo>
                    <a:pt x="18060" y="4705"/>
                  </a:lnTo>
                  <a:lnTo>
                    <a:pt x="18051" y="4665"/>
                  </a:lnTo>
                  <a:lnTo>
                    <a:pt x="18051" y="4664"/>
                  </a:lnTo>
                  <a:lnTo>
                    <a:pt x="18051" y="4664"/>
                  </a:lnTo>
                  <a:lnTo>
                    <a:pt x="18048" y="4651"/>
                  </a:lnTo>
                  <a:lnTo>
                    <a:pt x="18048" y="4651"/>
                  </a:lnTo>
                  <a:lnTo>
                    <a:pt x="18046" y="4646"/>
                  </a:lnTo>
                  <a:lnTo>
                    <a:pt x="18046" y="4646"/>
                  </a:lnTo>
                  <a:lnTo>
                    <a:pt x="18038" y="4618"/>
                  </a:lnTo>
                  <a:lnTo>
                    <a:pt x="18038" y="4618"/>
                  </a:lnTo>
                  <a:lnTo>
                    <a:pt x="18029" y="4588"/>
                  </a:lnTo>
                  <a:lnTo>
                    <a:pt x="18020" y="4558"/>
                  </a:lnTo>
                  <a:lnTo>
                    <a:pt x="18020" y="4558"/>
                  </a:lnTo>
                  <a:lnTo>
                    <a:pt x="18008" y="4517"/>
                  </a:lnTo>
                  <a:lnTo>
                    <a:pt x="18008" y="4517"/>
                  </a:lnTo>
                  <a:lnTo>
                    <a:pt x="17994" y="4477"/>
                  </a:lnTo>
                  <a:lnTo>
                    <a:pt x="17994" y="4477"/>
                  </a:lnTo>
                  <a:lnTo>
                    <a:pt x="17981" y="4439"/>
                  </a:lnTo>
                  <a:lnTo>
                    <a:pt x="17967" y="4401"/>
                  </a:lnTo>
                  <a:lnTo>
                    <a:pt x="17967" y="4401"/>
                  </a:lnTo>
                  <a:lnTo>
                    <a:pt x="17961" y="4385"/>
                  </a:lnTo>
                  <a:lnTo>
                    <a:pt x="17961" y="4385"/>
                  </a:lnTo>
                  <a:lnTo>
                    <a:pt x="17947" y="4347"/>
                  </a:lnTo>
                  <a:lnTo>
                    <a:pt x="17947" y="4347"/>
                  </a:lnTo>
                  <a:lnTo>
                    <a:pt x="17921" y="4284"/>
                  </a:lnTo>
                  <a:lnTo>
                    <a:pt x="17893" y="4222"/>
                  </a:lnTo>
                  <a:lnTo>
                    <a:pt x="17893" y="4222"/>
                  </a:lnTo>
                  <a:lnTo>
                    <a:pt x="17874" y="4179"/>
                  </a:lnTo>
                  <a:lnTo>
                    <a:pt x="17852" y="4137"/>
                  </a:lnTo>
                  <a:lnTo>
                    <a:pt x="17852" y="4137"/>
                  </a:lnTo>
                  <a:lnTo>
                    <a:pt x="17838" y="4110"/>
                  </a:lnTo>
                  <a:lnTo>
                    <a:pt x="17838" y="4110"/>
                  </a:lnTo>
                  <a:lnTo>
                    <a:pt x="17831" y="4096"/>
                  </a:lnTo>
                  <a:lnTo>
                    <a:pt x="17831" y="4096"/>
                  </a:lnTo>
                  <a:lnTo>
                    <a:pt x="17809" y="4053"/>
                  </a:lnTo>
                  <a:lnTo>
                    <a:pt x="17809" y="4053"/>
                  </a:lnTo>
                  <a:lnTo>
                    <a:pt x="17791" y="4020"/>
                  </a:lnTo>
                  <a:lnTo>
                    <a:pt x="17791" y="4020"/>
                  </a:lnTo>
                  <a:lnTo>
                    <a:pt x="17762" y="3967"/>
                  </a:lnTo>
                  <a:lnTo>
                    <a:pt x="17762" y="3967"/>
                  </a:lnTo>
                  <a:lnTo>
                    <a:pt x="17742" y="3933"/>
                  </a:lnTo>
                  <a:lnTo>
                    <a:pt x="17742" y="3933"/>
                  </a:lnTo>
                  <a:lnTo>
                    <a:pt x="17729" y="3910"/>
                  </a:lnTo>
                  <a:lnTo>
                    <a:pt x="17729" y="3910"/>
                  </a:lnTo>
                  <a:lnTo>
                    <a:pt x="17712" y="3882"/>
                  </a:lnTo>
                  <a:lnTo>
                    <a:pt x="17712" y="3882"/>
                  </a:lnTo>
                  <a:lnTo>
                    <a:pt x="17690" y="3845"/>
                  </a:lnTo>
                  <a:lnTo>
                    <a:pt x="17690" y="3845"/>
                  </a:lnTo>
                  <a:lnTo>
                    <a:pt x="17661" y="3801"/>
                  </a:lnTo>
                  <a:lnTo>
                    <a:pt x="17661" y="3801"/>
                  </a:lnTo>
                  <a:lnTo>
                    <a:pt x="17657" y="3794"/>
                  </a:lnTo>
                  <a:lnTo>
                    <a:pt x="17657" y="3794"/>
                  </a:lnTo>
                  <a:lnTo>
                    <a:pt x="17634" y="3759"/>
                  </a:lnTo>
                  <a:lnTo>
                    <a:pt x="17634" y="3759"/>
                  </a:lnTo>
                  <a:lnTo>
                    <a:pt x="17606" y="3718"/>
                  </a:lnTo>
                  <a:lnTo>
                    <a:pt x="17606" y="3718"/>
                  </a:lnTo>
                  <a:lnTo>
                    <a:pt x="17599" y="3706"/>
                  </a:lnTo>
                  <a:lnTo>
                    <a:pt x="17599" y="3706"/>
                  </a:lnTo>
                  <a:lnTo>
                    <a:pt x="17577" y="3674"/>
                  </a:lnTo>
                  <a:lnTo>
                    <a:pt x="17577" y="3674"/>
                  </a:lnTo>
                  <a:lnTo>
                    <a:pt x="17533" y="3612"/>
                  </a:lnTo>
                  <a:lnTo>
                    <a:pt x="17533" y="3612"/>
                  </a:lnTo>
                  <a:lnTo>
                    <a:pt x="17516" y="3589"/>
                  </a:lnTo>
                  <a:lnTo>
                    <a:pt x="17516" y="3589"/>
                  </a:lnTo>
                  <a:lnTo>
                    <a:pt x="17484" y="3547"/>
                  </a:lnTo>
                  <a:lnTo>
                    <a:pt x="17452" y="3505"/>
                  </a:lnTo>
                  <a:lnTo>
                    <a:pt x="17452" y="3505"/>
                  </a:lnTo>
                  <a:lnTo>
                    <a:pt x="17434" y="3482"/>
                  </a:lnTo>
                  <a:lnTo>
                    <a:pt x="17434" y="3482"/>
                  </a:lnTo>
                  <a:lnTo>
                    <a:pt x="17386" y="3422"/>
                  </a:lnTo>
                  <a:lnTo>
                    <a:pt x="17386" y="3422"/>
                  </a:lnTo>
                  <a:lnTo>
                    <a:pt x="17359" y="3391"/>
                  </a:lnTo>
                  <a:lnTo>
                    <a:pt x="17359" y="3391"/>
                  </a:lnTo>
                  <a:lnTo>
                    <a:pt x="17315" y="3339"/>
                  </a:lnTo>
                  <a:lnTo>
                    <a:pt x="17315" y="3339"/>
                  </a:lnTo>
                  <a:lnTo>
                    <a:pt x="17287" y="3307"/>
                  </a:lnTo>
                  <a:lnTo>
                    <a:pt x="17287" y="3307"/>
                  </a:lnTo>
                  <a:lnTo>
                    <a:pt x="17241" y="3257"/>
                  </a:lnTo>
                  <a:lnTo>
                    <a:pt x="17241" y="3257"/>
                  </a:lnTo>
                  <a:lnTo>
                    <a:pt x="17211" y="3225"/>
                  </a:lnTo>
                  <a:lnTo>
                    <a:pt x="17211" y="3225"/>
                  </a:lnTo>
                  <a:lnTo>
                    <a:pt x="17163" y="3174"/>
                  </a:lnTo>
                  <a:lnTo>
                    <a:pt x="17163" y="3174"/>
                  </a:lnTo>
                  <a:lnTo>
                    <a:pt x="17132" y="3144"/>
                  </a:lnTo>
                  <a:lnTo>
                    <a:pt x="17132" y="3144"/>
                  </a:lnTo>
                  <a:lnTo>
                    <a:pt x="17093" y="3106"/>
                  </a:lnTo>
                  <a:lnTo>
                    <a:pt x="17093" y="3106"/>
                  </a:lnTo>
                  <a:lnTo>
                    <a:pt x="17084" y="3097"/>
                  </a:lnTo>
                  <a:lnTo>
                    <a:pt x="17084" y="3097"/>
                  </a:lnTo>
                  <a:lnTo>
                    <a:pt x="17053" y="3068"/>
                  </a:lnTo>
                  <a:lnTo>
                    <a:pt x="17053" y="3068"/>
                  </a:lnTo>
                  <a:lnTo>
                    <a:pt x="17017" y="3034"/>
                  </a:lnTo>
                  <a:lnTo>
                    <a:pt x="17017" y="3034"/>
                  </a:lnTo>
                  <a:lnTo>
                    <a:pt x="16998" y="3016"/>
                  </a:lnTo>
                  <a:lnTo>
                    <a:pt x="16998" y="3016"/>
                  </a:lnTo>
                  <a:lnTo>
                    <a:pt x="16969" y="2991"/>
                  </a:lnTo>
                  <a:lnTo>
                    <a:pt x="16969" y="2991"/>
                  </a:lnTo>
                  <a:lnTo>
                    <a:pt x="16933" y="2960"/>
                  </a:lnTo>
                  <a:lnTo>
                    <a:pt x="16896" y="2929"/>
                  </a:lnTo>
                  <a:lnTo>
                    <a:pt x="16896" y="2929"/>
                  </a:lnTo>
                  <a:lnTo>
                    <a:pt x="16883" y="2918"/>
                  </a:lnTo>
                  <a:lnTo>
                    <a:pt x="16883" y="2918"/>
                  </a:lnTo>
                  <a:lnTo>
                    <a:pt x="16881" y="2916"/>
                  </a:lnTo>
                  <a:lnTo>
                    <a:pt x="16881" y="2916"/>
                  </a:lnTo>
                  <a:lnTo>
                    <a:pt x="16850" y="2891"/>
                  </a:lnTo>
                  <a:lnTo>
                    <a:pt x="16818" y="2866"/>
                  </a:lnTo>
                  <a:lnTo>
                    <a:pt x="16818" y="2866"/>
                  </a:lnTo>
                  <a:lnTo>
                    <a:pt x="16794" y="2846"/>
                  </a:lnTo>
                  <a:lnTo>
                    <a:pt x="16794" y="2846"/>
                  </a:lnTo>
                  <a:lnTo>
                    <a:pt x="16768" y="2827"/>
                  </a:lnTo>
                  <a:lnTo>
                    <a:pt x="16768" y="2827"/>
                  </a:lnTo>
                  <a:lnTo>
                    <a:pt x="16700" y="2777"/>
                  </a:lnTo>
                  <a:lnTo>
                    <a:pt x="16700" y="2777"/>
                  </a:lnTo>
                  <a:lnTo>
                    <a:pt x="16670" y="2755"/>
                  </a:lnTo>
                  <a:lnTo>
                    <a:pt x="16670" y="2755"/>
                  </a:lnTo>
                  <a:lnTo>
                    <a:pt x="16621" y="2722"/>
                  </a:lnTo>
                  <a:lnTo>
                    <a:pt x="16621" y="2722"/>
                  </a:lnTo>
                  <a:lnTo>
                    <a:pt x="16606" y="2712"/>
                  </a:lnTo>
                  <a:lnTo>
                    <a:pt x="16606" y="2712"/>
                  </a:lnTo>
                  <a:lnTo>
                    <a:pt x="16567" y="2685"/>
                  </a:lnTo>
                  <a:lnTo>
                    <a:pt x="16567" y="2685"/>
                  </a:lnTo>
                  <a:lnTo>
                    <a:pt x="16565" y="2684"/>
                  </a:lnTo>
                  <a:lnTo>
                    <a:pt x="16565" y="2684"/>
                  </a:lnTo>
                  <a:lnTo>
                    <a:pt x="16506" y="2646"/>
                  </a:lnTo>
                  <a:lnTo>
                    <a:pt x="16506" y="2646"/>
                  </a:lnTo>
                  <a:lnTo>
                    <a:pt x="16469" y="2624"/>
                  </a:lnTo>
                  <a:lnTo>
                    <a:pt x="16469" y="2624"/>
                  </a:lnTo>
                  <a:lnTo>
                    <a:pt x="16406" y="2587"/>
                  </a:lnTo>
                  <a:lnTo>
                    <a:pt x="16406" y="2587"/>
                  </a:lnTo>
                  <a:lnTo>
                    <a:pt x="16365" y="2563"/>
                  </a:lnTo>
                  <a:lnTo>
                    <a:pt x="16365" y="2563"/>
                  </a:lnTo>
                  <a:lnTo>
                    <a:pt x="16346" y="2553"/>
                  </a:lnTo>
                  <a:lnTo>
                    <a:pt x="16346" y="2553"/>
                  </a:lnTo>
                  <a:lnTo>
                    <a:pt x="16298" y="2528"/>
                  </a:lnTo>
                  <a:lnTo>
                    <a:pt x="16298" y="2528"/>
                  </a:lnTo>
                  <a:lnTo>
                    <a:pt x="16262" y="2508"/>
                  </a:lnTo>
                  <a:lnTo>
                    <a:pt x="16262" y="2508"/>
                  </a:lnTo>
                  <a:lnTo>
                    <a:pt x="16216" y="2485"/>
                  </a:lnTo>
                  <a:lnTo>
                    <a:pt x="16169" y="2463"/>
                  </a:lnTo>
                  <a:lnTo>
                    <a:pt x="16169" y="2463"/>
                  </a:lnTo>
                  <a:lnTo>
                    <a:pt x="16154" y="2456"/>
                  </a:lnTo>
                  <a:lnTo>
                    <a:pt x="16154" y="2456"/>
                  </a:lnTo>
                  <a:lnTo>
                    <a:pt x="16098" y="2431"/>
                  </a:lnTo>
                  <a:lnTo>
                    <a:pt x="16042" y="2407"/>
                  </a:lnTo>
                  <a:lnTo>
                    <a:pt x="16042" y="2407"/>
                  </a:lnTo>
                  <a:lnTo>
                    <a:pt x="16017" y="2397"/>
                  </a:lnTo>
                  <a:lnTo>
                    <a:pt x="16017" y="2397"/>
                  </a:lnTo>
                  <a:lnTo>
                    <a:pt x="15972" y="2380"/>
                  </a:lnTo>
                  <a:lnTo>
                    <a:pt x="15972" y="2380"/>
                  </a:lnTo>
                  <a:lnTo>
                    <a:pt x="15931" y="2364"/>
                  </a:lnTo>
                  <a:lnTo>
                    <a:pt x="15931" y="2364"/>
                  </a:lnTo>
                  <a:lnTo>
                    <a:pt x="15893" y="2349"/>
                  </a:lnTo>
                  <a:lnTo>
                    <a:pt x="15893" y="2349"/>
                  </a:lnTo>
                  <a:lnTo>
                    <a:pt x="15814" y="2322"/>
                  </a:lnTo>
                  <a:lnTo>
                    <a:pt x="15814" y="2322"/>
                  </a:lnTo>
                  <a:lnTo>
                    <a:pt x="15769" y="2308"/>
                  </a:lnTo>
                  <a:lnTo>
                    <a:pt x="15769" y="2308"/>
                  </a:lnTo>
                  <a:lnTo>
                    <a:pt x="15696" y="2287"/>
                  </a:lnTo>
                  <a:lnTo>
                    <a:pt x="15696" y="2287"/>
                  </a:lnTo>
                  <a:lnTo>
                    <a:pt x="15649" y="2274"/>
                  </a:lnTo>
                  <a:lnTo>
                    <a:pt x="15649" y="2274"/>
                  </a:lnTo>
                  <a:lnTo>
                    <a:pt x="15593" y="2260"/>
                  </a:lnTo>
                  <a:lnTo>
                    <a:pt x="15593" y="2260"/>
                  </a:lnTo>
                  <a:lnTo>
                    <a:pt x="15573" y="2255"/>
                  </a:lnTo>
                  <a:lnTo>
                    <a:pt x="15573" y="2255"/>
                  </a:lnTo>
                  <a:lnTo>
                    <a:pt x="15523" y="2244"/>
                  </a:lnTo>
                  <a:lnTo>
                    <a:pt x="15523" y="2244"/>
                  </a:lnTo>
                  <a:lnTo>
                    <a:pt x="15447" y="2228"/>
                  </a:lnTo>
                  <a:lnTo>
                    <a:pt x="15447" y="2228"/>
                  </a:lnTo>
                  <a:lnTo>
                    <a:pt x="15400" y="2219"/>
                  </a:lnTo>
                  <a:lnTo>
                    <a:pt x="15400" y="2219"/>
                  </a:lnTo>
                  <a:lnTo>
                    <a:pt x="15362" y="2213"/>
                  </a:lnTo>
                  <a:lnTo>
                    <a:pt x="15324" y="2208"/>
                  </a:lnTo>
                  <a:lnTo>
                    <a:pt x="15324" y="2208"/>
                  </a:lnTo>
                  <a:lnTo>
                    <a:pt x="15323" y="2207"/>
                  </a:lnTo>
                  <a:lnTo>
                    <a:pt x="15323" y="2207"/>
                  </a:lnTo>
                  <a:lnTo>
                    <a:pt x="15267" y="2199"/>
                  </a:lnTo>
                  <a:lnTo>
                    <a:pt x="15267" y="2199"/>
                  </a:lnTo>
                  <a:lnTo>
                    <a:pt x="15224" y="2194"/>
                  </a:lnTo>
                  <a:lnTo>
                    <a:pt x="15182" y="2190"/>
                  </a:lnTo>
                  <a:lnTo>
                    <a:pt x="15182" y="2190"/>
                  </a:lnTo>
                  <a:lnTo>
                    <a:pt x="15133" y="2184"/>
                  </a:lnTo>
                  <a:lnTo>
                    <a:pt x="15133" y="2184"/>
                  </a:lnTo>
                  <a:lnTo>
                    <a:pt x="15081" y="2179"/>
                  </a:lnTo>
                  <a:lnTo>
                    <a:pt x="15027" y="2176"/>
                  </a:lnTo>
                  <a:lnTo>
                    <a:pt x="15027" y="2176"/>
                  </a:lnTo>
                  <a:lnTo>
                    <a:pt x="14998" y="2174"/>
                  </a:lnTo>
                  <a:lnTo>
                    <a:pt x="14998" y="2174"/>
                  </a:lnTo>
                  <a:lnTo>
                    <a:pt x="14929" y="2172"/>
                  </a:lnTo>
                  <a:lnTo>
                    <a:pt x="14857" y="2171"/>
                  </a:lnTo>
                  <a:lnTo>
                    <a:pt x="14857" y="2171"/>
                  </a:lnTo>
                  <a:lnTo>
                    <a:pt x="14787" y="2172"/>
                  </a:lnTo>
                  <a:lnTo>
                    <a:pt x="14717" y="2174"/>
                  </a:lnTo>
                  <a:lnTo>
                    <a:pt x="14645" y="2178"/>
                  </a:lnTo>
                  <a:lnTo>
                    <a:pt x="14574" y="2185"/>
                  </a:lnTo>
                  <a:lnTo>
                    <a:pt x="14574" y="2185"/>
                  </a:lnTo>
                  <a:lnTo>
                    <a:pt x="14482" y="2193"/>
                  </a:lnTo>
                  <a:lnTo>
                    <a:pt x="14391" y="2203"/>
                  </a:lnTo>
                  <a:lnTo>
                    <a:pt x="14391" y="2203"/>
                  </a:lnTo>
                  <a:lnTo>
                    <a:pt x="14388" y="2203"/>
                  </a:lnTo>
                  <a:lnTo>
                    <a:pt x="14388" y="2203"/>
                  </a:lnTo>
                  <a:lnTo>
                    <a:pt x="14327" y="2211"/>
                  </a:lnTo>
                  <a:lnTo>
                    <a:pt x="14266" y="2219"/>
                  </a:lnTo>
                  <a:lnTo>
                    <a:pt x="14266" y="2219"/>
                  </a:lnTo>
                  <a:lnTo>
                    <a:pt x="14233" y="2223"/>
                  </a:lnTo>
                  <a:lnTo>
                    <a:pt x="14233" y="2223"/>
                  </a:lnTo>
                  <a:lnTo>
                    <a:pt x="14200" y="2228"/>
                  </a:lnTo>
                  <a:lnTo>
                    <a:pt x="14200" y="2228"/>
                  </a:lnTo>
                  <a:lnTo>
                    <a:pt x="14079" y="2246"/>
                  </a:lnTo>
                  <a:lnTo>
                    <a:pt x="14079" y="2246"/>
                  </a:lnTo>
                  <a:lnTo>
                    <a:pt x="14050" y="2251"/>
                  </a:lnTo>
                  <a:lnTo>
                    <a:pt x="14050" y="2251"/>
                  </a:lnTo>
                  <a:lnTo>
                    <a:pt x="13987" y="2262"/>
                  </a:lnTo>
                  <a:lnTo>
                    <a:pt x="13987" y="2262"/>
                  </a:lnTo>
                  <a:lnTo>
                    <a:pt x="13878" y="2281"/>
                  </a:lnTo>
                  <a:lnTo>
                    <a:pt x="13878" y="2281"/>
                  </a:lnTo>
                  <a:lnTo>
                    <a:pt x="13809" y="2295"/>
                  </a:lnTo>
                  <a:lnTo>
                    <a:pt x="13809" y="2295"/>
                  </a:lnTo>
                  <a:lnTo>
                    <a:pt x="13799" y="2297"/>
                  </a:lnTo>
                  <a:lnTo>
                    <a:pt x="13799" y="2297"/>
                  </a:lnTo>
                  <a:lnTo>
                    <a:pt x="13707" y="2315"/>
                  </a:lnTo>
                  <a:lnTo>
                    <a:pt x="13707" y="2315"/>
                  </a:lnTo>
                  <a:lnTo>
                    <a:pt x="13632" y="2331"/>
                  </a:lnTo>
                  <a:lnTo>
                    <a:pt x="13632" y="2331"/>
                  </a:lnTo>
                  <a:lnTo>
                    <a:pt x="13534" y="2354"/>
                  </a:lnTo>
                  <a:lnTo>
                    <a:pt x="13534" y="2354"/>
                  </a:lnTo>
                  <a:lnTo>
                    <a:pt x="13458" y="2372"/>
                  </a:lnTo>
                  <a:lnTo>
                    <a:pt x="13458" y="2372"/>
                  </a:lnTo>
                  <a:lnTo>
                    <a:pt x="13441" y="2376"/>
                  </a:lnTo>
                  <a:lnTo>
                    <a:pt x="13441" y="2376"/>
                  </a:lnTo>
                  <a:lnTo>
                    <a:pt x="13360" y="2395"/>
                  </a:lnTo>
                  <a:lnTo>
                    <a:pt x="13360" y="2395"/>
                  </a:lnTo>
                  <a:lnTo>
                    <a:pt x="13285" y="2414"/>
                  </a:lnTo>
                  <a:lnTo>
                    <a:pt x="13285" y="2414"/>
                  </a:lnTo>
                  <a:lnTo>
                    <a:pt x="13189" y="2439"/>
                  </a:lnTo>
                  <a:lnTo>
                    <a:pt x="13189" y="2439"/>
                  </a:lnTo>
                  <a:lnTo>
                    <a:pt x="13111" y="2459"/>
                  </a:lnTo>
                  <a:lnTo>
                    <a:pt x="13111" y="2459"/>
                  </a:lnTo>
                  <a:lnTo>
                    <a:pt x="13048" y="2477"/>
                  </a:lnTo>
                  <a:lnTo>
                    <a:pt x="13048" y="2477"/>
                  </a:lnTo>
                  <a:lnTo>
                    <a:pt x="13011" y="2487"/>
                  </a:lnTo>
                  <a:lnTo>
                    <a:pt x="13011" y="2487"/>
                  </a:lnTo>
                  <a:lnTo>
                    <a:pt x="12946" y="2505"/>
                  </a:lnTo>
                  <a:lnTo>
                    <a:pt x="12946" y="2505"/>
                  </a:lnTo>
                  <a:lnTo>
                    <a:pt x="12878" y="2525"/>
                  </a:lnTo>
                  <a:lnTo>
                    <a:pt x="12878" y="2525"/>
                  </a:lnTo>
                  <a:lnTo>
                    <a:pt x="12839" y="2536"/>
                  </a:lnTo>
                  <a:lnTo>
                    <a:pt x="12839" y="2536"/>
                  </a:lnTo>
                  <a:lnTo>
                    <a:pt x="12767" y="2557"/>
                  </a:lnTo>
                  <a:lnTo>
                    <a:pt x="12767" y="2557"/>
                  </a:lnTo>
                  <a:lnTo>
                    <a:pt x="12732" y="2567"/>
                  </a:lnTo>
                  <a:lnTo>
                    <a:pt x="12732" y="2567"/>
                  </a:lnTo>
                  <a:lnTo>
                    <a:pt x="12664" y="2588"/>
                  </a:lnTo>
                  <a:lnTo>
                    <a:pt x="12664" y="2588"/>
                  </a:lnTo>
                  <a:lnTo>
                    <a:pt x="12588" y="2610"/>
                  </a:lnTo>
                  <a:lnTo>
                    <a:pt x="12588" y="2610"/>
                  </a:lnTo>
                  <a:lnTo>
                    <a:pt x="12486" y="2641"/>
                  </a:lnTo>
                  <a:lnTo>
                    <a:pt x="12486" y="2641"/>
                  </a:lnTo>
                  <a:lnTo>
                    <a:pt x="12413" y="2664"/>
                  </a:lnTo>
                  <a:lnTo>
                    <a:pt x="12413" y="2664"/>
                  </a:lnTo>
                  <a:lnTo>
                    <a:pt x="12305" y="2699"/>
                  </a:lnTo>
                  <a:lnTo>
                    <a:pt x="12305" y="2699"/>
                  </a:lnTo>
                  <a:lnTo>
                    <a:pt x="12237" y="2720"/>
                  </a:lnTo>
                  <a:lnTo>
                    <a:pt x="12237" y="2720"/>
                  </a:lnTo>
                  <a:lnTo>
                    <a:pt x="12206" y="2730"/>
                  </a:lnTo>
                  <a:lnTo>
                    <a:pt x="12206" y="2730"/>
                  </a:lnTo>
                  <a:lnTo>
                    <a:pt x="11885" y="2832"/>
                  </a:lnTo>
                  <a:lnTo>
                    <a:pt x="11885" y="2832"/>
                  </a:lnTo>
                  <a:lnTo>
                    <a:pt x="11881" y="2834"/>
                  </a:lnTo>
                  <a:lnTo>
                    <a:pt x="11881" y="2834"/>
                  </a:lnTo>
                  <a:lnTo>
                    <a:pt x="11703" y="2892"/>
                  </a:lnTo>
                  <a:lnTo>
                    <a:pt x="11502" y="2957"/>
                  </a:lnTo>
                  <a:lnTo>
                    <a:pt x="11502" y="2957"/>
                  </a:lnTo>
                  <a:lnTo>
                    <a:pt x="11134" y="3077"/>
                  </a:lnTo>
                  <a:lnTo>
                    <a:pt x="10758" y="3197"/>
                  </a:lnTo>
                  <a:lnTo>
                    <a:pt x="10758" y="3197"/>
                  </a:lnTo>
                  <a:lnTo>
                    <a:pt x="10741" y="3203"/>
                  </a:lnTo>
                  <a:lnTo>
                    <a:pt x="10741" y="3203"/>
                  </a:lnTo>
                  <a:lnTo>
                    <a:pt x="10724" y="3208"/>
                  </a:lnTo>
                  <a:lnTo>
                    <a:pt x="10724" y="3208"/>
                  </a:lnTo>
                  <a:lnTo>
                    <a:pt x="10465" y="3289"/>
                  </a:lnTo>
                  <a:lnTo>
                    <a:pt x="10465" y="3289"/>
                  </a:lnTo>
                  <a:lnTo>
                    <a:pt x="10464" y="3289"/>
                  </a:lnTo>
                  <a:lnTo>
                    <a:pt x="10464" y="3289"/>
                  </a:lnTo>
                  <a:lnTo>
                    <a:pt x="10419" y="3303"/>
                  </a:lnTo>
                  <a:lnTo>
                    <a:pt x="10419" y="3303"/>
                  </a:lnTo>
                  <a:lnTo>
                    <a:pt x="10407" y="3307"/>
                  </a:lnTo>
                  <a:lnTo>
                    <a:pt x="10407" y="3307"/>
                  </a:lnTo>
                  <a:lnTo>
                    <a:pt x="10153" y="3385"/>
                  </a:lnTo>
                  <a:lnTo>
                    <a:pt x="9897" y="3460"/>
                  </a:lnTo>
                  <a:lnTo>
                    <a:pt x="9897" y="3460"/>
                  </a:lnTo>
                  <a:lnTo>
                    <a:pt x="9873" y="3467"/>
                  </a:lnTo>
                  <a:lnTo>
                    <a:pt x="9873" y="3467"/>
                  </a:lnTo>
                  <a:lnTo>
                    <a:pt x="9865" y="3470"/>
                  </a:lnTo>
                  <a:lnTo>
                    <a:pt x="9865" y="3470"/>
                  </a:lnTo>
                  <a:lnTo>
                    <a:pt x="9631" y="3538"/>
                  </a:lnTo>
                  <a:lnTo>
                    <a:pt x="9631" y="3538"/>
                  </a:lnTo>
                  <a:lnTo>
                    <a:pt x="9626" y="3539"/>
                  </a:lnTo>
                  <a:lnTo>
                    <a:pt x="9626" y="3539"/>
                  </a:lnTo>
                  <a:lnTo>
                    <a:pt x="9600" y="3546"/>
                  </a:lnTo>
                  <a:lnTo>
                    <a:pt x="9600" y="3546"/>
                  </a:lnTo>
                  <a:lnTo>
                    <a:pt x="9585" y="3550"/>
                  </a:lnTo>
                  <a:lnTo>
                    <a:pt x="9585" y="3550"/>
                  </a:lnTo>
                  <a:lnTo>
                    <a:pt x="9373" y="3608"/>
                  </a:lnTo>
                  <a:lnTo>
                    <a:pt x="9373" y="3608"/>
                  </a:lnTo>
                  <a:lnTo>
                    <a:pt x="9369" y="3609"/>
                  </a:lnTo>
                  <a:lnTo>
                    <a:pt x="9369" y="3609"/>
                  </a:lnTo>
                  <a:lnTo>
                    <a:pt x="9321" y="3622"/>
                  </a:lnTo>
                  <a:lnTo>
                    <a:pt x="9321" y="3622"/>
                  </a:lnTo>
                  <a:lnTo>
                    <a:pt x="9319" y="3623"/>
                  </a:lnTo>
                  <a:lnTo>
                    <a:pt x="9319" y="3623"/>
                  </a:lnTo>
                  <a:lnTo>
                    <a:pt x="9175" y="3661"/>
                  </a:lnTo>
                  <a:lnTo>
                    <a:pt x="9031" y="3698"/>
                  </a:lnTo>
                  <a:lnTo>
                    <a:pt x="9031" y="3698"/>
                  </a:lnTo>
                  <a:lnTo>
                    <a:pt x="9026" y="3699"/>
                  </a:lnTo>
                  <a:lnTo>
                    <a:pt x="9026" y="3699"/>
                  </a:lnTo>
                  <a:lnTo>
                    <a:pt x="9025" y="3699"/>
                  </a:lnTo>
                  <a:lnTo>
                    <a:pt x="9025" y="3699"/>
                  </a:lnTo>
                  <a:lnTo>
                    <a:pt x="8910" y="3729"/>
                  </a:lnTo>
                  <a:lnTo>
                    <a:pt x="8794" y="3757"/>
                  </a:lnTo>
                  <a:lnTo>
                    <a:pt x="8794" y="3757"/>
                  </a:lnTo>
                  <a:lnTo>
                    <a:pt x="8792" y="3758"/>
                  </a:lnTo>
                  <a:lnTo>
                    <a:pt x="8792" y="3758"/>
                  </a:lnTo>
                  <a:lnTo>
                    <a:pt x="8762" y="3765"/>
                  </a:lnTo>
                  <a:lnTo>
                    <a:pt x="8762" y="3765"/>
                  </a:lnTo>
                  <a:lnTo>
                    <a:pt x="8760" y="3765"/>
                  </a:lnTo>
                  <a:lnTo>
                    <a:pt x="8760" y="3765"/>
                  </a:lnTo>
                  <a:lnTo>
                    <a:pt x="8624" y="3797"/>
                  </a:lnTo>
                  <a:lnTo>
                    <a:pt x="8487" y="3828"/>
                  </a:lnTo>
                  <a:lnTo>
                    <a:pt x="8487" y="3828"/>
                  </a:lnTo>
                  <a:lnTo>
                    <a:pt x="8453" y="3835"/>
                  </a:lnTo>
                  <a:lnTo>
                    <a:pt x="8453" y="3835"/>
                  </a:lnTo>
                  <a:lnTo>
                    <a:pt x="8449" y="3836"/>
                  </a:lnTo>
                  <a:lnTo>
                    <a:pt x="8449" y="3836"/>
                  </a:lnTo>
                  <a:lnTo>
                    <a:pt x="8272" y="3875"/>
                  </a:lnTo>
                  <a:lnTo>
                    <a:pt x="8094" y="3911"/>
                  </a:lnTo>
                  <a:lnTo>
                    <a:pt x="7915" y="3945"/>
                  </a:lnTo>
                  <a:lnTo>
                    <a:pt x="7735" y="3977"/>
                  </a:lnTo>
                  <a:lnTo>
                    <a:pt x="7555" y="4007"/>
                  </a:lnTo>
                  <a:lnTo>
                    <a:pt x="7464" y="4021"/>
                  </a:lnTo>
                  <a:lnTo>
                    <a:pt x="7374" y="4034"/>
                  </a:lnTo>
                  <a:lnTo>
                    <a:pt x="7283" y="4048"/>
                  </a:lnTo>
                  <a:lnTo>
                    <a:pt x="7192" y="4060"/>
                  </a:lnTo>
                  <a:lnTo>
                    <a:pt x="7100" y="4071"/>
                  </a:lnTo>
                  <a:lnTo>
                    <a:pt x="7010" y="4082"/>
                  </a:lnTo>
                  <a:lnTo>
                    <a:pt x="7010" y="4082"/>
                  </a:lnTo>
                  <a:lnTo>
                    <a:pt x="6979" y="4086"/>
                  </a:lnTo>
                  <a:lnTo>
                    <a:pt x="6979" y="4086"/>
                  </a:lnTo>
                  <a:lnTo>
                    <a:pt x="6977" y="4086"/>
                  </a:lnTo>
                  <a:lnTo>
                    <a:pt x="6977" y="4086"/>
                  </a:lnTo>
                  <a:lnTo>
                    <a:pt x="6825" y="4102"/>
                  </a:lnTo>
                  <a:lnTo>
                    <a:pt x="6673" y="4116"/>
                  </a:lnTo>
                  <a:lnTo>
                    <a:pt x="6520" y="4129"/>
                  </a:lnTo>
                  <a:lnTo>
                    <a:pt x="6366" y="4139"/>
                  </a:lnTo>
                  <a:lnTo>
                    <a:pt x="6212" y="4147"/>
                  </a:lnTo>
                  <a:lnTo>
                    <a:pt x="6058" y="4153"/>
                  </a:lnTo>
                  <a:lnTo>
                    <a:pt x="5904" y="4156"/>
                  </a:lnTo>
                  <a:lnTo>
                    <a:pt x="5827" y="4157"/>
                  </a:lnTo>
                  <a:lnTo>
                    <a:pt x="5750" y="4157"/>
                  </a:lnTo>
                  <a:lnTo>
                    <a:pt x="5750" y="4157"/>
                  </a:lnTo>
                  <a:lnTo>
                    <a:pt x="5667" y="4157"/>
                  </a:lnTo>
                  <a:lnTo>
                    <a:pt x="5585" y="4156"/>
                  </a:lnTo>
                  <a:lnTo>
                    <a:pt x="5503" y="4154"/>
                  </a:lnTo>
                  <a:lnTo>
                    <a:pt x="5422" y="4152"/>
                  </a:lnTo>
                  <a:lnTo>
                    <a:pt x="5340" y="4149"/>
                  </a:lnTo>
                  <a:lnTo>
                    <a:pt x="5259" y="4145"/>
                  </a:lnTo>
                  <a:lnTo>
                    <a:pt x="5177" y="4140"/>
                  </a:lnTo>
                  <a:lnTo>
                    <a:pt x="5096" y="4135"/>
                  </a:lnTo>
                  <a:lnTo>
                    <a:pt x="5096" y="4135"/>
                  </a:lnTo>
                  <a:lnTo>
                    <a:pt x="5093" y="4135"/>
                  </a:lnTo>
                  <a:lnTo>
                    <a:pt x="5093" y="4135"/>
                  </a:lnTo>
                  <a:lnTo>
                    <a:pt x="5093" y="4135"/>
                  </a:lnTo>
                  <a:lnTo>
                    <a:pt x="5093" y="4135"/>
                  </a:lnTo>
                  <a:lnTo>
                    <a:pt x="4998" y="4128"/>
                  </a:lnTo>
                  <a:lnTo>
                    <a:pt x="4904" y="4120"/>
                  </a:lnTo>
                  <a:lnTo>
                    <a:pt x="4904" y="4120"/>
                  </a:lnTo>
                  <a:lnTo>
                    <a:pt x="4872" y="4117"/>
                  </a:lnTo>
                  <a:lnTo>
                    <a:pt x="4872" y="4117"/>
                  </a:lnTo>
                  <a:lnTo>
                    <a:pt x="4871" y="4117"/>
                  </a:lnTo>
                  <a:lnTo>
                    <a:pt x="4871" y="4117"/>
                  </a:lnTo>
                  <a:lnTo>
                    <a:pt x="4735" y="4104"/>
                  </a:lnTo>
                  <a:lnTo>
                    <a:pt x="4599" y="4088"/>
                  </a:lnTo>
                  <a:lnTo>
                    <a:pt x="4465" y="4071"/>
                  </a:lnTo>
                  <a:lnTo>
                    <a:pt x="4330" y="4052"/>
                  </a:lnTo>
                  <a:lnTo>
                    <a:pt x="4330" y="4052"/>
                  </a:lnTo>
                  <a:lnTo>
                    <a:pt x="4326" y="4051"/>
                  </a:lnTo>
                  <a:lnTo>
                    <a:pt x="4326" y="4051"/>
                  </a:lnTo>
                  <a:lnTo>
                    <a:pt x="4245" y="4037"/>
                  </a:lnTo>
                  <a:lnTo>
                    <a:pt x="4162" y="4024"/>
                  </a:lnTo>
                  <a:lnTo>
                    <a:pt x="4162" y="4024"/>
                  </a:lnTo>
                  <a:lnTo>
                    <a:pt x="4161" y="4024"/>
                  </a:lnTo>
                  <a:lnTo>
                    <a:pt x="4161" y="4024"/>
                  </a:lnTo>
                  <a:lnTo>
                    <a:pt x="4039" y="4002"/>
                  </a:lnTo>
                  <a:lnTo>
                    <a:pt x="3916" y="3978"/>
                  </a:lnTo>
                  <a:lnTo>
                    <a:pt x="3916" y="3978"/>
                  </a:lnTo>
                  <a:lnTo>
                    <a:pt x="3806" y="3955"/>
                  </a:lnTo>
                  <a:lnTo>
                    <a:pt x="3697" y="3931"/>
                  </a:lnTo>
                  <a:lnTo>
                    <a:pt x="3589" y="3905"/>
                  </a:lnTo>
                  <a:lnTo>
                    <a:pt x="3483" y="3877"/>
                  </a:lnTo>
                  <a:lnTo>
                    <a:pt x="3377" y="3847"/>
                  </a:lnTo>
                  <a:lnTo>
                    <a:pt x="3272" y="3816"/>
                  </a:lnTo>
                  <a:lnTo>
                    <a:pt x="3170" y="3784"/>
                  </a:lnTo>
                  <a:lnTo>
                    <a:pt x="3069" y="3750"/>
                  </a:lnTo>
                  <a:lnTo>
                    <a:pt x="2969" y="3715"/>
                  </a:lnTo>
                  <a:lnTo>
                    <a:pt x="2871" y="3678"/>
                  </a:lnTo>
                  <a:lnTo>
                    <a:pt x="2774" y="3640"/>
                  </a:lnTo>
                  <a:lnTo>
                    <a:pt x="2678" y="3601"/>
                  </a:lnTo>
                  <a:lnTo>
                    <a:pt x="2583" y="3560"/>
                  </a:lnTo>
                  <a:lnTo>
                    <a:pt x="2491" y="3517"/>
                  </a:lnTo>
                  <a:lnTo>
                    <a:pt x="2399" y="3473"/>
                  </a:lnTo>
                  <a:lnTo>
                    <a:pt x="2310" y="3429"/>
                  </a:lnTo>
                  <a:lnTo>
                    <a:pt x="2221" y="3383"/>
                  </a:lnTo>
                  <a:lnTo>
                    <a:pt x="2135" y="3334"/>
                  </a:lnTo>
                  <a:lnTo>
                    <a:pt x="2049" y="3285"/>
                  </a:lnTo>
                  <a:lnTo>
                    <a:pt x="1966" y="3235"/>
                  </a:lnTo>
                  <a:lnTo>
                    <a:pt x="1884" y="3183"/>
                  </a:lnTo>
                  <a:lnTo>
                    <a:pt x="1803" y="3131"/>
                  </a:lnTo>
                  <a:lnTo>
                    <a:pt x="1725" y="3077"/>
                  </a:lnTo>
                  <a:lnTo>
                    <a:pt x="1647" y="3021"/>
                  </a:lnTo>
                  <a:lnTo>
                    <a:pt x="1572" y="2965"/>
                  </a:lnTo>
                  <a:lnTo>
                    <a:pt x="1497" y="2908"/>
                  </a:lnTo>
                  <a:lnTo>
                    <a:pt x="1425" y="2848"/>
                  </a:lnTo>
                  <a:lnTo>
                    <a:pt x="1354" y="2789"/>
                  </a:lnTo>
                  <a:lnTo>
                    <a:pt x="1285" y="2728"/>
                  </a:lnTo>
                  <a:lnTo>
                    <a:pt x="1218" y="2665"/>
                  </a:lnTo>
                  <a:lnTo>
                    <a:pt x="1152" y="2602"/>
                  </a:lnTo>
                  <a:lnTo>
                    <a:pt x="1089" y="2538"/>
                  </a:lnTo>
                  <a:lnTo>
                    <a:pt x="1027" y="2472"/>
                  </a:lnTo>
                  <a:lnTo>
                    <a:pt x="966" y="2406"/>
                  </a:lnTo>
                  <a:lnTo>
                    <a:pt x="908" y="2338"/>
                  </a:lnTo>
                  <a:lnTo>
                    <a:pt x="852" y="2270"/>
                  </a:lnTo>
                  <a:lnTo>
                    <a:pt x="796" y="2201"/>
                  </a:lnTo>
                  <a:lnTo>
                    <a:pt x="743" y="2130"/>
                  </a:lnTo>
                  <a:lnTo>
                    <a:pt x="693" y="2058"/>
                  </a:lnTo>
                  <a:lnTo>
                    <a:pt x="643" y="1985"/>
                  </a:lnTo>
                  <a:lnTo>
                    <a:pt x="595" y="1912"/>
                  </a:lnTo>
                  <a:lnTo>
                    <a:pt x="550" y="1837"/>
                  </a:lnTo>
                  <a:lnTo>
                    <a:pt x="507" y="1763"/>
                  </a:lnTo>
                  <a:lnTo>
                    <a:pt x="464" y="1687"/>
                  </a:lnTo>
                  <a:lnTo>
                    <a:pt x="425" y="1609"/>
                  </a:lnTo>
                  <a:lnTo>
                    <a:pt x="387" y="1532"/>
                  </a:lnTo>
                  <a:lnTo>
                    <a:pt x="352" y="1453"/>
                  </a:lnTo>
                  <a:lnTo>
                    <a:pt x="318" y="1373"/>
                  </a:lnTo>
                  <a:lnTo>
                    <a:pt x="285" y="1292"/>
                  </a:lnTo>
                  <a:lnTo>
                    <a:pt x="256" y="1212"/>
                  </a:lnTo>
                  <a:lnTo>
                    <a:pt x="228" y="1129"/>
                  </a:lnTo>
                  <a:lnTo>
                    <a:pt x="203" y="1047"/>
                  </a:lnTo>
                  <a:lnTo>
                    <a:pt x="179" y="963"/>
                  </a:lnTo>
                  <a:lnTo>
                    <a:pt x="158" y="879"/>
                  </a:lnTo>
                  <a:lnTo>
                    <a:pt x="138" y="794"/>
                  </a:lnTo>
                  <a:lnTo>
                    <a:pt x="120" y="709"/>
                  </a:lnTo>
                  <a:lnTo>
                    <a:pt x="105" y="622"/>
                  </a:lnTo>
                  <a:lnTo>
                    <a:pt x="92" y="536"/>
                  </a:lnTo>
                  <a:lnTo>
                    <a:pt x="81" y="447"/>
                  </a:lnTo>
                  <a:lnTo>
                    <a:pt x="73" y="360"/>
                  </a:lnTo>
                  <a:lnTo>
                    <a:pt x="66" y="270"/>
                  </a:lnTo>
                  <a:lnTo>
                    <a:pt x="62" y="181"/>
                  </a:lnTo>
                  <a:lnTo>
                    <a:pt x="60" y="91"/>
                  </a:lnTo>
                  <a:lnTo>
                    <a:pt x="60" y="1"/>
                  </a:lnTo>
                  <a:lnTo>
                    <a:pt x="60" y="710"/>
                  </a:lnTo>
                  <a:lnTo>
                    <a:pt x="60" y="710"/>
                  </a:lnTo>
                  <a:lnTo>
                    <a:pt x="45" y="623"/>
                  </a:lnTo>
                  <a:lnTo>
                    <a:pt x="32" y="536"/>
                  </a:lnTo>
                  <a:lnTo>
                    <a:pt x="22" y="448"/>
                  </a:lnTo>
                  <a:lnTo>
                    <a:pt x="13" y="360"/>
                  </a:lnTo>
                  <a:lnTo>
                    <a:pt x="7" y="270"/>
                  </a:lnTo>
                  <a:lnTo>
                    <a:pt x="2" y="181"/>
                  </a:lnTo>
                  <a:lnTo>
                    <a:pt x="0" y="91"/>
                  </a:lnTo>
                  <a:lnTo>
                    <a:pt x="0" y="0"/>
                  </a:lnTo>
                  <a:lnTo>
                    <a:pt x="0" y="4673"/>
                  </a:lnTo>
                  <a:lnTo>
                    <a:pt x="0" y="4673"/>
                  </a:lnTo>
                  <a:lnTo>
                    <a:pt x="0" y="4733"/>
                  </a:lnTo>
                  <a:lnTo>
                    <a:pt x="1" y="4792"/>
                  </a:lnTo>
                  <a:lnTo>
                    <a:pt x="2" y="4850"/>
                  </a:lnTo>
                  <a:lnTo>
                    <a:pt x="5" y="4909"/>
                  </a:lnTo>
                  <a:lnTo>
                    <a:pt x="8" y="4967"/>
                  </a:lnTo>
                  <a:lnTo>
                    <a:pt x="12" y="5025"/>
                  </a:lnTo>
                  <a:lnTo>
                    <a:pt x="17" y="5084"/>
                  </a:lnTo>
                  <a:lnTo>
                    <a:pt x="24" y="5141"/>
                  </a:lnTo>
                  <a:lnTo>
                    <a:pt x="31" y="5198"/>
                  </a:lnTo>
                  <a:lnTo>
                    <a:pt x="39" y="5255"/>
                  </a:lnTo>
                  <a:lnTo>
                    <a:pt x="48" y="5312"/>
                  </a:lnTo>
                  <a:lnTo>
                    <a:pt x="57" y="5368"/>
                  </a:lnTo>
                  <a:lnTo>
                    <a:pt x="68" y="5425"/>
                  </a:lnTo>
                  <a:lnTo>
                    <a:pt x="80" y="5480"/>
                  </a:lnTo>
                  <a:lnTo>
                    <a:pt x="92" y="5535"/>
                  </a:lnTo>
                  <a:lnTo>
                    <a:pt x="105" y="5591"/>
                  </a:lnTo>
                  <a:lnTo>
                    <a:pt x="119" y="5646"/>
                  </a:lnTo>
                  <a:lnTo>
                    <a:pt x="136" y="5700"/>
                  </a:lnTo>
                  <a:lnTo>
                    <a:pt x="152" y="5755"/>
                  </a:lnTo>
                  <a:lnTo>
                    <a:pt x="168" y="5809"/>
                  </a:lnTo>
                  <a:lnTo>
                    <a:pt x="186" y="5862"/>
                  </a:lnTo>
                  <a:lnTo>
                    <a:pt x="205" y="5916"/>
                  </a:lnTo>
                  <a:lnTo>
                    <a:pt x="224" y="5969"/>
                  </a:lnTo>
                  <a:lnTo>
                    <a:pt x="244" y="6021"/>
                  </a:lnTo>
                  <a:lnTo>
                    <a:pt x="265" y="6074"/>
                  </a:lnTo>
                  <a:lnTo>
                    <a:pt x="287" y="6126"/>
                  </a:lnTo>
                  <a:lnTo>
                    <a:pt x="311" y="6177"/>
                  </a:lnTo>
                  <a:lnTo>
                    <a:pt x="335" y="6228"/>
                  </a:lnTo>
                  <a:lnTo>
                    <a:pt x="359" y="6280"/>
                  </a:lnTo>
                  <a:lnTo>
                    <a:pt x="384" y="6330"/>
                  </a:lnTo>
                  <a:lnTo>
                    <a:pt x="410" y="6380"/>
                  </a:lnTo>
                  <a:lnTo>
                    <a:pt x="437" y="6431"/>
                  </a:lnTo>
                  <a:lnTo>
                    <a:pt x="465" y="6480"/>
                  </a:lnTo>
                  <a:lnTo>
                    <a:pt x="494" y="6529"/>
                  </a:lnTo>
                  <a:lnTo>
                    <a:pt x="524" y="6578"/>
                  </a:lnTo>
                  <a:lnTo>
                    <a:pt x="554" y="6626"/>
                  </a:lnTo>
                  <a:lnTo>
                    <a:pt x="585" y="6674"/>
                  </a:lnTo>
                  <a:lnTo>
                    <a:pt x="616" y="6721"/>
                  </a:lnTo>
                  <a:lnTo>
                    <a:pt x="649" y="6769"/>
                  </a:lnTo>
                  <a:lnTo>
                    <a:pt x="683" y="6816"/>
                  </a:lnTo>
                  <a:lnTo>
                    <a:pt x="717" y="6862"/>
                  </a:lnTo>
                  <a:lnTo>
                    <a:pt x="752" y="6907"/>
                  </a:lnTo>
                  <a:lnTo>
                    <a:pt x="788" y="6953"/>
                  </a:lnTo>
                  <a:lnTo>
                    <a:pt x="824" y="6998"/>
                  </a:lnTo>
                  <a:lnTo>
                    <a:pt x="862" y="7043"/>
                  </a:lnTo>
                  <a:lnTo>
                    <a:pt x="900" y="7088"/>
                  </a:lnTo>
                  <a:lnTo>
                    <a:pt x="938" y="7131"/>
                  </a:lnTo>
                  <a:lnTo>
                    <a:pt x="978" y="7174"/>
                  </a:lnTo>
                  <a:lnTo>
                    <a:pt x="1019" y="7217"/>
                  </a:lnTo>
                  <a:lnTo>
                    <a:pt x="1060" y="7260"/>
                  </a:lnTo>
                  <a:lnTo>
                    <a:pt x="1101" y="7302"/>
                  </a:lnTo>
                  <a:lnTo>
                    <a:pt x="1144" y="7343"/>
                  </a:lnTo>
                  <a:lnTo>
                    <a:pt x="1188" y="7384"/>
                  </a:lnTo>
                  <a:lnTo>
                    <a:pt x="1231" y="7425"/>
                  </a:lnTo>
                  <a:lnTo>
                    <a:pt x="1276" y="7465"/>
                  </a:lnTo>
                  <a:lnTo>
                    <a:pt x="1321" y="7505"/>
                  </a:lnTo>
                  <a:lnTo>
                    <a:pt x="1368" y="7543"/>
                  </a:lnTo>
                  <a:lnTo>
                    <a:pt x="1415" y="7582"/>
                  </a:lnTo>
                  <a:lnTo>
                    <a:pt x="1462" y="7621"/>
                  </a:lnTo>
                  <a:lnTo>
                    <a:pt x="1510" y="7658"/>
                  </a:lnTo>
                  <a:lnTo>
                    <a:pt x="1559" y="7695"/>
                  </a:lnTo>
                  <a:lnTo>
                    <a:pt x="1609" y="7732"/>
                  </a:lnTo>
                  <a:lnTo>
                    <a:pt x="1659" y="7769"/>
                  </a:lnTo>
                  <a:lnTo>
                    <a:pt x="1711" y="7804"/>
                  </a:lnTo>
                  <a:lnTo>
                    <a:pt x="1711" y="780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1719970" y="1124744"/>
              <a:ext cx="5701405" cy="4837435"/>
            </a:xfrm>
            <a:custGeom>
              <a:avLst/>
              <a:gdLst>
                <a:gd name="T0" fmla="*/ 29066 w 30070"/>
                <a:gd name="T1" fmla="*/ 3476 h 25517"/>
                <a:gd name="T2" fmla="*/ 28066 w 30070"/>
                <a:gd name="T3" fmla="*/ 5139 h 25517"/>
                <a:gd name="T4" fmla="*/ 26800 w 30070"/>
                <a:gd name="T5" fmla="*/ 6470 h 25517"/>
                <a:gd name="T6" fmla="*/ 25268 w 30070"/>
                <a:gd name="T7" fmla="*/ 7464 h 25517"/>
                <a:gd name="T8" fmla="*/ 22959 w 30070"/>
                <a:gd name="T9" fmla="*/ 8253 h 25517"/>
                <a:gd name="T10" fmla="*/ 18974 w 30070"/>
                <a:gd name="T11" fmla="*/ 8616 h 25517"/>
                <a:gd name="T12" fmla="*/ 13442 w 30070"/>
                <a:gd name="T13" fmla="*/ 8476 h 25517"/>
                <a:gd name="T14" fmla="*/ 10755 w 30070"/>
                <a:gd name="T15" fmla="*/ 8794 h 25517"/>
                <a:gd name="T16" fmla="*/ 9204 w 30070"/>
                <a:gd name="T17" fmla="*/ 9363 h 25517"/>
                <a:gd name="T18" fmla="*/ 8000 w 30070"/>
                <a:gd name="T19" fmla="*/ 10363 h 25517"/>
                <a:gd name="T20" fmla="*/ 7718 w 30070"/>
                <a:gd name="T21" fmla="*/ 11592 h 25517"/>
                <a:gd name="T22" fmla="*/ 8210 w 30070"/>
                <a:gd name="T23" fmla="*/ 12550 h 25517"/>
                <a:gd name="T24" fmla="*/ 9282 w 30070"/>
                <a:gd name="T25" fmla="*/ 13168 h 25517"/>
                <a:gd name="T26" fmla="*/ 10909 w 30070"/>
                <a:gd name="T27" fmla="*/ 13386 h 25517"/>
                <a:gd name="T28" fmla="*/ 13641 w 30070"/>
                <a:gd name="T29" fmla="*/ 12976 h 25517"/>
                <a:gd name="T30" fmla="*/ 17987 w 30070"/>
                <a:gd name="T31" fmla="*/ 11670 h 25517"/>
                <a:gd name="T32" fmla="*/ 20239 w 30070"/>
                <a:gd name="T33" fmla="*/ 11407 h 25517"/>
                <a:gd name="T34" fmla="*/ 22752 w 30070"/>
                <a:gd name="T35" fmla="*/ 12048 h 25517"/>
                <a:gd name="T36" fmla="*/ 24667 w 30070"/>
                <a:gd name="T37" fmla="*/ 13615 h 25517"/>
                <a:gd name="T38" fmla="*/ 25582 w 30070"/>
                <a:gd name="T39" fmla="*/ 15314 h 25517"/>
                <a:gd name="T40" fmla="*/ 25771 w 30070"/>
                <a:gd name="T41" fmla="*/ 16655 h 25517"/>
                <a:gd name="T42" fmla="*/ 25547 w 30070"/>
                <a:gd name="T43" fmla="*/ 18062 h 25517"/>
                <a:gd name="T44" fmla="*/ 24345 w 30070"/>
                <a:gd name="T45" fmla="*/ 20267 h 25517"/>
                <a:gd name="T46" fmla="*/ 22545 w 30070"/>
                <a:gd name="T47" fmla="*/ 21826 h 25517"/>
                <a:gd name="T48" fmla="*/ 20527 w 30070"/>
                <a:gd name="T49" fmla="*/ 22663 h 25517"/>
                <a:gd name="T50" fmla="*/ 18121 w 30070"/>
                <a:gd name="T51" fmla="*/ 22954 h 25517"/>
                <a:gd name="T52" fmla="*/ 14451 w 30070"/>
                <a:gd name="T53" fmla="*/ 22560 h 25517"/>
                <a:gd name="T54" fmla="*/ 8798 w 30070"/>
                <a:gd name="T55" fmla="*/ 21275 h 25517"/>
                <a:gd name="T56" fmla="*/ 6225 w 30070"/>
                <a:gd name="T57" fmla="*/ 21083 h 25517"/>
                <a:gd name="T58" fmla="*/ 4324 w 30070"/>
                <a:gd name="T59" fmla="*/ 21545 h 25517"/>
                <a:gd name="T60" fmla="*/ 3165 w 30070"/>
                <a:gd name="T61" fmla="*/ 22669 h 25517"/>
                <a:gd name="T62" fmla="*/ 2575 w 30070"/>
                <a:gd name="T63" fmla="*/ 24340 h 25517"/>
                <a:gd name="T64" fmla="*/ 18 w 30070"/>
                <a:gd name="T65" fmla="*/ 24993 h 25517"/>
                <a:gd name="T66" fmla="*/ 546 w 30070"/>
                <a:gd name="T67" fmla="*/ 22604 h 25517"/>
                <a:gd name="T68" fmla="*/ 2082 w 30070"/>
                <a:gd name="T69" fmla="*/ 20445 h 25517"/>
                <a:gd name="T70" fmla="*/ 4559 w 30070"/>
                <a:gd name="T71" fmla="*/ 19278 h 25517"/>
                <a:gd name="T72" fmla="*/ 7765 w 30070"/>
                <a:gd name="T73" fmla="*/ 19097 h 25517"/>
                <a:gd name="T74" fmla="*/ 12609 w 30070"/>
                <a:gd name="T75" fmla="*/ 20050 h 25517"/>
                <a:gd name="T76" fmla="*/ 17389 w 30070"/>
                <a:gd name="T77" fmla="*/ 20918 h 25517"/>
                <a:gd name="T78" fmla="*/ 19470 w 30070"/>
                <a:gd name="T79" fmla="*/ 20799 h 25517"/>
                <a:gd name="T80" fmla="*/ 20879 w 30070"/>
                <a:gd name="T81" fmla="*/ 20309 h 25517"/>
                <a:gd name="T82" fmla="*/ 22060 w 30070"/>
                <a:gd name="T83" fmla="*/ 19407 h 25517"/>
                <a:gd name="T84" fmla="*/ 23078 w 30070"/>
                <a:gd name="T85" fmla="*/ 17790 h 25517"/>
                <a:gd name="T86" fmla="*/ 23233 w 30070"/>
                <a:gd name="T87" fmla="*/ 15966 h 25517"/>
                <a:gd name="T88" fmla="*/ 22584 w 30070"/>
                <a:gd name="T89" fmla="*/ 14708 h 25517"/>
                <a:gd name="T90" fmla="*/ 21438 w 30070"/>
                <a:gd name="T91" fmla="*/ 13761 h 25517"/>
                <a:gd name="T92" fmla="*/ 19886 w 30070"/>
                <a:gd name="T93" fmla="*/ 13424 h 25517"/>
                <a:gd name="T94" fmla="*/ 17425 w 30070"/>
                <a:gd name="T95" fmla="*/ 13964 h 25517"/>
                <a:gd name="T96" fmla="*/ 12814 w 30070"/>
                <a:gd name="T97" fmla="*/ 15242 h 25517"/>
                <a:gd name="T98" fmla="*/ 10450 w 30070"/>
                <a:gd name="T99" fmla="*/ 15396 h 25517"/>
                <a:gd name="T100" fmla="*/ 7847 w 30070"/>
                <a:gd name="T101" fmla="*/ 14851 h 25517"/>
                <a:gd name="T102" fmla="*/ 5965 w 30070"/>
                <a:gd name="T103" fmla="*/ 13451 h 25517"/>
                <a:gd name="T104" fmla="*/ 5231 w 30070"/>
                <a:gd name="T105" fmla="*/ 11431 h 25517"/>
                <a:gd name="T106" fmla="*/ 5424 w 30070"/>
                <a:gd name="T107" fmla="*/ 10189 h 25517"/>
                <a:gd name="T108" fmla="*/ 6070 w 30070"/>
                <a:gd name="T109" fmla="*/ 9077 h 25517"/>
                <a:gd name="T110" fmla="*/ 7318 w 30070"/>
                <a:gd name="T111" fmla="*/ 7986 h 25517"/>
                <a:gd name="T112" fmla="*/ 9827 w 30070"/>
                <a:gd name="T113" fmla="*/ 6914 h 25517"/>
                <a:gd name="T114" fmla="*/ 12889 w 30070"/>
                <a:gd name="T115" fmla="*/ 6476 h 25517"/>
                <a:gd name="T116" fmla="*/ 18534 w 30070"/>
                <a:gd name="T117" fmla="*/ 6591 h 25517"/>
                <a:gd name="T118" fmla="*/ 21917 w 30070"/>
                <a:gd name="T119" fmla="*/ 6384 h 25517"/>
                <a:gd name="T120" fmla="*/ 24474 w 30070"/>
                <a:gd name="T121" fmla="*/ 5468 h 25517"/>
                <a:gd name="T122" fmla="*/ 26398 w 30070"/>
                <a:gd name="T123" fmla="*/ 3461 h 25517"/>
                <a:gd name="T124" fmla="*/ 27570 w 30070"/>
                <a:gd name="T125" fmla="*/ 304 h 25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070" h="25517">
                  <a:moveTo>
                    <a:pt x="27633" y="0"/>
                  </a:moveTo>
                  <a:lnTo>
                    <a:pt x="30070" y="316"/>
                  </a:lnTo>
                  <a:lnTo>
                    <a:pt x="30070" y="316"/>
                  </a:lnTo>
                  <a:lnTo>
                    <a:pt x="30032" y="501"/>
                  </a:lnTo>
                  <a:lnTo>
                    <a:pt x="29994" y="684"/>
                  </a:lnTo>
                  <a:lnTo>
                    <a:pt x="29953" y="865"/>
                  </a:lnTo>
                  <a:lnTo>
                    <a:pt x="29911" y="1044"/>
                  </a:lnTo>
                  <a:lnTo>
                    <a:pt x="29866" y="1220"/>
                  </a:lnTo>
                  <a:lnTo>
                    <a:pt x="29820" y="1395"/>
                  </a:lnTo>
                  <a:lnTo>
                    <a:pt x="29773" y="1568"/>
                  </a:lnTo>
                  <a:lnTo>
                    <a:pt x="29724" y="1738"/>
                  </a:lnTo>
                  <a:lnTo>
                    <a:pt x="29672" y="1907"/>
                  </a:lnTo>
                  <a:lnTo>
                    <a:pt x="29620" y="2073"/>
                  </a:lnTo>
                  <a:lnTo>
                    <a:pt x="29565" y="2237"/>
                  </a:lnTo>
                  <a:lnTo>
                    <a:pt x="29508" y="2400"/>
                  </a:lnTo>
                  <a:lnTo>
                    <a:pt x="29451" y="2560"/>
                  </a:lnTo>
                  <a:lnTo>
                    <a:pt x="29391" y="2718"/>
                  </a:lnTo>
                  <a:lnTo>
                    <a:pt x="29329" y="2874"/>
                  </a:lnTo>
                  <a:lnTo>
                    <a:pt x="29266" y="3027"/>
                  </a:lnTo>
                  <a:lnTo>
                    <a:pt x="29234" y="3103"/>
                  </a:lnTo>
                  <a:lnTo>
                    <a:pt x="29202" y="3179"/>
                  </a:lnTo>
                  <a:lnTo>
                    <a:pt x="29168" y="3254"/>
                  </a:lnTo>
                  <a:lnTo>
                    <a:pt x="29134" y="3329"/>
                  </a:lnTo>
                  <a:lnTo>
                    <a:pt x="29101" y="3402"/>
                  </a:lnTo>
                  <a:lnTo>
                    <a:pt x="29066" y="3476"/>
                  </a:lnTo>
                  <a:lnTo>
                    <a:pt x="29032" y="3549"/>
                  </a:lnTo>
                  <a:lnTo>
                    <a:pt x="28996" y="3621"/>
                  </a:lnTo>
                  <a:lnTo>
                    <a:pt x="28960" y="3693"/>
                  </a:lnTo>
                  <a:lnTo>
                    <a:pt x="28924" y="3764"/>
                  </a:lnTo>
                  <a:lnTo>
                    <a:pt x="28888" y="3835"/>
                  </a:lnTo>
                  <a:lnTo>
                    <a:pt x="28851" y="3905"/>
                  </a:lnTo>
                  <a:lnTo>
                    <a:pt x="28813" y="3976"/>
                  </a:lnTo>
                  <a:lnTo>
                    <a:pt x="28775" y="4044"/>
                  </a:lnTo>
                  <a:lnTo>
                    <a:pt x="28737" y="4113"/>
                  </a:lnTo>
                  <a:lnTo>
                    <a:pt x="28699" y="4181"/>
                  </a:lnTo>
                  <a:lnTo>
                    <a:pt x="28660" y="4249"/>
                  </a:lnTo>
                  <a:lnTo>
                    <a:pt x="28619" y="4316"/>
                  </a:lnTo>
                  <a:lnTo>
                    <a:pt x="28580" y="4382"/>
                  </a:lnTo>
                  <a:lnTo>
                    <a:pt x="28539" y="4448"/>
                  </a:lnTo>
                  <a:lnTo>
                    <a:pt x="28499" y="4514"/>
                  </a:lnTo>
                  <a:lnTo>
                    <a:pt x="28457" y="4579"/>
                  </a:lnTo>
                  <a:lnTo>
                    <a:pt x="28415" y="4643"/>
                  </a:lnTo>
                  <a:lnTo>
                    <a:pt x="28373" y="4707"/>
                  </a:lnTo>
                  <a:lnTo>
                    <a:pt x="28331" y="4770"/>
                  </a:lnTo>
                  <a:lnTo>
                    <a:pt x="28287" y="4834"/>
                  </a:lnTo>
                  <a:lnTo>
                    <a:pt x="28244" y="4896"/>
                  </a:lnTo>
                  <a:lnTo>
                    <a:pt x="28200" y="4957"/>
                  </a:lnTo>
                  <a:lnTo>
                    <a:pt x="28156" y="5019"/>
                  </a:lnTo>
                  <a:lnTo>
                    <a:pt x="28111" y="5079"/>
                  </a:lnTo>
                  <a:lnTo>
                    <a:pt x="28066" y="5139"/>
                  </a:lnTo>
                  <a:lnTo>
                    <a:pt x="28021" y="5199"/>
                  </a:lnTo>
                  <a:lnTo>
                    <a:pt x="27975" y="5258"/>
                  </a:lnTo>
                  <a:lnTo>
                    <a:pt x="27928" y="5316"/>
                  </a:lnTo>
                  <a:lnTo>
                    <a:pt x="27881" y="5375"/>
                  </a:lnTo>
                  <a:lnTo>
                    <a:pt x="27834" y="5432"/>
                  </a:lnTo>
                  <a:lnTo>
                    <a:pt x="27787" y="5489"/>
                  </a:lnTo>
                  <a:lnTo>
                    <a:pt x="27738" y="5546"/>
                  </a:lnTo>
                  <a:lnTo>
                    <a:pt x="27690" y="5602"/>
                  </a:lnTo>
                  <a:lnTo>
                    <a:pt x="27641" y="5657"/>
                  </a:lnTo>
                  <a:lnTo>
                    <a:pt x="27591" y="5712"/>
                  </a:lnTo>
                  <a:lnTo>
                    <a:pt x="27541" y="5766"/>
                  </a:lnTo>
                  <a:lnTo>
                    <a:pt x="27491" y="5820"/>
                  </a:lnTo>
                  <a:lnTo>
                    <a:pt x="27441" y="5873"/>
                  </a:lnTo>
                  <a:lnTo>
                    <a:pt x="27389" y="5926"/>
                  </a:lnTo>
                  <a:lnTo>
                    <a:pt x="27338" y="5978"/>
                  </a:lnTo>
                  <a:lnTo>
                    <a:pt x="27286" y="6030"/>
                  </a:lnTo>
                  <a:lnTo>
                    <a:pt x="27233" y="6081"/>
                  </a:lnTo>
                  <a:lnTo>
                    <a:pt x="27181" y="6131"/>
                  </a:lnTo>
                  <a:lnTo>
                    <a:pt x="27128" y="6182"/>
                  </a:lnTo>
                  <a:lnTo>
                    <a:pt x="27075" y="6231"/>
                  </a:lnTo>
                  <a:lnTo>
                    <a:pt x="27020" y="6280"/>
                  </a:lnTo>
                  <a:lnTo>
                    <a:pt x="26966" y="6328"/>
                  </a:lnTo>
                  <a:lnTo>
                    <a:pt x="26911" y="6376"/>
                  </a:lnTo>
                  <a:lnTo>
                    <a:pt x="26855" y="6423"/>
                  </a:lnTo>
                  <a:lnTo>
                    <a:pt x="26800" y="6470"/>
                  </a:lnTo>
                  <a:lnTo>
                    <a:pt x="26744" y="6517"/>
                  </a:lnTo>
                  <a:lnTo>
                    <a:pt x="26686" y="6562"/>
                  </a:lnTo>
                  <a:lnTo>
                    <a:pt x="26630" y="6607"/>
                  </a:lnTo>
                  <a:lnTo>
                    <a:pt x="26573" y="6651"/>
                  </a:lnTo>
                  <a:lnTo>
                    <a:pt x="26514" y="6696"/>
                  </a:lnTo>
                  <a:lnTo>
                    <a:pt x="26456" y="6740"/>
                  </a:lnTo>
                  <a:lnTo>
                    <a:pt x="26398" y="6782"/>
                  </a:lnTo>
                  <a:lnTo>
                    <a:pt x="26338" y="6824"/>
                  </a:lnTo>
                  <a:lnTo>
                    <a:pt x="26279" y="6867"/>
                  </a:lnTo>
                  <a:lnTo>
                    <a:pt x="26219" y="6908"/>
                  </a:lnTo>
                  <a:lnTo>
                    <a:pt x="26158" y="6949"/>
                  </a:lnTo>
                  <a:lnTo>
                    <a:pt x="26097" y="6989"/>
                  </a:lnTo>
                  <a:lnTo>
                    <a:pt x="26037" y="7030"/>
                  </a:lnTo>
                  <a:lnTo>
                    <a:pt x="25974" y="7069"/>
                  </a:lnTo>
                  <a:lnTo>
                    <a:pt x="25913" y="7107"/>
                  </a:lnTo>
                  <a:lnTo>
                    <a:pt x="25850" y="7145"/>
                  </a:lnTo>
                  <a:lnTo>
                    <a:pt x="25787" y="7183"/>
                  </a:lnTo>
                  <a:lnTo>
                    <a:pt x="25724" y="7220"/>
                  </a:lnTo>
                  <a:lnTo>
                    <a:pt x="25659" y="7256"/>
                  </a:lnTo>
                  <a:lnTo>
                    <a:pt x="25596" y="7292"/>
                  </a:lnTo>
                  <a:lnTo>
                    <a:pt x="25531" y="7327"/>
                  </a:lnTo>
                  <a:lnTo>
                    <a:pt x="25466" y="7363"/>
                  </a:lnTo>
                  <a:lnTo>
                    <a:pt x="25401" y="7397"/>
                  </a:lnTo>
                  <a:lnTo>
                    <a:pt x="25335" y="7431"/>
                  </a:lnTo>
                  <a:lnTo>
                    <a:pt x="25268" y="7464"/>
                  </a:lnTo>
                  <a:lnTo>
                    <a:pt x="25202" y="7496"/>
                  </a:lnTo>
                  <a:lnTo>
                    <a:pt x="25134" y="7529"/>
                  </a:lnTo>
                  <a:lnTo>
                    <a:pt x="25067" y="7561"/>
                  </a:lnTo>
                  <a:lnTo>
                    <a:pt x="24999" y="7592"/>
                  </a:lnTo>
                  <a:lnTo>
                    <a:pt x="24930" y="7622"/>
                  </a:lnTo>
                  <a:lnTo>
                    <a:pt x="24862" y="7652"/>
                  </a:lnTo>
                  <a:lnTo>
                    <a:pt x="24793" y="7681"/>
                  </a:lnTo>
                  <a:lnTo>
                    <a:pt x="24723" y="7711"/>
                  </a:lnTo>
                  <a:lnTo>
                    <a:pt x="24653" y="7739"/>
                  </a:lnTo>
                  <a:lnTo>
                    <a:pt x="24582" y="7767"/>
                  </a:lnTo>
                  <a:lnTo>
                    <a:pt x="24512" y="7794"/>
                  </a:lnTo>
                  <a:lnTo>
                    <a:pt x="24441" y="7821"/>
                  </a:lnTo>
                  <a:lnTo>
                    <a:pt x="24368" y="7847"/>
                  </a:lnTo>
                  <a:lnTo>
                    <a:pt x="24297" y="7873"/>
                  </a:lnTo>
                  <a:lnTo>
                    <a:pt x="24223" y="7898"/>
                  </a:lnTo>
                  <a:lnTo>
                    <a:pt x="24223" y="7898"/>
                  </a:lnTo>
                  <a:lnTo>
                    <a:pt x="24087" y="7944"/>
                  </a:lnTo>
                  <a:lnTo>
                    <a:pt x="23949" y="7987"/>
                  </a:lnTo>
                  <a:lnTo>
                    <a:pt x="23811" y="8031"/>
                  </a:lnTo>
                  <a:lnTo>
                    <a:pt x="23671" y="8072"/>
                  </a:lnTo>
                  <a:lnTo>
                    <a:pt x="23531" y="8111"/>
                  </a:lnTo>
                  <a:lnTo>
                    <a:pt x="23390" y="8148"/>
                  </a:lnTo>
                  <a:lnTo>
                    <a:pt x="23248" y="8184"/>
                  </a:lnTo>
                  <a:lnTo>
                    <a:pt x="23104" y="8220"/>
                  </a:lnTo>
                  <a:lnTo>
                    <a:pt x="22959" y="8253"/>
                  </a:lnTo>
                  <a:lnTo>
                    <a:pt x="22813" y="8284"/>
                  </a:lnTo>
                  <a:lnTo>
                    <a:pt x="22666" y="8314"/>
                  </a:lnTo>
                  <a:lnTo>
                    <a:pt x="22518" y="8343"/>
                  </a:lnTo>
                  <a:lnTo>
                    <a:pt x="22368" y="8371"/>
                  </a:lnTo>
                  <a:lnTo>
                    <a:pt x="22216" y="8397"/>
                  </a:lnTo>
                  <a:lnTo>
                    <a:pt x="22062" y="8421"/>
                  </a:lnTo>
                  <a:lnTo>
                    <a:pt x="21907" y="8443"/>
                  </a:lnTo>
                  <a:lnTo>
                    <a:pt x="21750" y="8464"/>
                  </a:lnTo>
                  <a:lnTo>
                    <a:pt x="21591" y="8484"/>
                  </a:lnTo>
                  <a:lnTo>
                    <a:pt x="21431" y="8502"/>
                  </a:lnTo>
                  <a:lnTo>
                    <a:pt x="21268" y="8519"/>
                  </a:lnTo>
                  <a:lnTo>
                    <a:pt x="21104" y="8536"/>
                  </a:lnTo>
                  <a:lnTo>
                    <a:pt x="20937" y="8550"/>
                  </a:lnTo>
                  <a:lnTo>
                    <a:pt x="20768" y="8563"/>
                  </a:lnTo>
                  <a:lnTo>
                    <a:pt x="20597" y="8574"/>
                  </a:lnTo>
                  <a:lnTo>
                    <a:pt x="20424" y="8584"/>
                  </a:lnTo>
                  <a:lnTo>
                    <a:pt x="20248" y="8593"/>
                  </a:lnTo>
                  <a:lnTo>
                    <a:pt x="20069" y="8600"/>
                  </a:lnTo>
                  <a:lnTo>
                    <a:pt x="19888" y="8606"/>
                  </a:lnTo>
                  <a:lnTo>
                    <a:pt x="19705" y="8610"/>
                  </a:lnTo>
                  <a:lnTo>
                    <a:pt x="19519" y="8614"/>
                  </a:lnTo>
                  <a:lnTo>
                    <a:pt x="19329" y="8615"/>
                  </a:lnTo>
                  <a:lnTo>
                    <a:pt x="19137" y="8616"/>
                  </a:lnTo>
                  <a:lnTo>
                    <a:pt x="19137" y="8616"/>
                  </a:lnTo>
                  <a:lnTo>
                    <a:pt x="18974" y="8616"/>
                  </a:lnTo>
                  <a:lnTo>
                    <a:pt x="18811" y="8614"/>
                  </a:lnTo>
                  <a:lnTo>
                    <a:pt x="18648" y="8612"/>
                  </a:lnTo>
                  <a:lnTo>
                    <a:pt x="18485" y="8610"/>
                  </a:lnTo>
                  <a:lnTo>
                    <a:pt x="18322" y="8606"/>
                  </a:lnTo>
                  <a:lnTo>
                    <a:pt x="18159" y="8602"/>
                  </a:lnTo>
                  <a:lnTo>
                    <a:pt x="17834" y="8592"/>
                  </a:lnTo>
                  <a:lnTo>
                    <a:pt x="17509" y="8581"/>
                  </a:lnTo>
                  <a:lnTo>
                    <a:pt x="17186" y="8568"/>
                  </a:lnTo>
                  <a:lnTo>
                    <a:pt x="16548" y="8541"/>
                  </a:lnTo>
                  <a:lnTo>
                    <a:pt x="16548" y="8541"/>
                  </a:lnTo>
                  <a:lnTo>
                    <a:pt x="15914" y="8513"/>
                  </a:lnTo>
                  <a:lnTo>
                    <a:pt x="15603" y="8500"/>
                  </a:lnTo>
                  <a:lnTo>
                    <a:pt x="15295" y="8489"/>
                  </a:lnTo>
                  <a:lnTo>
                    <a:pt x="14990" y="8480"/>
                  </a:lnTo>
                  <a:lnTo>
                    <a:pt x="14686" y="8473"/>
                  </a:lnTo>
                  <a:lnTo>
                    <a:pt x="14534" y="8471"/>
                  </a:lnTo>
                  <a:lnTo>
                    <a:pt x="14383" y="8469"/>
                  </a:lnTo>
                  <a:lnTo>
                    <a:pt x="14232" y="8468"/>
                  </a:lnTo>
                  <a:lnTo>
                    <a:pt x="14082" y="8467"/>
                  </a:lnTo>
                  <a:lnTo>
                    <a:pt x="14082" y="8467"/>
                  </a:lnTo>
                  <a:lnTo>
                    <a:pt x="13951" y="8467"/>
                  </a:lnTo>
                  <a:lnTo>
                    <a:pt x="13821" y="8468"/>
                  </a:lnTo>
                  <a:lnTo>
                    <a:pt x="13692" y="8470"/>
                  </a:lnTo>
                  <a:lnTo>
                    <a:pt x="13567" y="8473"/>
                  </a:lnTo>
                  <a:lnTo>
                    <a:pt x="13442" y="8476"/>
                  </a:lnTo>
                  <a:lnTo>
                    <a:pt x="13318" y="8480"/>
                  </a:lnTo>
                  <a:lnTo>
                    <a:pt x="13196" y="8484"/>
                  </a:lnTo>
                  <a:lnTo>
                    <a:pt x="13077" y="8489"/>
                  </a:lnTo>
                  <a:lnTo>
                    <a:pt x="12958" y="8495"/>
                  </a:lnTo>
                  <a:lnTo>
                    <a:pt x="12840" y="8502"/>
                  </a:lnTo>
                  <a:lnTo>
                    <a:pt x="12725" y="8510"/>
                  </a:lnTo>
                  <a:lnTo>
                    <a:pt x="12610" y="8518"/>
                  </a:lnTo>
                  <a:lnTo>
                    <a:pt x="12498" y="8527"/>
                  </a:lnTo>
                  <a:lnTo>
                    <a:pt x="12386" y="8537"/>
                  </a:lnTo>
                  <a:lnTo>
                    <a:pt x="12275" y="8547"/>
                  </a:lnTo>
                  <a:lnTo>
                    <a:pt x="12167" y="8559"/>
                  </a:lnTo>
                  <a:lnTo>
                    <a:pt x="12058" y="8570"/>
                  </a:lnTo>
                  <a:lnTo>
                    <a:pt x="11951" y="8583"/>
                  </a:lnTo>
                  <a:lnTo>
                    <a:pt x="11846" y="8596"/>
                  </a:lnTo>
                  <a:lnTo>
                    <a:pt x="11741" y="8610"/>
                  </a:lnTo>
                  <a:lnTo>
                    <a:pt x="11639" y="8625"/>
                  </a:lnTo>
                  <a:lnTo>
                    <a:pt x="11536" y="8641"/>
                  </a:lnTo>
                  <a:lnTo>
                    <a:pt x="11435" y="8657"/>
                  </a:lnTo>
                  <a:lnTo>
                    <a:pt x="11335" y="8674"/>
                  </a:lnTo>
                  <a:lnTo>
                    <a:pt x="11236" y="8692"/>
                  </a:lnTo>
                  <a:lnTo>
                    <a:pt x="11138" y="8712"/>
                  </a:lnTo>
                  <a:lnTo>
                    <a:pt x="11040" y="8731"/>
                  </a:lnTo>
                  <a:lnTo>
                    <a:pt x="10945" y="8751"/>
                  </a:lnTo>
                  <a:lnTo>
                    <a:pt x="10849" y="8772"/>
                  </a:lnTo>
                  <a:lnTo>
                    <a:pt x="10755" y="8794"/>
                  </a:lnTo>
                  <a:lnTo>
                    <a:pt x="10661" y="8816"/>
                  </a:lnTo>
                  <a:lnTo>
                    <a:pt x="10568" y="8840"/>
                  </a:lnTo>
                  <a:lnTo>
                    <a:pt x="10568" y="8840"/>
                  </a:lnTo>
                  <a:lnTo>
                    <a:pt x="10506" y="8856"/>
                  </a:lnTo>
                  <a:lnTo>
                    <a:pt x="10444" y="8874"/>
                  </a:lnTo>
                  <a:lnTo>
                    <a:pt x="10381" y="8891"/>
                  </a:lnTo>
                  <a:lnTo>
                    <a:pt x="10319" y="8910"/>
                  </a:lnTo>
                  <a:lnTo>
                    <a:pt x="10257" y="8929"/>
                  </a:lnTo>
                  <a:lnTo>
                    <a:pt x="10194" y="8948"/>
                  </a:lnTo>
                  <a:lnTo>
                    <a:pt x="10131" y="8969"/>
                  </a:lnTo>
                  <a:lnTo>
                    <a:pt x="10068" y="8990"/>
                  </a:lnTo>
                  <a:lnTo>
                    <a:pt x="10005" y="9012"/>
                  </a:lnTo>
                  <a:lnTo>
                    <a:pt x="9942" y="9035"/>
                  </a:lnTo>
                  <a:lnTo>
                    <a:pt x="9880" y="9059"/>
                  </a:lnTo>
                  <a:lnTo>
                    <a:pt x="9816" y="9083"/>
                  </a:lnTo>
                  <a:lnTo>
                    <a:pt x="9754" y="9108"/>
                  </a:lnTo>
                  <a:lnTo>
                    <a:pt x="9692" y="9133"/>
                  </a:lnTo>
                  <a:lnTo>
                    <a:pt x="9629" y="9159"/>
                  </a:lnTo>
                  <a:lnTo>
                    <a:pt x="9568" y="9186"/>
                  </a:lnTo>
                  <a:lnTo>
                    <a:pt x="9506" y="9215"/>
                  </a:lnTo>
                  <a:lnTo>
                    <a:pt x="9445" y="9243"/>
                  </a:lnTo>
                  <a:lnTo>
                    <a:pt x="9384" y="9272"/>
                  </a:lnTo>
                  <a:lnTo>
                    <a:pt x="9323" y="9302"/>
                  </a:lnTo>
                  <a:lnTo>
                    <a:pt x="9263" y="9332"/>
                  </a:lnTo>
                  <a:lnTo>
                    <a:pt x="9204" y="9363"/>
                  </a:lnTo>
                  <a:lnTo>
                    <a:pt x="9145" y="9396"/>
                  </a:lnTo>
                  <a:lnTo>
                    <a:pt x="9087" y="9428"/>
                  </a:lnTo>
                  <a:lnTo>
                    <a:pt x="9029" y="9461"/>
                  </a:lnTo>
                  <a:lnTo>
                    <a:pt x="8972" y="9495"/>
                  </a:lnTo>
                  <a:lnTo>
                    <a:pt x="8916" y="9530"/>
                  </a:lnTo>
                  <a:lnTo>
                    <a:pt x="8861" y="9566"/>
                  </a:lnTo>
                  <a:lnTo>
                    <a:pt x="8805" y="9601"/>
                  </a:lnTo>
                  <a:lnTo>
                    <a:pt x="8751" y="9638"/>
                  </a:lnTo>
                  <a:lnTo>
                    <a:pt x="8699" y="9675"/>
                  </a:lnTo>
                  <a:lnTo>
                    <a:pt x="8647" y="9713"/>
                  </a:lnTo>
                  <a:lnTo>
                    <a:pt x="8595" y="9752"/>
                  </a:lnTo>
                  <a:lnTo>
                    <a:pt x="8545" y="9792"/>
                  </a:lnTo>
                  <a:lnTo>
                    <a:pt x="8496" y="9831"/>
                  </a:lnTo>
                  <a:lnTo>
                    <a:pt x="8447" y="9872"/>
                  </a:lnTo>
                  <a:lnTo>
                    <a:pt x="8400" y="9914"/>
                  </a:lnTo>
                  <a:lnTo>
                    <a:pt x="8355" y="9956"/>
                  </a:lnTo>
                  <a:lnTo>
                    <a:pt x="8310" y="9998"/>
                  </a:lnTo>
                  <a:lnTo>
                    <a:pt x="8266" y="10041"/>
                  </a:lnTo>
                  <a:lnTo>
                    <a:pt x="8224" y="10086"/>
                  </a:lnTo>
                  <a:lnTo>
                    <a:pt x="8184" y="10130"/>
                  </a:lnTo>
                  <a:lnTo>
                    <a:pt x="8144" y="10175"/>
                  </a:lnTo>
                  <a:lnTo>
                    <a:pt x="8106" y="10222"/>
                  </a:lnTo>
                  <a:lnTo>
                    <a:pt x="8069" y="10269"/>
                  </a:lnTo>
                  <a:lnTo>
                    <a:pt x="8034" y="10315"/>
                  </a:lnTo>
                  <a:lnTo>
                    <a:pt x="8000" y="10363"/>
                  </a:lnTo>
                  <a:lnTo>
                    <a:pt x="7968" y="10412"/>
                  </a:lnTo>
                  <a:lnTo>
                    <a:pt x="7938" y="10461"/>
                  </a:lnTo>
                  <a:lnTo>
                    <a:pt x="7908" y="10511"/>
                  </a:lnTo>
                  <a:lnTo>
                    <a:pt x="7881" y="10562"/>
                  </a:lnTo>
                  <a:lnTo>
                    <a:pt x="7855" y="10613"/>
                  </a:lnTo>
                  <a:lnTo>
                    <a:pt x="7832" y="10664"/>
                  </a:lnTo>
                  <a:lnTo>
                    <a:pt x="7810" y="10716"/>
                  </a:lnTo>
                  <a:lnTo>
                    <a:pt x="7790" y="10770"/>
                  </a:lnTo>
                  <a:lnTo>
                    <a:pt x="7771" y="10823"/>
                  </a:lnTo>
                  <a:lnTo>
                    <a:pt x="7755" y="10877"/>
                  </a:lnTo>
                  <a:lnTo>
                    <a:pt x="7740" y="10932"/>
                  </a:lnTo>
                  <a:lnTo>
                    <a:pt x="7727" y="10988"/>
                  </a:lnTo>
                  <a:lnTo>
                    <a:pt x="7717" y="11043"/>
                  </a:lnTo>
                  <a:lnTo>
                    <a:pt x="7708" y="11101"/>
                  </a:lnTo>
                  <a:lnTo>
                    <a:pt x="7702" y="11158"/>
                  </a:lnTo>
                  <a:lnTo>
                    <a:pt x="7698" y="11215"/>
                  </a:lnTo>
                  <a:lnTo>
                    <a:pt x="7696" y="11274"/>
                  </a:lnTo>
                  <a:lnTo>
                    <a:pt x="7696" y="11274"/>
                  </a:lnTo>
                  <a:lnTo>
                    <a:pt x="7696" y="11321"/>
                  </a:lnTo>
                  <a:lnTo>
                    <a:pt x="7697" y="11367"/>
                  </a:lnTo>
                  <a:lnTo>
                    <a:pt x="7699" y="11413"/>
                  </a:lnTo>
                  <a:lnTo>
                    <a:pt x="7702" y="11458"/>
                  </a:lnTo>
                  <a:lnTo>
                    <a:pt x="7706" y="11503"/>
                  </a:lnTo>
                  <a:lnTo>
                    <a:pt x="7712" y="11547"/>
                  </a:lnTo>
                  <a:lnTo>
                    <a:pt x="7718" y="11592"/>
                  </a:lnTo>
                  <a:lnTo>
                    <a:pt x="7725" y="11636"/>
                  </a:lnTo>
                  <a:lnTo>
                    <a:pt x="7734" y="11679"/>
                  </a:lnTo>
                  <a:lnTo>
                    <a:pt x="7743" y="11722"/>
                  </a:lnTo>
                  <a:lnTo>
                    <a:pt x="7755" y="11765"/>
                  </a:lnTo>
                  <a:lnTo>
                    <a:pt x="7767" y="11807"/>
                  </a:lnTo>
                  <a:lnTo>
                    <a:pt x="7779" y="11848"/>
                  </a:lnTo>
                  <a:lnTo>
                    <a:pt x="7793" y="11889"/>
                  </a:lnTo>
                  <a:lnTo>
                    <a:pt x="7808" y="11931"/>
                  </a:lnTo>
                  <a:lnTo>
                    <a:pt x="7823" y="11971"/>
                  </a:lnTo>
                  <a:lnTo>
                    <a:pt x="7840" y="12010"/>
                  </a:lnTo>
                  <a:lnTo>
                    <a:pt x="7858" y="12050"/>
                  </a:lnTo>
                  <a:lnTo>
                    <a:pt x="7876" y="12089"/>
                  </a:lnTo>
                  <a:lnTo>
                    <a:pt x="7896" y="12128"/>
                  </a:lnTo>
                  <a:lnTo>
                    <a:pt x="7917" y="12165"/>
                  </a:lnTo>
                  <a:lnTo>
                    <a:pt x="7940" y="12203"/>
                  </a:lnTo>
                  <a:lnTo>
                    <a:pt x="7962" y="12239"/>
                  </a:lnTo>
                  <a:lnTo>
                    <a:pt x="7986" y="12277"/>
                  </a:lnTo>
                  <a:lnTo>
                    <a:pt x="8010" y="12313"/>
                  </a:lnTo>
                  <a:lnTo>
                    <a:pt x="8036" y="12348"/>
                  </a:lnTo>
                  <a:lnTo>
                    <a:pt x="8062" y="12383"/>
                  </a:lnTo>
                  <a:lnTo>
                    <a:pt x="8090" y="12418"/>
                  </a:lnTo>
                  <a:lnTo>
                    <a:pt x="8119" y="12452"/>
                  </a:lnTo>
                  <a:lnTo>
                    <a:pt x="8149" y="12485"/>
                  </a:lnTo>
                  <a:lnTo>
                    <a:pt x="8179" y="12518"/>
                  </a:lnTo>
                  <a:lnTo>
                    <a:pt x="8210" y="12550"/>
                  </a:lnTo>
                  <a:lnTo>
                    <a:pt x="8242" y="12582"/>
                  </a:lnTo>
                  <a:lnTo>
                    <a:pt x="8275" y="12614"/>
                  </a:lnTo>
                  <a:lnTo>
                    <a:pt x="8310" y="12644"/>
                  </a:lnTo>
                  <a:lnTo>
                    <a:pt x="8345" y="12674"/>
                  </a:lnTo>
                  <a:lnTo>
                    <a:pt x="8381" y="12704"/>
                  </a:lnTo>
                  <a:lnTo>
                    <a:pt x="8418" y="12733"/>
                  </a:lnTo>
                  <a:lnTo>
                    <a:pt x="8455" y="12762"/>
                  </a:lnTo>
                  <a:lnTo>
                    <a:pt x="8495" y="12790"/>
                  </a:lnTo>
                  <a:lnTo>
                    <a:pt x="8534" y="12817"/>
                  </a:lnTo>
                  <a:lnTo>
                    <a:pt x="8574" y="12843"/>
                  </a:lnTo>
                  <a:lnTo>
                    <a:pt x="8615" y="12869"/>
                  </a:lnTo>
                  <a:lnTo>
                    <a:pt x="8658" y="12895"/>
                  </a:lnTo>
                  <a:lnTo>
                    <a:pt x="8701" y="12919"/>
                  </a:lnTo>
                  <a:lnTo>
                    <a:pt x="8744" y="12944"/>
                  </a:lnTo>
                  <a:lnTo>
                    <a:pt x="8789" y="12968"/>
                  </a:lnTo>
                  <a:lnTo>
                    <a:pt x="8835" y="12991"/>
                  </a:lnTo>
                  <a:lnTo>
                    <a:pt x="8881" y="13013"/>
                  </a:lnTo>
                  <a:lnTo>
                    <a:pt x="8928" y="13035"/>
                  </a:lnTo>
                  <a:lnTo>
                    <a:pt x="8976" y="13055"/>
                  </a:lnTo>
                  <a:lnTo>
                    <a:pt x="9026" y="13076"/>
                  </a:lnTo>
                  <a:lnTo>
                    <a:pt x="9075" y="13096"/>
                  </a:lnTo>
                  <a:lnTo>
                    <a:pt x="9126" y="13115"/>
                  </a:lnTo>
                  <a:lnTo>
                    <a:pt x="9178" y="13134"/>
                  </a:lnTo>
                  <a:lnTo>
                    <a:pt x="9229" y="13151"/>
                  </a:lnTo>
                  <a:lnTo>
                    <a:pt x="9282" y="13168"/>
                  </a:lnTo>
                  <a:lnTo>
                    <a:pt x="9336" y="13185"/>
                  </a:lnTo>
                  <a:lnTo>
                    <a:pt x="9391" y="13200"/>
                  </a:lnTo>
                  <a:lnTo>
                    <a:pt x="9446" y="13215"/>
                  </a:lnTo>
                  <a:lnTo>
                    <a:pt x="9501" y="13229"/>
                  </a:lnTo>
                  <a:lnTo>
                    <a:pt x="9559" y="13243"/>
                  </a:lnTo>
                  <a:lnTo>
                    <a:pt x="9616" y="13256"/>
                  </a:lnTo>
                  <a:lnTo>
                    <a:pt x="9674" y="13269"/>
                  </a:lnTo>
                  <a:lnTo>
                    <a:pt x="9674" y="13269"/>
                  </a:lnTo>
                  <a:lnTo>
                    <a:pt x="9748" y="13283"/>
                  </a:lnTo>
                  <a:lnTo>
                    <a:pt x="9822" y="13296"/>
                  </a:lnTo>
                  <a:lnTo>
                    <a:pt x="9897" y="13309"/>
                  </a:lnTo>
                  <a:lnTo>
                    <a:pt x="9971" y="13320"/>
                  </a:lnTo>
                  <a:lnTo>
                    <a:pt x="10048" y="13331"/>
                  </a:lnTo>
                  <a:lnTo>
                    <a:pt x="10123" y="13340"/>
                  </a:lnTo>
                  <a:lnTo>
                    <a:pt x="10199" y="13349"/>
                  </a:lnTo>
                  <a:lnTo>
                    <a:pt x="10277" y="13357"/>
                  </a:lnTo>
                  <a:lnTo>
                    <a:pt x="10354" y="13364"/>
                  </a:lnTo>
                  <a:lnTo>
                    <a:pt x="10433" y="13370"/>
                  </a:lnTo>
                  <a:lnTo>
                    <a:pt x="10511" y="13375"/>
                  </a:lnTo>
                  <a:lnTo>
                    <a:pt x="10590" y="13379"/>
                  </a:lnTo>
                  <a:lnTo>
                    <a:pt x="10669" y="13382"/>
                  </a:lnTo>
                  <a:lnTo>
                    <a:pt x="10749" y="13384"/>
                  </a:lnTo>
                  <a:lnTo>
                    <a:pt x="10829" y="13386"/>
                  </a:lnTo>
                  <a:lnTo>
                    <a:pt x="10909" y="13386"/>
                  </a:lnTo>
                  <a:lnTo>
                    <a:pt x="10909" y="13386"/>
                  </a:lnTo>
                  <a:lnTo>
                    <a:pt x="10985" y="13386"/>
                  </a:lnTo>
                  <a:lnTo>
                    <a:pt x="11059" y="13384"/>
                  </a:lnTo>
                  <a:lnTo>
                    <a:pt x="11135" y="13383"/>
                  </a:lnTo>
                  <a:lnTo>
                    <a:pt x="11210" y="13380"/>
                  </a:lnTo>
                  <a:lnTo>
                    <a:pt x="11286" y="13377"/>
                  </a:lnTo>
                  <a:lnTo>
                    <a:pt x="11361" y="13372"/>
                  </a:lnTo>
                  <a:lnTo>
                    <a:pt x="11436" y="13368"/>
                  </a:lnTo>
                  <a:lnTo>
                    <a:pt x="11512" y="13362"/>
                  </a:lnTo>
                  <a:lnTo>
                    <a:pt x="11587" y="13356"/>
                  </a:lnTo>
                  <a:lnTo>
                    <a:pt x="11663" y="13349"/>
                  </a:lnTo>
                  <a:lnTo>
                    <a:pt x="11738" y="13342"/>
                  </a:lnTo>
                  <a:lnTo>
                    <a:pt x="11815" y="13333"/>
                  </a:lnTo>
                  <a:lnTo>
                    <a:pt x="11890" y="13325"/>
                  </a:lnTo>
                  <a:lnTo>
                    <a:pt x="11965" y="13315"/>
                  </a:lnTo>
                  <a:lnTo>
                    <a:pt x="12117" y="13295"/>
                  </a:lnTo>
                  <a:lnTo>
                    <a:pt x="12269" y="13272"/>
                  </a:lnTo>
                  <a:lnTo>
                    <a:pt x="12421" y="13246"/>
                  </a:lnTo>
                  <a:lnTo>
                    <a:pt x="12574" y="13218"/>
                  </a:lnTo>
                  <a:lnTo>
                    <a:pt x="12726" y="13189"/>
                  </a:lnTo>
                  <a:lnTo>
                    <a:pt x="12879" y="13158"/>
                  </a:lnTo>
                  <a:lnTo>
                    <a:pt x="13031" y="13125"/>
                  </a:lnTo>
                  <a:lnTo>
                    <a:pt x="13183" y="13089"/>
                  </a:lnTo>
                  <a:lnTo>
                    <a:pt x="13335" y="13053"/>
                  </a:lnTo>
                  <a:lnTo>
                    <a:pt x="13488" y="13015"/>
                  </a:lnTo>
                  <a:lnTo>
                    <a:pt x="13641" y="12976"/>
                  </a:lnTo>
                  <a:lnTo>
                    <a:pt x="13793" y="12935"/>
                  </a:lnTo>
                  <a:lnTo>
                    <a:pt x="13946" y="12892"/>
                  </a:lnTo>
                  <a:lnTo>
                    <a:pt x="14098" y="12849"/>
                  </a:lnTo>
                  <a:lnTo>
                    <a:pt x="14249" y="12806"/>
                  </a:lnTo>
                  <a:lnTo>
                    <a:pt x="14402" y="12761"/>
                  </a:lnTo>
                  <a:lnTo>
                    <a:pt x="14554" y="12714"/>
                  </a:lnTo>
                  <a:lnTo>
                    <a:pt x="14705" y="12668"/>
                  </a:lnTo>
                  <a:lnTo>
                    <a:pt x="14857" y="12621"/>
                  </a:lnTo>
                  <a:lnTo>
                    <a:pt x="15160" y="12525"/>
                  </a:lnTo>
                  <a:lnTo>
                    <a:pt x="15461" y="12428"/>
                  </a:lnTo>
                  <a:lnTo>
                    <a:pt x="15762" y="12330"/>
                  </a:lnTo>
                  <a:lnTo>
                    <a:pt x="15960" y="12266"/>
                  </a:lnTo>
                  <a:lnTo>
                    <a:pt x="15960" y="12266"/>
                  </a:lnTo>
                  <a:lnTo>
                    <a:pt x="16376" y="12131"/>
                  </a:lnTo>
                  <a:lnTo>
                    <a:pt x="16585" y="12064"/>
                  </a:lnTo>
                  <a:lnTo>
                    <a:pt x="16796" y="11998"/>
                  </a:lnTo>
                  <a:lnTo>
                    <a:pt x="17008" y="11934"/>
                  </a:lnTo>
                  <a:lnTo>
                    <a:pt x="17222" y="11871"/>
                  </a:lnTo>
                  <a:lnTo>
                    <a:pt x="17330" y="11840"/>
                  </a:lnTo>
                  <a:lnTo>
                    <a:pt x="17439" y="11810"/>
                  </a:lnTo>
                  <a:lnTo>
                    <a:pt x="17547" y="11781"/>
                  </a:lnTo>
                  <a:lnTo>
                    <a:pt x="17656" y="11753"/>
                  </a:lnTo>
                  <a:lnTo>
                    <a:pt x="17766" y="11724"/>
                  </a:lnTo>
                  <a:lnTo>
                    <a:pt x="17876" y="11697"/>
                  </a:lnTo>
                  <a:lnTo>
                    <a:pt x="17987" y="11670"/>
                  </a:lnTo>
                  <a:lnTo>
                    <a:pt x="18098" y="11645"/>
                  </a:lnTo>
                  <a:lnTo>
                    <a:pt x="18210" y="11621"/>
                  </a:lnTo>
                  <a:lnTo>
                    <a:pt x="18323" y="11597"/>
                  </a:lnTo>
                  <a:lnTo>
                    <a:pt x="18436" y="11575"/>
                  </a:lnTo>
                  <a:lnTo>
                    <a:pt x="18550" y="11552"/>
                  </a:lnTo>
                  <a:lnTo>
                    <a:pt x="18665" y="11532"/>
                  </a:lnTo>
                  <a:lnTo>
                    <a:pt x="18780" y="11513"/>
                  </a:lnTo>
                  <a:lnTo>
                    <a:pt x="18896" y="11495"/>
                  </a:lnTo>
                  <a:lnTo>
                    <a:pt x="19013" y="11479"/>
                  </a:lnTo>
                  <a:lnTo>
                    <a:pt x="19130" y="11464"/>
                  </a:lnTo>
                  <a:lnTo>
                    <a:pt x="19249" y="11450"/>
                  </a:lnTo>
                  <a:lnTo>
                    <a:pt x="19368" y="11437"/>
                  </a:lnTo>
                  <a:lnTo>
                    <a:pt x="19487" y="11427"/>
                  </a:lnTo>
                  <a:lnTo>
                    <a:pt x="19487" y="11427"/>
                  </a:lnTo>
                  <a:lnTo>
                    <a:pt x="19555" y="11421"/>
                  </a:lnTo>
                  <a:lnTo>
                    <a:pt x="19622" y="11417"/>
                  </a:lnTo>
                  <a:lnTo>
                    <a:pt x="19689" y="11413"/>
                  </a:lnTo>
                  <a:lnTo>
                    <a:pt x="19757" y="11409"/>
                  </a:lnTo>
                  <a:lnTo>
                    <a:pt x="19824" y="11407"/>
                  </a:lnTo>
                  <a:lnTo>
                    <a:pt x="19892" y="11405"/>
                  </a:lnTo>
                  <a:lnTo>
                    <a:pt x="19959" y="11404"/>
                  </a:lnTo>
                  <a:lnTo>
                    <a:pt x="20025" y="11404"/>
                  </a:lnTo>
                  <a:lnTo>
                    <a:pt x="20025" y="11404"/>
                  </a:lnTo>
                  <a:lnTo>
                    <a:pt x="20132" y="11405"/>
                  </a:lnTo>
                  <a:lnTo>
                    <a:pt x="20239" y="11407"/>
                  </a:lnTo>
                  <a:lnTo>
                    <a:pt x="20344" y="11412"/>
                  </a:lnTo>
                  <a:lnTo>
                    <a:pt x="20451" y="11418"/>
                  </a:lnTo>
                  <a:lnTo>
                    <a:pt x="20555" y="11426"/>
                  </a:lnTo>
                  <a:lnTo>
                    <a:pt x="20661" y="11436"/>
                  </a:lnTo>
                  <a:lnTo>
                    <a:pt x="20766" y="11448"/>
                  </a:lnTo>
                  <a:lnTo>
                    <a:pt x="20870" y="11461"/>
                  </a:lnTo>
                  <a:lnTo>
                    <a:pt x="20974" y="11476"/>
                  </a:lnTo>
                  <a:lnTo>
                    <a:pt x="21077" y="11493"/>
                  </a:lnTo>
                  <a:lnTo>
                    <a:pt x="21181" y="11512"/>
                  </a:lnTo>
                  <a:lnTo>
                    <a:pt x="21284" y="11532"/>
                  </a:lnTo>
                  <a:lnTo>
                    <a:pt x="21386" y="11554"/>
                  </a:lnTo>
                  <a:lnTo>
                    <a:pt x="21488" y="11579"/>
                  </a:lnTo>
                  <a:lnTo>
                    <a:pt x="21588" y="11605"/>
                  </a:lnTo>
                  <a:lnTo>
                    <a:pt x="21689" y="11632"/>
                  </a:lnTo>
                  <a:lnTo>
                    <a:pt x="21789" y="11661"/>
                  </a:lnTo>
                  <a:lnTo>
                    <a:pt x="21888" y="11692"/>
                  </a:lnTo>
                  <a:lnTo>
                    <a:pt x="21988" y="11725"/>
                  </a:lnTo>
                  <a:lnTo>
                    <a:pt x="22085" y="11760"/>
                  </a:lnTo>
                  <a:lnTo>
                    <a:pt x="22183" y="11796"/>
                  </a:lnTo>
                  <a:lnTo>
                    <a:pt x="22279" y="11833"/>
                  </a:lnTo>
                  <a:lnTo>
                    <a:pt x="22376" y="11873"/>
                  </a:lnTo>
                  <a:lnTo>
                    <a:pt x="22470" y="11915"/>
                  </a:lnTo>
                  <a:lnTo>
                    <a:pt x="22565" y="11957"/>
                  </a:lnTo>
                  <a:lnTo>
                    <a:pt x="22658" y="12002"/>
                  </a:lnTo>
                  <a:lnTo>
                    <a:pt x="22752" y="12048"/>
                  </a:lnTo>
                  <a:lnTo>
                    <a:pt x="22843" y="12096"/>
                  </a:lnTo>
                  <a:lnTo>
                    <a:pt x="22935" y="12146"/>
                  </a:lnTo>
                  <a:lnTo>
                    <a:pt x="23025" y="12196"/>
                  </a:lnTo>
                  <a:lnTo>
                    <a:pt x="23115" y="12250"/>
                  </a:lnTo>
                  <a:lnTo>
                    <a:pt x="23203" y="12304"/>
                  </a:lnTo>
                  <a:lnTo>
                    <a:pt x="23203" y="12304"/>
                  </a:lnTo>
                  <a:lnTo>
                    <a:pt x="23292" y="12361"/>
                  </a:lnTo>
                  <a:lnTo>
                    <a:pt x="23379" y="12420"/>
                  </a:lnTo>
                  <a:lnTo>
                    <a:pt x="23465" y="12479"/>
                  </a:lnTo>
                  <a:lnTo>
                    <a:pt x="23550" y="12540"/>
                  </a:lnTo>
                  <a:lnTo>
                    <a:pt x="23634" y="12603"/>
                  </a:lnTo>
                  <a:lnTo>
                    <a:pt x="23716" y="12666"/>
                  </a:lnTo>
                  <a:lnTo>
                    <a:pt x="23798" y="12731"/>
                  </a:lnTo>
                  <a:lnTo>
                    <a:pt x="23877" y="12798"/>
                  </a:lnTo>
                  <a:lnTo>
                    <a:pt x="23956" y="12866"/>
                  </a:lnTo>
                  <a:lnTo>
                    <a:pt x="24033" y="12935"/>
                  </a:lnTo>
                  <a:lnTo>
                    <a:pt x="24109" y="13006"/>
                  </a:lnTo>
                  <a:lnTo>
                    <a:pt x="24183" y="13077"/>
                  </a:lnTo>
                  <a:lnTo>
                    <a:pt x="24256" y="13150"/>
                  </a:lnTo>
                  <a:lnTo>
                    <a:pt x="24329" y="13224"/>
                  </a:lnTo>
                  <a:lnTo>
                    <a:pt x="24399" y="13300"/>
                  </a:lnTo>
                  <a:lnTo>
                    <a:pt x="24468" y="13377"/>
                  </a:lnTo>
                  <a:lnTo>
                    <a:pt x="24535" y="13455"/>
                  </a:lnTo>
                  <a:lnTo>
                    <a:pt x="24601" y="13534"/>
                  </a:lnTo>
                  <a:lnTo>
                    <a:pt x="24667" y="13615"/>
                  </a:lnTo>
                  <a:lnTo>
                    <a:pt x="24729" y="13695"/>
                  </a:lnTo>
                  <a:lnTo>
                    <a:pt x="24792" y="13779"/>
                  </a:lnTo>
                  <a:lnTo>
                    <a:pt x="24852" y="13862"/>
                  </a:lnTo>
                  <a:lnTo>
                    <a:pt x="24910" y="13947"/>
                  </a:lnTo>
                  <a:lnTo>
                    <a:pt x="24968" y="14032"/>
                  </a:lnTo>
                  <a:lnTo>
                    <a:pt x="25024" y="14120"/>
                  </a:lnTo>
                  <a:lnTo>
                    <a:pt x="25077" y="14207"/>
                  </a:lnTo>
                  <a:lnTo>
                    <a:pt x="25130" y="14296"/>
                  </a:lnTo>
                  <a:lnTo>
                    <a:pt x="25182" y="14386"/>
                  </a:lnTo>
                  <a:lnTo>
                    <a:pt x="25231" y="14477"/>
                  </a:lnTo>
                  <a:lnTo>
                    <a:pt x="25278" y="14569"/>
                  </a:lnTo>
                  <a:lnTo>
                    <a:pt x="25325" y="14662"/>
                  </a:lnTo>
                  <a:lnTo>
                    <a:pt x="25369" y="14755"/>
                  </a:lnTo>
                  <a:lnTo>
                    <a:pt x="25369" y="14755"/>
                  </a:lnTo>
                  <a:lnTo>
                    <a:pt x="25392" y="14806"/>
                  </a:lnTo>
                  <a:lnTo>
                    <a:pt x="25414" y="14855"/>
                  </a:lnTo>
                  <a:lnTo>
                    <a:pt x="25435" y="14905"/>
                  </a:lnTo>
                  <a:lnTo>
                    <a:pt x="25456" y="14956"/>
                  </a:lnTo>
                  <a:lnTo>
                    <a:pt x="25476" y="15006"/>
                  </a:lnTo>
                  <a:lnTo>
                    <a:pt x="25496" y="15057"/>
                  </a:lnTo>
                  <a:lnTo>
                    <a:pt x="25514" y="15107"/>
                  </a:lnTo>
                  <a:lnTo>
                    <a:pt x="25532" y="15159"/>
                  </a:lnTo>
                  <a:lnTo>
                    <a:pt x="25550" y="15210"/>
                  </a:lnTo>
                  <a:lnTo>
                    <a:pt x="25566" y="15261"/>
                  </a:lnTo>
                  <a:lnTo>
                    <a:pt x="25582" y="15314"/>
                  </a:lnTo>
                  <a:lnTo>
                    <a:pt x="25598" y="15365"/>
                  </a:lnTo>
                  <a:lnTo>
                    <a:pt x="25612" y="15417"/>
                  </a:lnTo>
                  <a:lnTo>
                    <a:pt x="25626" y="15470"/>
                  </a:lnTo>
                  <a:lnTo>
                    <a:pt x="25640" y="15522"/>
                  </a:lnTo>
                  <a:lnTo>
                    <a:pt x="25652" y="15574"/>
                  </a:lnTo>
                  <a:lnTo>
                    <a:pt x="25666" y="15626"/>
                  </a:lnTo>
                  <a:lnTo>
                    <a:pt x="25677" y="15680"/>
                  </a:lnTo>
                  <a:lnTo>
                    <a:pt x="25688" y="15732"/>
                  </a:lnTo>
                  <a:lnTo>
                    <a:pt x="25698" y="15785"/>
                  </a:lnTo>
                  <a:lnTo>
                    <a:pt x="25707" y="15839"/>
                  </a:lnTo>
                  <a:lnTo>
                    <a:pt x="25716" y="15892"/>
                  </a:lnTo>
                  <a:lnTo>
                    <a:pt x="25724" y="15946"/>
                  </a:lnTo>
                  <a:lnTo>
                    <a:pt x="25732" y="16000"/>
                  </a:lnTo>
                  <a:lnTo>
                    <a:pt x="25739" y="16054"/>
                  </a:lnTo>
                  <a:lnTo>
                    <a:pt x="25745" y="16107"/>
                  </a:lnTo>
                  <a:lnTo>
                    <a:pt x="25750" y="16162"/>
                  </a:lnTo>
                  <a:lnTo>
                    <a:pt x="25755" y="16216"/>
                  </a:lnTo>
                  <a:lnTo>
                    <a:pt x="25759" y="16270"/>
                  </a:lnTo>
                  <a:lnTo>
                    <a:pt x="25763" y="16325"/>
                  </a:lnTo>
                  <a:lnTo>
                    <a:pt x="25766" y="16380"/>
                  </a:lnTo>
                  <a:lnTo>
                    <a:pt x="25768" y="16434"/>
                  </a:lnTo>
                  <a:lnTo>
                    <a:pt x="25770" y="16490"/>
                  </a:lnTo>
                  <a:lnTo>
                    <a:pt x="25771" y="16545"/>
                  </a:lnTo>
                  <a:lnTo>
                    <a:pt x="25771" y="16599"/>
                  </a:lnTo>
                  <a:lnTo>
                    <a:pt x="25771" y="16655"/>
                  </a:lnTo>
                  <a:lnTo>
                    <a:pt x="25770" y="16710"/>
                  </a:lnTo>
                  <a:lnTo>
                    <a:pt x="25768" y="16765"/>
                  </a:lnTo>
                  <a:lnTo>
                    <a:pt x="25766" y="16822"/>
                  </a:lnTo>
                  <a:lnTo>
                    <a:pt x="25763" y="16877"/>
                  </a:lnTo>
                  <a:lnTo>
                    <a:pt x="25759" y="16932"/>
                  </a:lnTo>
                  <a:lnTo>
                    <a:pt x="25755" y="16989"/>
                  </a:lnTo>
                  <a:lnTo>
                    <a:pt x="25750" y="17044"/>
                  </a:lnTo>
                  <a:lnTo>
                    <a:pt x="25744" y="17100"/>
                  </a:lnTo>
                  <a:lnTo>
                    <a:pt x="25738" y="17157"/>
                  </a:lnTo>
                  <a:lnTo>
                    <a:pt x="25731" y="17212"/>
                  </a:lnTo>
                  <a:lnTo>
                    <a:pt x="25723" y="17268"/>
                  </a:lnTo>
                  <a:lnTo>
                    <a:pt x="25715" y="17325"/>
                  </a:lnTo>
                  <a:lnTo>
                    <a:pt x="25706" y="17381"/>
                  </a:lnTo>
                  <a:lnTo>
                    <a:pt x="25697" y="17437"/>
                  </a:lnTo>
                  <a:lnTo>
                    <a:pt x="25686" y="17495"/>
                  </a:lnTo>
                  <a:lnTo>
                    <a:pt x="25676" y="17551"/>
                  </a:lnTo>
                  <a:lnTo>
                    <a:pt x="25664" y="17607"/>
                  </a:lnTo>
                  <a:lnTo>
                    <a:pt x="25651" y="17664"/>
                  </a:lnTo>
                  <a:lnTo>
                    <a:pt x="25638" y="17721"/>
                  </a:lnTo>
                  <a:lnTo>
                    <a:pt x="25624" y="17777"/>
                  </a:lnTo>
                  <a:lnTo>
                    <a:pt x="25610" y="17835"/>
                  </a:lnTo>
                  <a:lnTo>
                    <a:pt x="25595" y="17891"/>
                  </a:lnTo>
                  <a:lnTo>
                    <a:pt x="25580" y="17948"/>
                  </a:lnTo>
                  <a:lnTo>
                    <a:pt x="25564" y="18005"/>
                  </a:lnTo>
                  <a:lnTo>
                    <a:pt x="25547" y="18062"/>
                  </a:lnTo>
                  <a:lnTo>
                    <a:pt x="25530" y="18118"/>
                  </a:lnTo>
                  <a:lnTo>
                    <a:pt x="25511" y="18176"/>
                  </a:lnTo>
                  <a:lnTo>
                    <a:pt x="25493" y="18233"/>
                  </a:lnTo>
                  <a:lnTo>
                    <a:pt x="25493" y="18233"/>
                  </a:lnTo>
                  <a:lnTo>
                    <a:pt x="25456" y="18336"/>
                  </a:lnTo>
                  <a:lnTo>
                    <a:pt x="25419" y="18437"/>
                  </a:lnTo>
                  <a:lnTo>
                    <a:pt x="25379" y="18539"/>
                  </a:lnTo>
                  <a:lnTo>
                    <a:pt x="25338" y="18640"/>
                  </a:lnTo>
                  <a:lnTo>
                    <a:pt x="25294" y="18741"/>
                  </a:lnTo>
                  <a:lnTo>
                    <a:pt x="25248" y="18842"/>
                  </a:lnTo>
                  <a:lnTo>
                    <a:pt x="25201" y="18941"/>
                  </a:lnTo>
                  <a:lnTo>
                    <a:pt x="25152" y="19041"/>
                  </a:lnTo>
                  <a:lnTo>
                    <a:pt x="25100" y="19139"/>
                  </a:lnTo>
                  <a:lnTo>
                    <a:pt x="25047" y="19238"/>
                  </a:lnTo>
                  <a:lnTo>
                    <a:pt x="24992" y="19335"/>
                  </a:lnTo>
                  <a:lnTo>
                    <a:pt x="24934" y="19432"/>
                  </a:lnTo>
                  <a:lnTo>
                    <a:pt x="24876" y="19528"/>
                  </a:lnTo>
                  <a:lnTo>
                    <a:pt x="24816" y="19623"/>
                  </a:lnTo>
                  <a:lnTo>
                    <a:pt x="24753" y="19718"/>
                  </a:lnTo>
                  <a:lnTo>
                    <a:pt x="24690" y="19811"/>
                  </a:lnTo>
                  <a:lnTo>
                    <a:pt x="24624" y="19905"/>
                  </a:lnTo>
                  <a:lnTo>
                    <a:pt x="24556" y="19996"/>
                  </a:lnTo>
                  <a:lnTo>
                    <a:pt x="24488" y="20088"/>
                  </a:lnTo>
                  <a:lnTo>
                    <a:pt x="24417" y="20177"/>
                  </a:lnTo>
                  <a:lnTo>
                    <a:pt x="24345" y="20267"/>
                  </a:lnTo>
                  <a:lnTo>
                    <a:pt x="24272" y="20354"/>
                  </a:lnTo>
                  <a:lnTo>
                    <a:pt x="24196" y="20442"/>
                  </a:lnTo>
                  <a:lnTo>
                    <a:pt x="24120" y="20528"/>
                  </a:lnTo>
                  <a:lnTo>
                    <a:pt x="24041" y="20613"/>
                  </a:lnTo>
                  <a:lnTo>
                    <a:pt x="23961" y="20697"/>
                  </a:lnTo>
                  <a:lnTo>
                    <a:pt x="23880" y="20779"/>
                  </a:lnTo>
                  <a:lnTo>
                    <a:pt x="23798" y="20859"/>
                  </a:lnTo>
                  <a:lnTo>
                    <a:pt x="23713" y="20940"/>
                  </a:lnTo>
                  <a:lnTo>
                    <a:pt x="23628" y="21018"/>
                  </a:lnTo>
                  <a:lnTo>
                    <a:pt x="23541" y="21096"/>
                  </a:lnTo>
                  <a:lnTo>
                    <a:pt x="23453" y="21171"/>
                  </a:lnTo>
                  <a:lnTo>
                    <a:pt x="23453" y="21171"/>
                  </a:lnTo>
                  <a:lnTo>
                    <a:pt x="23387" y="21227"/>
                  </a:lnTo>
                  <a:lnTo>
                    <a:pt x="23319" y="21282"/>
                  </a:lnTo>
                  <a:lnTo>
                    <a:pt x="23252" y="21336"/>
                  </a:lnTo>
                  <a:lnTo>
                    <a:pt x="23183" y="21389"/>
                  </a:lnTo>
                  <a:lnTo>
                    <a:pt x="23115" y="21441"/>
                  </a:lnTo>
                  <a:lnTo>
                    <a:pt x="23046" y="21492"/>
                  </a:lnTo>
                  <a:lnTo>
                    <a:pt x="22975" y="21543"/>
                  </a:lnTo>
                  <a:lnTo>
                    <a:pt x="22905" y="21592"/>
                  </a:lnTo>
                  <a:lnTo>
                    <a:pt x="22834" y="21641"/>
                  </a:lnTo>
                  <a:lnTo>
                    <a:pt x="22763" y="21688"/>
                  </a:lnTo>
                  <a:lnTo>
                    <a:pt x="22691" y="21735"/>
                  </a:lnTo>
                  <a:lnTo>
                    <a:pt x="22618" y="21781"/>
                  </a:lnTo>
                  <a:lnTo>
                    <a:pt x="22545" y="21826"/>
                  </a:lnTo>
                  <a:lnTo>
                    <a:pt x="22471" y="21870"/>
                  </a:lnTo>
                  <a:lnTo>
                    <a:pt x="22397" y="21914"/>
                  </a:lnTo>
                  <a:lnTo>
                    <a:pt x="22322" y="21956"/>
                  </a:lnTo>
                  <a:lnTo>
                    <a:pt x="22247" y="21997"/>
                  </a:lnTo>
                  <a:lnTo>
                    <a:pt x="22171" y="22037"/>
                  </a:lnTo>
                  <a:lnTo>
                    <a:pt x="22094" y="22078"/>
                  </a:lnTo>
                  <a:lnTo>
                    <a:pt x="22017" y="22116"/>
                  </a:lnTo>
                  <a:lnTo>
                    <a:pt x="21939" y="22154"/>
                  </a:lnTo>
                  <a:lnTo>
                    <a:pt x="21861" y="22190"/>
                  </a:lnTo>
                  <a:lnTo>
                    <a:pt x="21782" y="22227"/>
                  </a:lnTo>
                  <a:lnTo>
                    <a:pt x="21703" y="22262"/>
                  </a:lnTo>
                  <a:lnTo>
                    <a:pt x="21622" y="22297"/>
                  </a:lnTo>
                  <a:lnTo>
                    <a:pt x="21542" y="22330"/>
                  </a:lnTo>
                  <a:lnTo>
                    <a:pt x="21461" y="22362"/>
                  </a:lnTo>
                  <a:lnTo>
                    <a:pt x="21379" y="22395"/>
                  </a:lnTo>
                  <a:lnTo>
                    <a:pt x="21297" y="22425"/>
                  </a:lnTo>
                  <a:lnTo>
                    <a:pt x="21214" y="22455"/>
                  </a:lnTo>
                  <a:lnTo>
                    <a:pt x="21130" y="22484"/>
                  </a:lnTo>
                  <a:lnTo>
                    <a:pt x="21046" y="22512"/>
                  </a:lnTo>
                  <a:lnTo>
                    <a:pt x="20961" y="22539"/>
                  </a:lnTo>
                  <a:lnTo>
                    <a:pt x="20875" y="22566"/>
                  </a:lnTo>
                  <a:lnTo>
                    <a:pt x="20790" y="22592"/>
                  </a:lnTo>
                  <a:lnTo>
                    <a:pt x="20703" y="22616"/>
                  </a:lnTo>
                  <a:lnTo>
                    <a:pt x="20616" y="22640"/>
                  </a:lnTo>
                  <a:lnTo>
                    <a:pt x="20527" y="22663"/>
                  </a:lnTo>
                  <a:lnTo>
                    <a:pt x="20439" y="22685"/>
                  </a:lnTo>
                  <a:lnTo>
                    <a:pt x="20350" y="22706"/>
                  </a:lnTo>
                  <a:lnTo>
                    <a:pt x="20260" y="22727"/>
                  </a:lnTo>
                  <a:lnTo>
                    <a:pt x="20169" y="22746"/>
                  </a:lnTo>
                  <a:lnTo>
                    <a:pt x="20079" y="22764"/>
                  </a:lnTo>
                  <a:lnTo>
                    <a:pt x="19987" y="22782"/>
                  </a:lnTo>
                  <a:lnTo>
                    <a:pt x="19895" y="22799"/>
                  </a:lnTo>
                  <a:lnTo>
                    <a:pt x="19801" y="22815"/>
                  </a:lnTo>
                  <a:lnTo>
                    <a:pt x="19708" y="22830"/>
                  </a:lnTo>
                  <a:lnTo>
                    <a:pt x="19614" y="22844"/>
                  </a:lnTo>
                  <a:lnTo>
                    <a:pt x="19519" y="22857"/>
                  </a:lnTo>
                  <a:lnTo>
                    <a:pt x="19423" y="22869"/>
                  </a:lnTo>
                  <a:lnTo>
                    <a:pt x="19327" y="22881"/>
                  </a:lnTo>
                  <a:lnTo>
                    <a:pt x="19230" y="22893"/>
                  </a:lnTo>
                  <a:lnTo>
                    <a:pt x="19132" y="22902"/>
                  </a:lnTo>
                  <a:lnTo>
                    <a:pt x="19035" y="22911"/>
                  </a:lnTo>
                  <a:lnTo>
                    <a:pt x="18935" y="22920"/>
                  </a:lnTo>
                  <a:lnTo>
                    <a:pt x="18836" y="22927"/>
                  </a:lnTo>
                  <a:lnTo>
                    <a:pt x="18736" y="22933"/>
                  </a:lnTo>
                  <a:lnTo>
                    <a:pt x="18634" y="22939"/>
                  </a:lnTo>
                  <a:lnTo>
                    <a:pt x="18533" y="22943"/>
                  </a:lnTo>
                  <a:lnTo>
                    <a:pt x="18431" y="22947"/>
                  </a:lnTo>
                  <a:lnTo>
                    <a:pt x="18329" y="22950"/>
                  </a:lnTo>
                  <a:lnTo>
                    <a:pt x="18225" y="22952"/>
                  </a:lnTo>
                  <a:lnTo>
                    <a:pt x="18121" y="22954"/>
                  </a:lnTo>
                  <a:lnTo>
                    <a:pt x="18016" y="22954"/>
                  </a:lnTo>
                  <a:lnTo>
                    <a:pt x="18016" y="22954"/>
                  </a:lnTo>
                  <a:lnTo>
                    <a:pt x="17885" y="22953"/>
                  </a:lnTo>
                  <a:lnTo>
                    <a:pt x="17754" y="22951"/>
                  </a:lnTo>
                  <a:lnTo>
                    <a:pt x="17622" y="22948"/>
                  </a:lnTo>
                  <a:lnTo>
                    <a:pt x="17488" y="22944"/>
                  </a:lnTo>
                  <a:lnTo>
                    <a:pt x="17488" y="22944"/>
                  </a:lnTo>
                  <a:lnTo>
                    <a:pt x="17394" y="22940"/>
                  </a:lnTo>
                  <a:lnTo>
                    <a:pt x="17300" y="22935"/>
                  </a:lnTo>
                  <a:lnTo>
                    <a:pt x="17205" y="22930"/>
                  </a:lnTo>
                  <a:lnTo>
                    <a:pt x="17111" y="22924"/>
                  </a:lnTo>
                  <a:lnTo>
                    <a:pt x="16922" y="22911"/>
                  </a:lnTo>
                  <a:lnTo>
                    <a:pt x="16732" y="22895"/>
                  </a:lnTo>
                  <a:lnTo>
                    <a:pt x="16542" y="22876"/>
                  </a:lnTo>
                  <a:lnTo>
                    <a:pt x="16351" y="22857"/>
                  </a:lnTo>
                  <a:lnTo>
                    <a:pt x="16161" y="22835"/>
                  </a:lnTo>
                  <a:lnTo>
                    <a:pt x="15970" y="22811"/>
                  </a:lnTo>
                  <a:lnTo>
                    <a:pt x="15780" y="22785"/>
                  </a:lnTo>
                  <a:lnTo>
                    <a:pt x="15589" y="22758"/>
                  </a:lnTo>
                  <a:lnTo>
                    <a:pt x="15399" y="22729"/>
                  </a:lnTo>
                  <a:lnTo>
                    <a:pt x="15209" y="22697"/>
                  </a:lnTo>
                  <a:lnTo>
                    <a:pt x="15019" y="22665"/>
                  </a:lnTo>
                  <a:lnTo>
                    <a:pt x="14829" y="22631"/>
                  </a:lnTo>
                  <a:lnTo>
                    <a:pt x="14640" y="22596"/>
                  </a:lnTo>
                  <a:lnTo>
                    <a:pt x="14451" y="22560"/>
                  </a:lnTo>
                  <a:lnTo>
                    <a:pt x="14263" y="22522"/>
                  </a:lnTo>
                  <a:lnTo>
                    <a:pt x="14075" y="22484"/>
                  </a:lnTo>
                  <a:lnTo>
                    <a:pt x="13887" y="22445"/>
                  </a:lnTo>
                  <a:lnTo>
                    <a:pt x="13700" y="22405"/>
                  </a:lnTo>
                  <a:lnTo>
                    <a:pt x="13514" y="22364"/>
                  </a:lnTo>
                  <a:lnTo>
                    <a:pt x="13329" y="22323"/>
                  </a:lnTo>
                  <a:lnTo>
                    <a:pt x="13144" y="22281"/>
                  </a:lnTo>
                  <a:lnTo>
                    <a:pt x="12961" y="22239"/>
                  </a:lnTo>
                  <a:lnTo>
                    <a:pt x="12597" y="22152"/>
                  </a:lnTo>
                  <a:lnTo>
                    <a:pt x="12237" y="22066"/>
                  </a:lnTo>
                  <a:lnTo>
                    <a:pt x="11882" y="21978"/>
                  </a:lnTo>
                  <a:lnTo>
                    <a:pt x="11532" y="21893"/>
                  </a:lnTo>
                  <a:lnTo>
                    <a:pt x="11532" y="21893"/>
                  </a:lnTo>
                  <a:lnTo>
                    <a:pt x="11118" y="21790"/>
                  </a:lnTo>
                  <a:lnTo>
                    <a:pt x="10710" y="21691"/>
                  </a:lnTo>
                  <a:lnTo>
                    <a:pt x="10509" y="21643"/>
                  </a:lnTo>
                  <a:lnTo>
                    <a:pt x="10310" y="21596"/>
                  </a:lnTo>
                  <a:lnTo>
                    <a:pt x="10113" y="21550"/>
                  </a:lnTo>
                  <a:lnTo>
                    <a:pt x="9918" y="21505"/>
                  </a:lnTo>
                  <a:lnTo>
                    <a:pt x="9725" y="21462"/>
                  </a:lnTo>
                  <a:lnTo>
                    <a:pt x="9535" y="21421"/>
                  </a:lnTo>
                  <a:lnTo>
                    <a:pt x="9347" y="21382"/>
                  </a:lnTo>
                  <a:lnTo>
                    <a:pt x="9162" y="21343"/>
                  </a:lnTo>
                  <a:lnTo>
                    <a:pt x="8978" y="21308"/>
                  </a:lnTo>
                  <a:lnTo>
                    <a:pt x="8798" y="21275"/>
                  </a:lnTo>
                  <a:lnTo>
                    <a:pt x="8620" y="21245"/>
                  </a:lnTo>
                  <a:lnTo>
                    <a:pt x="8446" y="21217"/>
                  </a:lnTo>
                  <a:lnTo>
                    <a:pt x="8446" y="21217"/>
                  </a:lnTo>
                  <a:lnTo>
                    <a:pt x="8328" y="21199"/>
                  </a:lnTo>
                  <a:lnTo>
                    <a:pt x="8211" y="21182"/>
                  </a:lnTo>
                  <a:lnTo>
                    <a:pt x="8094" y="21167"/>
                  </a:lnTo>
                  <a:lnTo>
                    <a:pt x="7980" y="21153"/>
                  </a:lnTo>
                  <a:lnTo>
                    <a:pt x="7866" y="21140"/>
                  </a:lnTo>
                  <a:lnTo>
                    <a:pt x="7752" y="21128"/>
                  </a:lnTo>
                  <a:lnTo>
                    <a:pt x="7641" y="21117"/>
                  </a:lnTo>
                  <a:lnTo>
                    <a:pt x="7530" y="21107"/>
                  </a:lnTo>
                  <a:lnTo>
                    <a:pt x="7421" y="21098"/>
                  </a:lnTo>
                  <a:lnTo>
                    <a:pt x="7313" y="21091"/>
                  </a:lnTo>
                  <a:lnTo>
                    <a:pt x="7206" y="21085"/>
                  </a:lnTo>
                  <a:lnTo>
                    <a:pt x="7100" y="21079"/>
                  </a:lnTo>
                  <a:lnTo>
                    <a:pt x="6996" y="21075"/>
                  </a:lnTo>
                  <a:lnTo>
                    <a:pt x="6893" y="21072"/>
                  </a:lnTo>
                  <a:lnTo>
                    <a:pt x="6791" y="21071"/>
                  </a:lnTo>
                  <a:lnTo>
                    <a:pt x="6690" y="21070"/>
                  </a:lnTo>
                  <a:lnTo>
                    <a:pt x="6690" y="21070"/>
                  </a:lnTo>
                  <a:lnTo>
                    <a:pt x="6595" y="21071"/>
                  </a:lnTo>
                  <a:lnTo>
                    <a:pt x="6501" y="21072"/>
                  </a:lnTo>
                  <a:lnTo>
                    <a:pt x="6408" y="21075"/>
                  </a:lnTo>
                  <a:lnTo>
                    <a:pt x="6316" y="21079"/>
                  </a:lnTo>
                  <a:lnTo>
                    <a:pt x="6225" y="21083"/>
                  </a:lnTo>
                  <a:lnTo>
                    <a:pt x="6135" y="21089"/>
                  </a:lnTo>
                  <a:lnTo>
                    <a:pt x="6047" y="21096"/>
                  </a:lnTo>
                  <a:lnTo>
                    <a:pt x="5959" y="21104"/>
                  </a:lnTo>
                  <a:lnTo>
                    <a:pt x="5873" y="21113"/>
                  </a:lnTo>
                  <a:lnTo>
                    <a:pt x="5787" y="21123"/>
                  </a:lnTo>
                  <a:lnTo>
                    <a:pt x="5703" y="21134"/>
                  </a:lnTo>
                  <a:lnTo>
                    <a:pt x="5620" y="21146"/>
                  </a:lnTo>
                  <a:lnTo>
                    <a:pt x="5538" y="21159"/>
                  </a:lnTo>
                  <a:lnTo>
                    <a:pt x="5457" y="21173"/>
                  </a:lnTo>
                  <a:lnTo>
                    <a:pt x="5378" y="21188"/>
                  </a:lnTo>
                  <a:lnTo>
                    <a:pt x="5300" y="21206"/>
                  </a:lnTo>
                  <a:lnTo>
                    <a:pt x="5222" y="21223"/>
                  </a:lnTo>
                  <a:lnTo>
                    <a:pt x="5146" y="21241"/>
                  </a:lnTo>
                  <a:lnTo>
                    <a:pt x="5071" y="21261"/>
                  </a:lnTo>
                  <a:lnTo>
                    <a:pt x="4997" y="21281"/>
                  </a:lnTo>
                  <a:lnTo>
                    <a:pt x="4924" y="21303"/>
                  </a:lnTo>
                  <a:lnTo>
                    <a:pt x="4853" y="21325"/>
                  </a:lnTo>
                  <a:lnTo>
                    <a:pt x="4783" y="21349"/>
                  </a:lnTo>
                  <a:lnTo>
                    <a:pt x="4713" y="21374"/>
                  </a:lnTo>
                  <a:lnTo>
                    <a:pt x="4646" y="21400"/>
                  </a:lnTo>
                  <a:lnTo>
                    <a:pt x="4579" y="21427"/>
                  </a:lnTo>
                  <a:lnTo>
                    <a:pt x="4513" y="21454"/>
                  </a:lnTo>
                  <a:lnTo>
                    <a:pt x="4449" y="21483"/>
                  </a:lnTo>
                  <a:lnTo>
                    <a:pt x="4386" y="21513"/>
                  </a:lnTo>
                  <a:lnTo>
                    <a:pt x="4324" y="21545"/>
                  </a:lnTo>
                  <a:lnTo>
                    <a:pt x="4264" y="21576"/>
                  </a:lnTo>
                  <a:lnTo>
                    <a:pt x="4204" y="21609"/>
                  </a:lnTo>
                  <a:lnTo>
                    <a:pt x="4204" y="21609"/>
                  </a:lnTo>
                  <a:lnTo>
                    <a:pt x="4145" y="21644"/>
                  </a:lnTo>
                  <a:lnTo>
                    <a:pt x="4087" y="21680"/>
                  </a:lnTo>
                  <a:lnTo>
                    <a:pt x="4030" y="21718"/>
                  </a:lnTo>
                  <a:lnTo>
                    <a:pt x="3975" y="21757"/>
                  </a:lnTo>
                  <a:lnTo>
                    <a:pt x="3921" y="21798"/>
                  </a:lnTo>
                  <a:lnTo>
                    <a:pt x="3867" y="21839"/>
                  </a:lnTo>
                  <a:lnTo>
                    <a:pt x="3815" y="21883"/>
                  </a:lnTo>
                  <a:lnTo>
                    <a:pt x="3764" y="21927"/>
                  </a:lnTo>
                  <a:lnTo>
                    <a:pt x="3714" y="21973"/>
                  </a:lnTo>
                  <a:lnTo>
                    <a:pt x="3665" y="22020"/>
                  </a:lnTo>
                  <a:lnTo>
                    <a:pt x="3618" y="22069"/>
                  </a:lnTo>
                  <a:lnTo>
                    <a:pt x="3572" y="22118"/>
                  </a:lnTo>
                  <a:lnTo>
                    <a:pt x="3526" y="22168"/>
                  </a:lnTo>
                  <a:lnTo>
                    <a:pt x="3482" y="22220"/>
                  </a:lnTo>
                  <a:lnTo>
                    <a:pt x="3439" y="22273"/>
                  </a:lnTo>
                  <a:lnTo>
                    <a:pt x="3397" y="22326"/>
                  </a:lnTo>
                  <a:lnTo>
                    <a:pt x="3355" y="22381"/>
                  </a:lnTo>
                  <a:lnTo>
                    <a:pt x="3315" y="22437"/>
                  </a:lnTo>
                  <a:lnTo>
                    <a:pt x="3276" y="22494"/>
                  </a:lnTo>
                  <a:lnTo>
                    <a:pt x="3239" y="22551"/>
                  </a:lnTo>
                  <a:lnTo>
                    <a:pt x="3202" y="22610"/>
                  </a:lnTo>
                  <a:lnTo>
                    <a:pt x="3165" y="22669"/>
                  </a:lnTo>
                  <a:lnTo>
                    <a:pt x="3130" y="22730"/>
                  </a:lnTo>
                  <a:lnTo>
                    <a:pt x="3097" y="22791"/>
                  </a:lnTo>
                  <a:lnTo>
                    <a:pt x="3064" y="22852"/>
                  </a:lnTo>
                  <a:lnTo>
                    <a:pt x="3032" y="22915"/>
                  </a:lnTo>
                  <a:lnTo>
                    <a:pt x="3001" y="22978"/>
                  </a:lnTo>
                  <a:lnTo>
                    <a:pt x="2971" y="23042"/>
                  </a:lnTo>
                  <a:lnTo>
                    <a:pt x="2942" y="23107"/>
                  </a:lnTo>
                  <a:lnTo>
                    <a:pt x="2914" y="23171"/>
                  </a:lnTo>
                  <a:lnTo>
                    <a:pt x="2887" y="23238"/>
                  </a:lnTo>
                  <a:lnTo>
                    <a:pt x="2861" y="23304"/>
                  </a:lnTo>
                  <a:lnTo>
                    <a:pt x="2835" y="23370"/>
                  </a:lnTo>
                  <a:lnTo>
                    <a:pt x="2811" y="23438"/>
                  </a:lnTo>
                  <a:lnTo>
                    <a:pt x="2787" y="23505"/>
                  </a:lnTo>
                  <a:lnTo>
                    <a:pt x="2765" y="23574"/>
                  </a:lnTo>
                  <a:lnTo>
                    <a:pt x="2744" y="23642"/>
                  </a:lnTo>
                  <a:lnTo>
                    <a:pt x="2723" y="23710"/>
                  </a:lnTo>
                  <a:lnTo>
                    <a:pt x="2703" y="23780"/>
                  </a:lnTo>
                  <a:lnTo>
                    <a:pt x="2684" y="23849"/>
                  </a:lnTo>
                  <a:lnTo>
                    <a:pt x="2666" y="23919"/>
                  </a:lnTo>
                  <a:lnTo>
                    <a:pt x="2648" y="23988"/>
                  </a:lnTo>
                  <a:lnTo>
                    <a:pt x="2632" y="24058"/>
                  </a:lnTo>
                  <a:lnTo>
                    <a:pt x="2616" y="24129"/>
                  </a:lnTo>
                  <a:lnTo>
                    <a:pt x="2602" y="24199"/>
                  </a:lnTo>
                  <a:lnTo>
                    <a:pt x="2588" y="24270"/>
                  </a:lnTo>
                  <a:lnTo>
                    <a:pt x="2575" y="24340"/>
                  </a:lnTo>
                  <a:lnTo>
                    <a:pt x="2563" y="24410"/>
                  </a:lnTo>
                  <a:lnTo>
                    <a:pt x="2551" y="24481"/>
                  </a:lnTo>
                  <a:lnTo>
                    <a:pt x="2540" y="24551"/>
                  </a:lnTo>
                  <a:lnTo>
                    <a:pt x="2531" y="24622"/>
                  </a:lnTo>
                  <a:lnTo>
                    <a:pt x="2521" y="24692"/>
                  </a:lnTo>
                  <a:lnTo>
                    <a:pt x="2513" y="24763"/>
                  </a:lnTo>
                  <a:lnTo>
                    <a:pt x="2505" y="24832"/>
                  </a:lnTo>
                  <a:lnTo>
                    <a:pt x="2499" y="24902"/>
                  </a:lnTo>
                  <a:lnTo>
                    <a:pt x="2492" y="24972"/>
                  </a:lnTo>
                  <a:lnTo>
                    <a:pt x="2486" y="25041"/>
                  </a:lnTo>
                  <a:lnTo>
                    <a:pt x="2481" y="25111"/>
                  </a:lnTo>
                  <a:lnTo>
                    <a:pt x="2477" y="25179"/>
                  </a:lnTo>
                  <a:lnTo>
                    <a:pt x="2474" y="25247"/>
                  </a:lnTo>
                  <a:lnTo>
                    <a:pt x="2471" y="25316"/>
                  </a:lnTo>
                  <a:lnTo>
                    <a:pt x="2470" y="25383"/>
                  </a:lnTo>
                  <a:lnTo>
                    <a:pt x="2468" y="25451"/>
                  </a:lnTo>
                  <a:lnTo>
                    <a:pt x="2468" y="25517"/>
                  </a:lnTo>
                  <a:lnTo>
                    <a:pt x="0" y="25517"/>
                  </a:lnTo>
                  <a:lnTo>
                    <a:pt x="0" y="25517"/>
                  </a:lnTo>
                  <a:lnTo>
                    <a:pt x="2" y="25377"/>
                  </a:lnTo>
                  <a:lnTo>
                    <a:pt x="4" y="25304"/>
                  </a:lnTo>
                  <a:lnTo>
                    <a:pt x="6" y="25228"/>
                  </a:lnTo>
                  <a:lnTo>
                    <a:pt x="9" y="25152"/>
                  </a:lnTo>
                  <a:lnTo>
                    <a:pt x="13" y="25073"/>
                  </a:lnTo>
                  <a:lnTo>
                    <a:pt x="18" y="24993"/>
                  </a:lnTo>
                  <a:lnTo>
                    <a:pt x="24" y="24910"/>
                  </a:lnTo>
                  <a:lnTo>
                    <a:pt x="31" y="24827"/>
                  </a:lnTo>
                  <a:lnTo>
                    <a:pt x="39" y="24741"/>
                  </a:lnTo>
                  <a:lnTo>
                    <a:pt x="47" y="24655"/>
                  </a:lnTo>
                  <a:lnTo>
                    <a:pt x="57" y="24566"/>
                  </a:lnTo>
                  <a:lnTo>
                    <a:pt x="68" y="24477"/>
                  </a:lnTo>
                  <a:lnTo>
                    <a:pt x="80" y="24386"/>
                  </a:lnTo>
                  <a:lnTo>
                    <a:pt x="93" y="24294"/>
                  </a:lnTo>
                  <a:lnTo>
                    <a:pt x="107" y="24201"/>
                  </a:lnTo>
                  <a:lnTo>
                    <a:pt x="123" y="24107"/>
                  </a:lnTo>
                  <a:lnTo>
                    <a:pt x="140" y="24011"/>
                  </a:lnTo>
                  <a:lnTo>
                    <a:pt x="158" y="23916"/>
                  </a:lnTo>
                  <a:lnTo>
                    <a:pt x="178" y="23818"/>
                  </a:lnTo>
                  <a:lnTo>
                    <a:pt x="199" y="23720"/>
                  </a:lnTo>
                  <a:lnTo>
                    <a:pt x="223" y="23621"/>
                  </a:lnTo>
                  <a:lnTo>
                    <a:pt x="247" y="23521"/>
                  </a:lnTo>
                  <a:lnTo>
                    <a:pt x="273" y="23422"/>
                  </a:lnTo>
                  <a:lnTo>
                    <a:pt x="301" y="23321"/>
                  </a:lnTo>
                  <a:lnTo>
                    <a:pt x="330" y="23219"/>
                  </a:lnTo>
                  <a:lnTo>
                    <a:pt x="361" y="23118"/>
                  </a:lnTo>
                  <a:lnTo>
                    <a:pt x="395" y="23015"/>
                  </a:lnTo>
                  <a:lnTo>
                    <a:pt x="430" y="22913"/>
                  </a:lnTo>
                  <a:lnTo>
                    <a:pt x="466" y="22810"/>
                  </a:lnTo>
                  <a:lnTo>
                    <a:pt x="505" y="22707"/>
                  </a:lnTo>
                  <a:lnTo>
                    <a:pt x="546" y="22604"/>
                  </a:lnTo>
                  <a:lnTo>
                    <a:pt x="546" y="22604"/>
                  </a:lnTo>
                  <a:lnTo>
                    <a:pt x="592" y="22494"/>
                  </a:lnTo>
                  <a:lnTo>
                    <a:pt x="639" y="22386"/>
                  </a:lnTo>
                  <a:lnTo>
                    <a:pt x="688" y="22279"/>
                  </a:lnTo>
                  <a:lnTo>
                    <a:pt x="739" y="22174"/>
                  </a:lnTo>
                  <a:lnTo>
                    <a:pt x="791" y="22072"/>
                  </a:lnTo>
                  <a:lnTo>
                    <a:pt x="844" y="21970"/>
                  </a:lnTo>
                  <a:lnTo>
                    <a:pt x="899" y="21870"/>
                  </a:lnTo>
                  <a:lnTo>
                    <a:pt x="957" y="21773"/>
                  </a:lnTo>
                  <a:lnTo>
                    <a:pt x="1015" y="21676"/>
                  </a:lnTo>
                  <a:lnTo>
                    <a:pt x="1075" y="21582"/>
                  </a:lnTo>
                  <a:lnTo>
                    <a:pt x="1137" y="21489"/>
                  </a:lnTo>
                  <a:lnTo>
                    <a:pt x="1200" y="21398"/>
                  </a:lnTo>
                  <a:lnTo>
                    <a:pt x="1266" y="21309"/>
                  </a:lnTo>
                  <a:lnTo>
                    <a:pt x="1332" y="21222"/>
                  </a:lnTo>
                  <a:lnTo>
                    <a:pt x="1400" y="21136"/>
                  </a:lnTo>
                  <a:lnTo>
                    <a:pt x="1470" y="21052"/>
                  </a:lnTo>
                  <a:lnTo>
                    <a:pt x="1541" y="20970"/>
                  </a:lnTo>
                  <a:lnTo>
                    <a:pt x="1614" y="20890"/>
                  </a:lnTo>
                  <a:lnTo>
                    <a:pt x="1688" y="20811"/>
                  </a:lnTo>
                  <a:lnTo>
                    <a:pt x="1763" y="20734"/>
                  </a:lnTo>
                  <a:lnTo>
                    <a:pt x="1841" y="20659"/>
                  </a:lnTo>
                  <a:lnTo>
                    <a:pt x="1920" y="20586"/>
                  </a:lnTo>
                  <a:lnTo>
                    <a:pt x="2001" y="20514"/>
                  </a:lnTo>
                  <a:lnTo>
                    <a:pt x="2082" y="20445"/>
                  </a:lnTo>
                  <a:lnTo>
                    <a:pt x="2166" y="20377"/>
                  </a:lnTo>
                  <a:lnTo>
                    <a:pt x="2251" y="20311"/>
                  </a:lnTo>
                  <a:lnTo>
                    <a:pt x="2338" y="20247"/>
                  </a:lnTo>
                  <a:lnTo>
                    <a:pt x="2426" y="20184"/>
                  </a:lnTo>
                  <a:lnTo>
                    <a:pt x="2516" y="20124"/>
                  </a:lnTo>
                  <a:lnTo>
                    <a:pt x="2607" y="20065"/>
                  </a:lnTo>
                  <a:lnTo>
                    <a:pt x="2700" y="20008"/>
                  </a:lnTo>
                  <a:lnTo>
                    <a:pt x="2793" y="19953"/>
                  </a:lnTo>
                  <a:lnTo>
                    <a:pt x="2793" y="19953"/>
                  </a:lnTo>
                  <a:lnTo>
                    <a:pt x="2893" y="19898"/>
                  </a:lnTo>
                  <a:lnTo>
                    <a:pt x="2993" y="19844"/>
                  </a:lnTo>
                  <a:lnTo>
                    <a:pt x="3095" y="19793"/>
                  </a:lnTo>
                  <a:lnTo>
                    <a:pt x="3199" y="19743"/>
                  </a:lnTo>
                  <a:lnTo>
                    <a:pt x="3304" y="19695"/>
                  </a:lnTo>
                  <a:lnTo>
                    <a:pt x="3411" y="19648"/>
                  </a:lnTo>
                  <a:lnTo>
                    <a:pt x="3519" y="19603"/>
                  </a:lnTo>
                  <a:lnTo>
                    <a:pt x="3629" y="19560"/>
                  </a:lnTo>
                  <a:lnTo>
                    <a:pt x="3740" y="19519"/>
                  </a:lnTo>
                  <a:lnTo>
                    <a:pt x="3852" y="19479"/>
                  </a:lnTo>
                  <a:lnTo>
                    <a:pt x="3967" y="19441"/>
                  </a:lnTo>
                  <a:lnTo>
                    <a:pt x="4083" y="19405"/>
                  </a:lnTo>
                  <a:lnTo>
                    <a:pt x="4199" y="19371"/>
                  </a:lnTo>
                  <a:lnTo>
                    <a:pt x="4318" y="19338"/>
                  </a:lnTo>
                  <a:lnTo>
                    <a:pt x="4438" y="19307"/>
                  </a:lnTo>
                  <a:lnTo>
                    <a:pt x="4559" y="19278"/>
                  </a:lnTo>
                  <a:lnTo>
                    <a:pt x="4682" y="19251"/>
                  </a:lnTo>
                  <a:lnTo>
                    <a:pt x="4807" y="19226"/>
                  </a:lnTo>
                  <a:lnTo>
                    <a:pt x="4932" y="19202"/>
                  </a:lnTo>
                  <a:lnTo>
                    <a:pt x="5059" y="19180"/>
                  </a:lnTo>
                  <a:lnTo>
                    <a:pt x="5188" y="19159"/>
                  </a:lnTo>
                  <a:lnTo>
                    <a:pt x="5319" y="19140"/>
                  </a:lnTo>
                  <a:lnTo>
                    <a:pt x="5449" y="19124"/>
                  </a:lnTo>
                  <a:lnTo>
                    <a:pt x="5582" y="19109"/>
                  </a:lnTo>
                  <a:lnTo>
                    <a:pt x="5717" y="19096"/>
                  </a:lnTo>
                  <a:lnTo>
                    <a:pt x="5852" y="19084"/>
                  </a:lnTo>
                  <a:lnTo>
                    <a:pt x="5989" y="19074"/>
                  </a:lnTo>
                  <a:lnTo>
                    <a:pt x="6127" y="19066"/>
                  </a:lnTo>
                  <a:lnTo>
                    <a:pt x="6267" y="19060"/>
                  </a:lnTo>
                  <a:lnTo>
                    <a:pt x="6408" y="19056"/>
                  </a:lnTo>
                  <a:lnTo>
                    <a:pt x="6551" y="19053"/>
                  </a:lnTo>
                  <a:lnTo>
                    <a:pt x="6694" y="19052"/>
                  </a:lnTo>
                  <a:lnTo>
                    <a:pt x="6694" y="19052"/>
                  </a:lnTo>
                  <a:lnTo>
                    <a:pt x="6824" y="19053"/>
                  </a:lnTo>
                  <a:lnTo>
                    <a:pt x="6955" y="19055"/>
                  </a:lnTo>
                  <a:lnTo>
                    <a:pt x="7087" y="19059"/>
                  </a:lnTo>
                  <a:lnTo>
                    <a:pt x="7220" y="19064"/>
                  </a:lnTo>
                  <a:lnTo>
                    <a:pt x="7354" y="19070"/>
                  </a:lnTo>
                  <a:lnTo>
                    <a:pt x="7490" y="19078"/>
                  </a:lnTo>
                  <a:lnTo>
                    <a:pt x="7627" y="19087"/>
                  </a:lnTo>
                  <a:lnTo>
                    <a:pt x="7765" y="19097"/>
                  </a:lnTo>
                  <a:lnTo>
                    <a:pt x="7903" y="19109"/>
                  </a:lnTo>
                  <a:lnTo>
                    <a:pt x="8044" y="19123"/>
                  </a:lnTo>
                  <a:lnTo>
                    <a:pt x="8185" y="19138"/>
                  </a:lnTo>
                  <a:lnTo>
                    <a:pt x="8327" y="19154"/>
                  </a:lnTo>
                  <a:lnTo>
                    <a:pt x="8470" y="19171"/>
                  </a:lnTo>
                  <a:lnTo>
                    <a:pt x="8613" y="19191"/>
                  </a:lnTo>
                  <a:lnTo>
                    <a:pt x="8757" y="19211"/>
                  </a:lnTo>
                  <a:lnTo>
                    <a:pt x="8903" y="19233"/>
                  </a:lnTo>
                  <a:lnTo>
                    <a:pt x="8903" y="19233"/>
                  </a:lnTo>
                  <a:lnTo>
                    <a:pt x="9101" y="19265"/>
                  </a:lnTo>
                  <a:lnTo>
                    <a:pt x="9300" y="19298"/>
                  </a:lnTo>
                  <a:lnTo>
                    <a:pt x="9501" y="19335"/>
                  </a:lnTo>
                  <a:lnTo>
                    <a:pt x="9704" y="19374"/>
                  </a:lnTo>
                  <a:lnTo>
                    <a:pt x="9907" y="19415"/>
                  </a:lnTo>
                  <a:lnTo>
                    <a:pt x="10112" y="19457"/>
                  </a:lnTo>
                  <a:lnTo>
                    <a:pt x="10318" y="19501"/>
                  </a:lnTo>
                  <a:lnTo>
                    <a:pt x="10526" y="19548"/>
                  </a:lnTo>
                  <a:lnTo>
                    <a:pt x="10735" y="19596"/>
                  </a:lnTo>
                  <a:lnTo>
                    <a:pt x="10947" y="19644"/>
                  </a:lnTo>
                  <a:lnTo>
                    <a:pt x="11159" y="19695"/>
                  </a:lnTo>
                  <a:lnTo>
                    <a:pt x="11373" y="19746"/>
                  </a:lnTo>
                  <a:lnTo>
                    <a:pt x="11806" y="19852"/>
                  </a:lnTo>
                  <a:lnTo>
                    <a:pt x="12244" y="19959"/>
                  </a:lnTo>
                  <a:lnTo>
                    <a:pt x="12244" y="19959"/>
                  </a:lnTo>
                  <a:lnTo>
                    <a:pt x="12609" y="20050"/>
                  </a:lnTo>
                  <a:lnTo>
                    <a:pt x="12976" y="20139"/>
                  </a:lnTo>
                  <a:lnTo>
                    <a:pt x="13343" y="20228"/>
                  </a:lnTo>
                  <a:lnTo>
                    <a:pt x="13710" y="20314"/>
                  </a:lnTo>
                  <a:lnTo>
                    <a:pt x="13894" y="20356"/>
                  </a:lnTo>
                  <a:lnTo>
                    <a:pt x="14078" y="20399"/>
                  </a:lnTo>
                  <a:lnTo>
                    <a:pt x="14262" y="20439"/>
                  </a:lnTo>
                  <a:lnTo>
                    <a:pt x="14445" y="20479"/>
                  </a:lnTo>
                  <a:lnTo>
                    <a:pt x="14628" y="20517"/>
                  </a:lnTo>
                  <a:lnTo>
                    <a:pt x="14810" y="20556"/>
                  </a:lnTo>
                  <a:lnTo>
                    <a:pt x="14993" y="20592"/>
                  </a:lnTo>
                  <a:lnTo>
                    <a:pt x="15174" y="20627"/>
                  </a:lnTo>
                  <a:lnTo>
                    <a:pt x="15356" y="20661"/>
                  </a:lnTo>
                  <a:lnTo>
                    <a:pt x="15537" y="20693"/>
                  </a:lnTo>
                  <a:lnTo>
                    <a:pt x="15717" y="20724"/>
                  </a:lnTo>
                  <a:lnTo>
                    <a:pt x="15896" y="20753"/>
                  </a:lnTo>
                  <a:lnTo>
                    <a:pt x="16075" y="20780"/>
                  </a:lnTo>
                  <a:lnTo>
                    <a:pt x="16253" y="20805"/>
                  </a:lnTo>
                  <a:lnTo>
                    <a:pt x="16431" y="20829"/>
                  </a:lnTo>
                  <a:lnTo>
                    <a:pt x="16607" y="20850"/>
                  </a:lnTo>
                  <a:lnTo>
                    <a:pt x="16783" y="20870"/>
                  </a:lnTo>
                  <a:lnTo>
                    <a:pt x="16958" y="20887"/>
                  </a:lnTo>
                  <a:lnTo>
                    <a:pt x="17131" y="20901"/>
                  </a:lnTo>
                  <a:lnTo>
                    <a:pt x="17217" y="20907"/>
                  </a:lnTo>
                  <a:lnTo>
                    <a:pt x="17304" y="20913"/>
                  </a:lnTo>
                  <a:lnTo>
                    <a:pt x="17389" y="20918"/>
                  </a:lnTo>
                  <a:lnTo>
                    <a:pt x="17475" y="20923"/>
                  </a:lnTo>
                  <a:lnTo>
                    <a:pt x="17560" y="20926"/>
                  </a:lnTo>
                  <a:lnTo>
                    <a:pt x="17646" y="20930"/>
                  </a:lnTo>
                  <a:lnTo>
                    <a:pt x="17730" y="20932"/>
                  </a:lnTo>
                  <a:lnTo>
                    <a:pt x="17815" y="20934"/>
                  </a:lnTo>
                  <a:lnTo>
                    <a:pt x="17898" y="20935"/>
                  </a:lnTo>
                  <a:lnTo>
                    <a:pt x="17983" y="20935"/>
                  </a:lnTo>
                  <a:lnTo>
                    <a:pt x="17983" y="20935"/>
                  </a:lnTo>
                  <a:lnTo>
                    <a:pt x="18128" y="20934"/>
                  </a:lnTo>
                  <a:lnTo>
                    <a:pt x="18270" y="20931"/>
                  </a:lnTo>
                  <a:lnTo>
                    <a:pt x="18412" y="20925"/>
                  </a:lnTo>
                  <a:lnTo>
                    <a:pt x="18551" y="20917"/>
                  </a:lnTo>
                  <a:lnTo>
                    <a:pt x="18689" y="20907"/>
                  </a:lnTo>
                  <a:lnTo>
                    <a:pt x="18756" y="20901"/>
                  </a:lnTo>
                  <a:lnTo>
                    <a:pt x="18824" y="20895"/>
                  </a:lnTo>
                  <a:lnTo>
                    <a:pt x="18890" y="20888"/>
                  </a:lnTo>
                  <a:lnTo>
                    <a:pt x="18956" y="20881"/>
                  </a:lnTo>
                  <a:lnTo>
                    <a:pt x="19023" y="20872"/>
                  </a:lnTo>
                  <a:lnTo>
                    <a:pt x="19088" y="20863"/>
                  </a:lnTo>
                  <a:lnTo>
                    <a:pt x="19152" y="20854"/>
                  </a:lnTo>
                  <a:lnTo>
                    <a:pt x="19217" y="20844"/>
                  </a:lnTo>
                  <a:lnTo>
                    <a:pt x="19281" y="20833"/>
                  </a:lnTo>
                  <a:lnTo>
                    <a:pt x="19345" y="20822"/>
                  </a:lnTo>
                  <a:lnTo>
                    <a:pt x="19407" y="20811"/>
                  </a:lnTo>
                  <a:lnTo>
                    <a:pt x="19470" y="20799"/>
                  </a:lnTo>
                  <a:lnTo>
                    <a:pt x="19532" y="20786"/>
                  </a:lnTo>
                  <a:lnTo>
                    <a:pt x="19593" y="20773"/>
                  </a:lnTo>
                  <a:lnTo>
                    <a:pt x="19654" y="20759"/>
                  </a:lnTo>
                  <a:lnTo>
                    <a:pt x="19715" y="20745"/>
                  </a:lnTo>
                  <a:lnTo>
                    <a:pt x="19775" y="20730"/>
                  </a:lnTo>
                  <a:lnTo>
                    <a:pt x="19834" y="20715"/>
                  </a:lnTo>
                  <a:lnTo>
                    <a:pt x="19894" y="20699"/>
                  </a:lnTo>
                  <a:lnTo>
                    <a:pt x="19952" y="20681"/>
                  </a:lnTo>
                  <a:lnTo>
                    <a:pt x="20010" y="20664"/>
                  </a:lnTo>
                  <a:lnTo>
                    <a:pt x="20069" y="20646"/>
                  </a:lnTo>
                  <a:lnTo>
                    <a:pt x="20125" y="20628"/>
                  </a:lnTo>
                  <a:lnTo>
                    <a:pt x="20182" y="20609"/>
                  </a:lnTo>
                  <a:lnTo>
                    <a:pt x="20239" y="20589"/>
                  </a:lnTo>
                  <a:lnTo>
                    <a:pt x="20295" y="20569"/>
                  </a:lnTo>
                  <a:lnTo>
                    <a:pt x="20350" y="20549"/>
                  </a:lnTo>
                  <a:lnTo>
                    <a:pt x="20405" y="20528"/>
                  </a:lnTo>
                  <a:lnTo>
                    <a:pt x="20459" y="20505"/>
                  </a:lnTo>
                  <a:lnTo>
                    <a:pt x="20513" y="20482"/>
                  </a:lnTo>
                  <a:lnTo>
                    <a:pt x="20567" y="20460"/>
                  </a:lnTo>
                  <a:lnTo>
                    <a:pt x="20620" y="20436"/>
                  </a:lnTo>
                  <a:lnTo>
                    <a:pt x="20673" y="20412"/>
                  </a:lnTo>
                  <a:lnTo>
                    <a:pt x="20725" y="20387"/>
                  </a:lnTo>
                  <a:lnTo>
                    <a:pt x="20777" y="20362"/>
                  </a:lnTo>
                  <a:lnTo>
                    <a:pt x="20828" y="20335"/>
                  </a:lnTo>
                  <a:lnTo>
                    <a:pt x="20879" y="20309"/>
                  </a:lnTo>
                  <a:lnTo>
                    <a:pt x="20930" y="20282"/>
                  </a:lnTo>
                  <a:lnTo>
                    <a:pt x="20980" y="20254"/>
                  </a:lnTo>
                  <a:lnTo>
                    <a:pt x="21029" y="20226"/>
                  </a:lnTo>
                  <a:lnTo>
                    <a:pt x="21078" y="20198"/>
                  </a:lnTo>
                  <a:lnTo>
                    <a:pt x="21128" y="20167"/>
                  </a:lnTo>
                  <a:lnTo>
                    <a:pt x="21176" y="20138"/>
                  </a:lnTo>
                  <a:lnTo>
                    <a:pt x="21223" y="20107"/>
                  </a:lnTo>
                  <a:lnTo>
                    <a:pt x="21270" y="20076"/>
                  </a:lnTo>
                  <a:lnTo>
                    <a:pt x="21318" y="20045"/>
                  </a:lnTo>
                  <a:lnTo>
                    <a:pt x="21364" y="20011"/>
                  </a:lnTo>
                  <a:lnTo>
                    <a:pt x="21410" y="19979"/>
                  </a:lnTo>
                  <a:lnTo>
                    <a:pt x="21457" y="19945"/>
                  </a:lnTo>
                  <a:lnTo>
                    <a:pt x="21502" y="19911"/>
                  </a:lnTo>
                  <a:lnTo>
                    <a:pt x="21547" y="19877"/>
                  </a:lnTo>
                  <a:lnTo>
                    <a:pt x="21591" y="19841"/>
                  </a:lnTo>
                  <a:lnTo>
                    <a:pt x="21636" y="19805"/>
                  </a:lnTo>
                  <a:lnTo>
                    <a:pt x="21679" y="19769"/>
                  </a:lnTo>
                  <a:lnTo>
                    <a:pt x="21679" y="19769"/>
                  </a:lnTo>
                  <a:lnTo>
                    <a:pt x="21735" y="19721"/>
                  </a:lnTo>
                  <a:lnTo>
                    <a:pt x="21790" y="19670"/>
                  </a:lnTo>
                  <a:lnTo>
                    <a:pt x="21846" y="19620"/>
                  </a:lnTo>
                  <a:lnTo>
                    <a:pt x="21900" y="19569"/>
                  </a:lnTo>
                  <a:lnTo>
                    <a:pt x="21954" y="19516"/>
                  </a:lnTo>
                  <a:lnTo>
                    <a:pt x="22008" y="19462"/>
                  </a:lnTo>
                  <a:lnTo>
                    <a:pt x="22060" y="19407"/>
                  </a:lnTo>
                  <a:lnTo>
                    <a:pt x="22112" y="19352"/>
                  </a:lnTo>
                  <a:lnTo>
                    <a:pt x="22164" y="19295"/>
                  </a:lnTo>
                  <a:lnTo>
                    <a:pt x="22214" y="19238"/>
                  </a:lnTo>
                  <a:lnTo>
                    <a:pt x="22263" y="19179"/>
                  </a:lnTo>
                  <a:lnTo>
                    <a:pt x="22312" y="19119"/>
                  </a:lnTo>
                  <a:lnTo>
                    <a:pt x="22361" y="19060"/>
                  </a:lnTo>
                  <a:lnTo>
                    <a:pt x="22407" y="18998"/>
                  </a:lnTo>
                  <a:lnTo>
                    <a:pt x="22454" y="18937"/>
                  </a:lnTo>
                  <a:lnTo>
                    <a:pt x="22499" y="18874"/>
                  </a:lnTo>
                  <a:lnTo>
                    <a:pt x="22544" y="18810"/>
                  </a:lnTo>
                  <a:lnTo>
                    <a:pt x="22587" y="18747"/>
                  </a:lnTo>
                  <a:lnTo>
                    <a:pt x="22629" y="18683"/>
                  </a:lnTo>
                  <a:lnTo>
                    <a:pt x="22670" y="18617"/>
                  </a:lnTo>
                  <a:lnTo>
                    <a:pt x="22712" y="18551"/>
                  </a:lnTo>
                  <a:lnTo>
                    <a:pt x="22751" y="18484"/>
                  </a:lnTo>
                  <a:lnTo>
                    <a:pt x="22789" y="18417"/>
                  </a:lnTo>
                  <a:lnTo>
                    <a:pt x="22826" y="18350"/>
                  </a:lnTo>
                  <a:lnTo>
                    <a:pt x="22862" y="18281"/>
                  </a:lnTo>
                  <a:lnTo>
                    <a:pt x="22897" y="18212"/>
                  </a:lnTo>
                  <a:lnTo>
                    <a:pt x="22930" y="18143"/>
                  </a:lnTo>
                  <a:lnTo>
                    <a:pt x="22962" y="18073"/>
                  </a:lnTo>
                  <a:lnTo>
                    <a:pt x="22993" y="18003"/>
                  </a:lnTo>
                  <a:lnTo>
                    <a:pt x="23022" y="17932"/>
                  </a:lnTo>
                  <a:lnTo>
                    <a:pt x="23052" y="17862"/>
                  </a:lnTo>
                  <a:lnTo>
                    <a:pt x="23078" y="17790"/>
                  </a:lnTo>
                  <a:lnTo>
                    <a:pt x="23104" y="17719"/>
                  </a:lnTo>
                  <a:lnTo>
                    <a:pt x="23128" y="17646"/>
                  </a:lnTo>
                  <a:lnTo>
                    <a:pt x="23151" y="17574"/>
                  </a:lnTo>
                  <a:lnTo>
                    <a:pt x="23172" y="17502"/>
                  </a:lnTo>
                  <a:lnTo>
                    <a:pt x="23191" y="17429"/>
                  </a:lnTo>
                  <a:lnTo>
                    <a:pt x="23211" y="17356"/>
                  </a:lnTo>
                  <a:lnTo>
                    <a:pt x="23227" y="17283"/>
                  </a:lnTo>
                  <a:lnTo>
                    <a:pt x="23242" y="17210"/>
                  </a:lnTo>
                  <a:lnTo>
                    <a:pt x="23256" y="17136"/>
                  </a:lnTo>
                  <a:lnTo>
                    <a:pt x="23268" y="17063"/>
                  </a:lnTo>
                  <a:lnTo>
                    <a:pt x="23278" y="16990"/>
                  </a:lnTo>
                  <a:lnTo>
                    <a:pt x="23286" y="16916"/>
                  </a:lnTo>
                  <a:lnTo>
                    <a:pt x="23293" y="16842"/>
                  </a:lnTo>
                  <a:lnTo>
                    <a:pt x="23298" y="16768"/>
                  </a:lnTo>
                  <a:lnTo>
                    <a:pt x="23302" y="16695"/>
                  </a:lnTo>
                  <a:lnTo>
                    <a:pt x="23303" y="16621"/>
                  </a:lnTo>
                  <a:lnTo>
                    <a:pt x="23303" y="16548"/>
                  </a:lnTo>
                  <a:lnTo>
                    <a:pt x="23301" y="16475"/>
                  </a:lnTo>
                  <a:lnTo>
                    <a:pt x="23297" y="16401"/>
                  </a:lnTo>
                  <a:lnTo>
                    <a:pt x="23291" y="16328"/>
                  </a:lnTo>
                  <a:lnTo>
                    <a:pt x="23283" y="16255"/>
                  </a:lnTo>
                  <a:lnTo>
                    <a:pt x="23274" y="16182"/>
                  </a:lnTo>
                  <a:lnTo>
                    <a:pt x="23262" y="16109"/>
                  </a:lnTo>
                  <a:lnTo>
                    <a:pt x="23248" y="16037"/>
                  </a:lnTo>
                  <a:lnTo>
                    <a:pt x="23233" y="15966"/>
                  </a:lnTo>
                  <a:lnTo>
                    <a:pt x="23215" y="15894"/>
                  </a:lnTo>
                  <a:lnTo>
                    <a:pt x="23194" y="15823"/>
                  </a:lnTo>
                  <a:lnTo>
                    <a:pt x="23172" y="15751"/>
                  </a:lnTo>
                  <a:lnTo>
                    <a:pt x="23148" y="15681"/>
                  </a:lnTo>
                  <a:lnTo>
                    <a:pt x="23122" y="15610"/>
                  </a:lnTo>
                  <a:lnTo>
                    <a:pt x="23093" y="15541"/>
                  </a:lnTo>
                  <a:lnTo>
                    <a:pt x="23062" y="15472"/>
                  </a:lnTo>
                  <a:lnTo>
                    <a:pt x="23062" y="15472"/>
                  </a:lnTo>
                  <a:lnTo>
                    <a:pt x="23042" y="15427"/>
                  </a:lnTo>
                  <a:lnTo>
                    <a:pt x="23019" y="15382"/>
                  </a:lnTo>
                  <a:lnTo>
                    <a:pt x="22996" y="15338"/>
                  </a:lnTo>
                  <a:lnTo>
                    <a:pt x="22973" y="15293"/>
                  </a:lnTo>
                  <a:lnTo>
                    <a:pt x="22948" y="15247"/>
                  </a:lnTo>
                  <a:lnTo>
                    <a:pt x="22923" y="15202"/>
                  </a:lnTo>
                  <a:lnTo>
                    <a:pt x="22896" y="15157"/>
                  </a:lnTo>
                  <a:lnTo>
                    <a:pt x="22869" y="15111"/>
                  </a:lnTo>
                  <a:lnTo>
                    <a:pt x="22840" y="15066"/>
                  </a:lnTo>
                  <a:lnTo>
                    <a:pt x="22812" y="15022"/>
                  </a:lnTo>
                  <a:lnTo>
                    <a:pt x="22782" y="14977"/>
                  </a:lnTo>
                  <a:lnTo>
                    <a:pt x="22751" y="14931"/>
                  </a:lnTo>
                  <a:lnTo>
                    <a:pt x="22720" y="14886"/>
                  </a:lnTo>
                  <a:lnTo>
                    <a:pt x="22687" y="14842"/>
                  </a:lnTo>
                  <a:lnTo>
                    <a:pt x="22653" y="14797"/>
                  </a:lnTo>
                  <a:lnTo>
                    <a:pt x="22619" y="14752"/>
                  </a:lnTo>
                  <a:lnTo>
                    <a:pt x="22584" y="14708"/>
                  </a:lnTo>
                  <a:lnTo>
                    <a:pt x="22549" y="14664"/>
                  </a:lnTo>
                  <a:lnTo>
                    <a:pt x="22512" y="14621"/>
                  </a:lnTo>
                  <a:lnTo>
                    <a:pt x="22474" y="14577"/>
                  </a:lnTo>
                  <a:lnTo>
                    <a:pt x="22435" y="14534"/>
                  </a:lnTo>
                  <a:lnTo>
                    <a:pt x="22396" y="14492"/>
                  </a:lnTo>
                  <a:lnTo>
                    <a:pt x="22356" y="14450"/>
                  </a:lnTo>
                  <a:lnTo>
                    <a:pt x="22315" y="14407"/>
                  </a:lnTo>
                  <a:lnTo>
                    <a:pt x="22273" y="14366"/>
                  </a:lnTo>
                  <a:lnTo>
                    <a:pt x="22231" y="14326"/>
                  </a:lnTo>
                  <a:lnTo>
                    <a:pt x="22187" y="14285"/>
                  </a:lnTo>
                  <a:lnTo>
                    <a:pt x="22142" y="14245"/>
                  </a:lnTo>
                  <a:lnTo>
                    <a:pt x="22097" y="14206"/>
                  </a:lnTo>
                  <a:lnTo>
                    <a:pt x="22052" y="14168"/>
                  </a:lnTo>
                  <a:lnTo>
                    <a:pt x="22005" y="14130"/>
                  </a:lnTo>
                  <a:lnTo>
                    <a:pt x="21957" y="14092"/>
                  </a:lnTo>
                  <a:lnTo>
                    <a:pt x="21909" y="14055"/>
                  </a:lnTo>
                  <a:lnTo>
                    <a:pt x="21860" y="14020"/>
                  </a:lnTo>
                  <a:lnTo>
                    <a:pt x="21810" y="13985"/>
                  </a:lnTo>
                  <a:lnTo>
                    <a:pt x="21759" y="13951"/>
                  </a:lnTo>
                  <a:lnTo>
                    <a:pt x="21708" y="13916"/>
                  </a:lnTo>
                  <a:lnTo>
                    <a:pt x="21656" y="13884"/>
                  </a:lnTo>
                  <a:lnTo>
                    <a:pt x="21602" y="13852"/>
                  </a:lnTo>
                  <a:lnTo>
                    <a:pt x="21548" y="13821"/>
                  </a:lnTo>
                  <a:lnTo>
                    <a:pt x="21494" y="13791"/>
                  </a:lnTo>
                  <a:lnTo>
                    <a:pt x="21438" y="13761"/>
                  </a:lnTo>
                  <a:lnTo>
                    <a:pt x="21382" y="13734"/>
                  </a:lnTo>
                  <a:lnTo>
                    <a:pt x="21325" y="13707"/>
                  </a:lnTo>
                  <a:lnTo>
                    <a:pt x="21266" y="13681"/>
                  </a:lnTo>
                  <a:lnTo>
                    <a:pt x="21208" y="13656"/>
                  </a:lnTo>
                  <a:lnTo>
                    <a:pt x="21149" y="13632"/>
                  </a:lnTo>
                  <a:lnTo>
                    <a:pt x="21088" y="13610"/>
                  </a:lnTo>
                  <a:lnTo>
                    <a:pt x="21028" y="13587"/>
                  </a:lnTo>
                  <a:lnTo>
                    <a:pt x="20967" y="13567"/>
                  </a:lnTo>
                  <a:lnTo>
                    <a:pt x="20904" y="13548"/>
                  </a:lnTo>
                  <a:lnTo>
                    <a:pt x="20841" y="13530"/>
                  </a:lnTo>
                  <a:lnTo>
                    <a:pt x="20778" y="13513"/>
                  </a:lnTo>
                  <a:lnTo>
                    <a:pt x="20712" y="13498"/>
                  </a:lnTo>
                  <a:lnTo>
                    <a:pt x="20647" y="13484"/>
                  </a:lnTo>
                  <a:lnTo>
                    <a:pt x="20582" y="13471"/>
                  </a:lnTo>
                  <a:lnTo>
                    <a:pt x="20514" y="13460"/>
                  </a:lnTo>
                  <a:lnTo>
                    <a:pt x="20447" y="13450"/>
                  </a:lnTo>
                  <a:lnTo>
                    <a:pt x="20378" y="13442"/>
                  </a:lnTo>
                  <a:lnTo>
                    <a:pt x="20310" y="13435"/>
                  </a:lnTo>
                  <a:lnTo>
                    <a:pt x="20241" y="13428"/>
                  </a:lnTo>
                  <a:lnTo>
                    <a:pt x="20170" y="13425"/>
                  </a:lnTo>
                  <a:lnTo>
                    <a:pt x="20099" y="13422"/>
                  </a:lnTo>
                  <a:lnTo>
                    <a:pt x="20026" y="13421"/>
                  </a:lnTo>
                  <a:lnTo>
                    <a:pt x="20026" y="13421"/>
                  </a:lnTo>
                  <a:lnTo>
                    <a:pt x="19956" y="13422"/>
                  </a:lnTo>
                  <a:lnTo>
                    <a:pt x="19886" y="13424"/>
                  </a:lnTo>
                  <a:lnTo>
                    <a:pt x="19814" y="13428"/>
                  </a:lnTo>
                  <a:lnTo>
                    <a:pt x="19743" y="13435"/>
                  </a:lnTo>
                  <a:lnTo>
                    <a:pt x="19743" y="13435"/>
                  </a:lnTo>
                  <a:lnTo>
                    <a:pt x="19654" y="13443"/>
                  </a:lnTo>
                  <a:lnTo>
                    <a:pt x="19566" y="13452"/>
                  </a:lnTo>
                  <a:lnTo>
                    <a:pt x="19477" y="13463"/>
                  </a:lnTo>
                  <a:lnTo>
                    <a:pt x="19390" y="13475"/>
                  </a:lnTo>
                  <a:lnTo>
                    <a:pt x="19301" y="13488"/>
                  </a:lnTo>
                  <a:lnTo>
                    <a:pt x="19213" y="13502"/>
                  </a:lnTo>
                  <a:lnTo>
                    <a:pt x="19124" y="13517"/>
                  </a:lnTo>
                  <a:lnTo>
                    <a:pt x="19036" y="13533"/>
                  </a:lnTo>
                  <a:lnTo>
                    <a:pt x="18947" y="13550"/>
                  </a:lnTo>
                  <a:lnTo>
                    <a:pt x="18859" y="13569"/>
                  </a:lnTo>
                  <a:lnTo>
                    <a:pt x="18770" y="13588"/>
                  </a:lnTo>
                  <a:lnTo>
                    <a:pt x="18681" y="13609"/>
                  </a:lnTo>
                  <a:lnTo>
                    <a:pt x="18592" y="13630"/>
                  </a:lnTo>
                  <a:lnTo>
                    <a:pt x="18504" y="13651"/>
                  </a:lnTo>
                  <a:lnTo>
                    <a:pt x="18414" y="13674"/>
                  </a:lnTo>
                  <a:lnTo>
                    <a:pt x="18326" y="13697"/>
                  </a:lnTo>
                  <a:lnTo>
                    <a:pt x="18236" y="13721"/>
                  </a:lnTo>
                  <a:lnTo>
                    <a:pt x="18147" y="13746"/>
                  </a:lnTo>
                  <a:lnTo>
                    <a:pt x="17967" y="13798"/>
                  </a:lnTo>
                  <a:lnTo>
                    <a:pt x="17787" y="13851"/>
                  </a:lnTo>
                  <a:lnTo>
                    <a:pt x="17606" y="13906"/>
                  </a:lnTo>
                  <a:lnTo>
                    <a:pt x="17425" y="13964"/>
                  </a:lnTo>
                  <a:lnTo>
                    <a:pt x="17242" y="14022"/>
                  </a:lnTo>
                  <a:lnTo>
                    <a:pt x="16872" y="14142"/>
                  </a:lnTo>
                  <a:lnTo>
                    <a:pt x="16671" y="14207"/>
                  </a:lnTo>
                  <a:lnTo>
                    <a:pt x="16671" y="14207"/>
                  </a:lnTo>
                  <a:lnTo>
                    <a:pt x="16344" y="14314"/>
                  </a:lnTo>
                  <a:lnTo>
                    <a:pt x="16012" y="14420"/>
                  </a:lnTo>
                  <a:lnTo>
                    <a:pt x="15843" y="14474"/>
                  </a:lnTo>
                  <a:lnTo>
                    <a:pt x="15674" y="14527"/>
                  </a:lnTo>
                  <a:lnTo>
                    <a:pt x="15503" y="14579"/>
                  </a:lnTo>
                  <a:lnTo>
                    <a:pt x="15331" y="14632"/>
                  </a:lnTo>
                  <a:lnTo>
                    <a:pt x="15158" y="14684"/>
                  </a:lnTo>
                  <a:lnTo>
                    <a:pt x="14984" y="14734"/>
                  </a:lnTo>
                  <a:lnTo>
                    <a:pt x="14808" y="14785"/>
                  </a:lnTo>
                  <a:lnTo>
                    <a:pt x="14632" y="14834"/>
                  </a:lnTo>
                  <a:lnTo>
                    <a:pt x="14455" y="14882"/>
                  </a:lnTo>
                  <a:lnTo>
                    <a:pt x="14276" y="14929"/>
                  </a:lnTo>
                  <a:lnTo>
                    <a:pt x="14097" y="14975"/>
                  </a:lnTo>
                  <a:lnTo>
                    <a:pt x="13916" y="15018"/>
                  </a:lnTo>
                  <a:lnTo>
                    <a:pt x="13735" y="15060"/>
                  </a:lnTo>
                  <a:lnTo>
                    <a:pt x="13553" y="15101"/>
                  </a:lnTo>
                  <a:lnTo>
                    <a:pt x="13369" y="15140"/>
                  </a:lnTo>
                  <a:lnTo>
                    <a:pt x="13185" y="15176"/>
                  </a:lnTo>
                  <a:lnTo>
                    <a:pt x="13000" y="15210"/>
                  </a:lnTo>
                  <a:lnTo>
                    <a:pt x="12908" y="15227"/>
                  </a:lnTo>
                  <a:lnTo>
                    <a:pt x="12814" y="15242"/>
                  </a:lnTo>
                  <a:lnTo>
                    <a:pt x="12722" y="15257"/>
                  </a:lnTo>
                  <a:lnTo>
                    <a:pt x="12628" y="15272"/>
                  </a:lnTo>
                  <a:lnTo>
                    <a:pt x="12535" y="15285"/>
                  </a:lnTo>
                  <a:lnTo>
                    <a:pt x="12441" y="15300"/>
                  </a:lnTo>
                  <a:lnTo>
                    <a:pt x="12347" y="15312"/>
                  </a:lnTo>
                  <a:lnTo>
                    <a:pt x="12253" y="15324"/>
                  </a:lnTo>
                  <a:lnTo>
                    <a:pt x="12159" y="15335"/>
                  </a:lnTo>
                  <a:lnTo>
                    <a:pt x="12064" y="15345"/>
                  </a:lnTo>
                  <a:lnTo>
                    <a:pt x="11970" y="15355"/>
                  </a:lnTo>
                  <a:lnTo>
                    <a:pt x="11875" y="15364"/>
                  </a:lnTo>
                  <a:lnTo>
                    <a:pt x="11779" y="15372"/>
                  </a:lnTo>
                  <a:lnTo>
                    <a:pt x="11685" y="15379"/>
                  </a:lnTo>
                  <a:lnTo>
                    <a:pt x="11589" y="15386"/>
                  </a:lnTo>
                  <a:lnTo>
                    <a:pt x="11494" y="15391"/>
                  </a:lnTo>
                  <a:lnTo>
                    <a:pt x="11398" y="15396"/>
                  </a:lnTo>
                  <a:lnTo>
                    <a:pt x="11303" y="15400"/>
                  </a:lnTo>
                  <a:lnTo>
                    <a:pt x="11207" y="15403"/>
                  </a:lnTo>
                  <a:lnTo>
                    <a:pt x="11111" y="15406"/>
                  </a:lnTo>
                  <a:lnTo>
                    <a:pt x="11014" y="15407"/>
                  </a:lnTo>
                  <a:lnTo>
                    <a:pt x="10919" y="15407"/>
                  </a:lnTo>
                  <a:lnTo>
                    <a:pt x="10919" y="15407"/>
                  </a:lnTo>
                  <a:lnTo>
                    <a:pt x="10801" y="15407"/>
                  </a:lnTo>
                  <a:lnTo>
                    <a:pt x="10683" y="15405"/>
                  </a:lnTo>
                  <a:lnTo>
                    <a:pt x="10567" y="15401"/>
                  </a:lnTo>
                  <a:lnTo>
                    <a:pt x="10450" y="15396"/>
                  </a:lnTo>
                  <a:lnTo>
                    <a:pt x="10334" y="15390"/>
                  </a:lnTo>
                  <a:lnTo>
                    <a:pt x="10218" y="15382"/>
                  </a:lnTo>
                  <a:lnTo>
                    <a:pt x="10103" y="15373"/>
                  </a:lnTo>
                  <a:lnTo>
                    <a:pt x="9987" y="15363"/>
                  </a:lnTo>
                  <a:lnTo>
                    <a:pt x="9873" y="15351"/>
                  </a:lnTo>
                  <a:lnTo>
                    <a:pt x="9759" y="15338"/>
                  </a:lnTo>
                  <a:lnTo>
                    <a:pt x="9645" y="15323"/>
                  </a:lnTo>
                  <a:lnTo>
                    <a:pt x="9532" y="15307"/>
                  </a:lnTo>
                  <a:lnTo>
                    <a:pt x="9419" y="15290"/>
                  </a:lnTo>
                  <a:lnTo>
                    <a:pt x="9307" y="15270"/>
                  </a:lnTo>
                  <a:lnTo>
                    <a:pt x="9196" y="15250"/>
                  </a:lnTo>
                  <a:lnTo>
                    <a:pt x="9085" y="15228"/>
                  </a:lnTo>
                  <a:lnTo>
                    <a:pt x="9085" y="15228"/>
                  </a:lnTo>
                  <a:lnTo>
                    <a:pt x="8975" y="15205"/>
                  </a:lnTo>
                  <a:lnTo>
                    <a:pt x="8866" y="15181"/>
                  </a:lnTo>
                  <a:lnTo>
                    <a:pt x="8758" y="15155"/>
                  </a:lnTo>
                  <a:lnTo>
                    <a:pt x="8652" y="15127"/>
                  </a:lnTo>
                  <a:lnTo>
                    <a:pt x="8546" y="15097"/>
                  </a:lnTo>
                  <a:lnTo>
                    <a:pt x="8441" y="15066"/>
                  </a:lnTo>
                  <a:lnTo>
                    <a:pt x="8339" y="15034"/>
                  </a:lnTo>
                  <a:lnTo>
                    <a:pt x="8238" y="15000"/>
                  </a:lnTo>
                  <a:lnTo>
                    <a:pt x="8138" y="14965"/>
                  </a:lnTo>
                  <a:lnTo>
                    <a:pt x="8040" y="14928"/>
                  </a:lnTo>
                  <a:lnTo>
                    <a:pt x="7943" y="14890"/>
                  </a:lnTo>
                  <a:lnTo>
                    <a:pt x="7847" y="14851"/>
                  </a:lnTo>
                  <a:lnTo>
                    <a:pt x="7752" y="14810"/>
                  </a:lnTo>
                  <a:lnTo>
                    <a:pt x="7660" y="14767"/>
                  </a:lnTo>
                  <a:lnTo>
                    <a:pt x="7568" y="14723"/>
                  </a:lnTo>
                  <a:lnTo>
                    <a:pt x="7479" y="14679"/>
                  </a:lnTo>
                  <a:lnTo>
                    <a:pt x="7390" y="14633"/>
                  </a:lnTo>
                  <a:lnTo>
                    <a:pt x="7304" y="14584"/>
                  </a:lnTo>
                  <a:lnTo>
                    <a:pt x="7218" y="14535"/>
                  </a:lnTo>
                  <a:lnTo>
                    <a:pt x="7135" y="14485"/>
                  </a:lnTo>
                  <a:lnTo>
                    <a:pt x="7053" y="14433"/>
                  </a:lnTo>
                  <a:lnTo>
                    <a:pt x="6972" y="14381"/>
                  </a:lnTo>
                  <a:lnTo>
                    <a:pt x="6894" y="14327"/>
                  </a:lnTo>
                  <a:lnTo>
                    <a:pt x="6816" y="14271"/>
                  </a:lnTo>
                  <a:lnTo>
                    <a:pt x="6741" y="14215"/>
                  </a:lnTo>
                  <a:lnTo>
                    <a:pt x="6666" y="14158"/>
                  </a:lnTo>
                  <a:lnTo>
                    <a:pt x="6594" y="14098"/>
                  </a:lnTo>
                  <a:lnTo>
                    <a:pt x="6523" y="14039"/>
                  </a:lnTo>
                  <a:lnTo>
                    <a:pt x="6454" y="13978"/>
                  </a:lnTo>
                  <a:lnTo>
                    <a:pt x="6387" y="13915"/>
                  </a:lnTo>
                  <a:lnTo>
                    <a:pt x="6321" y="13852"/>
                  </a:lnTo>
                  <a:lnTo>
                    <a:pt x="6258" y="13788"/>
                  </a:lnTo>
                  <a:lnTo>
                    <a:pt x="6196" y="13722"/>
                  </a:lnTo>
                  <a:lnTo>
                    <a:pt x="6135" y="13656"/>
                  </a:lnTo>
                  <a:lnTo>
                    <a:pt x="6077" y="13588"/>
                  </a:lnTo>
                  <a:lnTo>
                    <a:pt x="6021" y="13520"/>
                  </a:lnTo>
                  <a:lnTo>
                    <a:pt x="5965" y="13451"/>
                  </a:lnTo>
                  <a:lnTo>
                    <a:pt x="5912" y="13380"/>
                  </a:lnTo>
                  <a:lnTo>
                    <a:pt x="5862" y="13308"/>
                  </a:lnTo>
                  <a:lnTo>
                    <a:pt x="5812" y="13235"/>
                  </a:lnTo>
                  <a:lnTo>
                    <a:pt x="5764" y="13162"/>
                  </a:lnTo>
                  <a:lnTo>
                    <a:pt x="5719" y="13087"/>
                  </a:lnTo>
                  <a:lnTo>
                    <a:pt x="5676" y="13013"/>
                  </a:lnTo>
                  <a:lnTo>
                    <a:pt x="5633" y="12937"/>
                  </a:lnTo>
                  <a:lnTo>
                    <a:pt x="5594" y="12859"/>
                  </a:lnTo>
                  <a:lnTo>
                    <a:pt x="5556" y="12782"/>
                  </a:lnTo>
                  <a:lnTo>
                    <a:pt x="5521" y="12703"/>
                  </a:lnTo>
                  <a:lnTo>
                    <a:pt x="5487" y="12623"/>
                  </a:lnTo>
                  <a:lnTo>
                    <a:pt x="5454" y="12542"/>
                  </a:lnTo>
                  <a:lnTo>
                    <a:pt x="5425" y="12462"/>
                  </a:lnTo>
                  <a:lnTo>
                    <a:pt x="5397" y="12379"/>
                  </a:lnTo>
                  <a:lnTo>
                    <a:pt x="5372" y="12297"/>
                  </a:lnTo>
                  <a:lnTo>
                    <a:pt x="5348" y="12213"/>
                  </a:lnTo>
                  <a:lnTo>
                    <a:pt x="5327" y="12129"/>
                  </a:lnTo>
                  <a:lnTo>
                    <a:pt x="5307" y="12044"/>
                  </a:lnTo>
                  <a:lnTo>
                    <a:pt x="5289" y="11959"/>
                  </a:lnTo>
                  <a:lnTo>
                    <a:pt x="5274" y="11872"/>
                  </a:lnTo>
                  <a:lnTo>
                    <a:pt x="5261" y="11786"/>
                  </a:lnTo>
                  <a:lnTo>
                    <a:pt x="5250" y="11697"/>
                  </a:lnTo>
                  <a:lnTo>
                    <a:pt x="5242" y="11610"/>
                  </a:lnTo>
                  <a:lnTo>
                    <a:pt x="5235" y="11520"/>
                  </a:lnTo>
                  <a:lnTo>
                    <a:pt x="5231" y="11431"/>
                  </a:lnTo>
                  <a:lnTo>
                    <a:pt x="5229" y="11341"/>
                  </a:lnTo>
                  <a:lnTo>
                    <a:pt x="5229" y="11251"/>
                  </a:lnTo>
                  <a:lnTo>
                    <a:pt x="5229" y="11251"/>
                  </a:lnTo>
                  <a:lnTo>
                    <a:pt x="5230" y="11200"/>
                  </a:lnTo>
                  <a:lnTo>
                    <a:pt x="5232" y="11151"/>
                  </a:lnTo>
                  <a:lnTo>
                    <a:pt x="5235" y="11102"/>
                  </a:lnTo>
                  <a:lnTo>
                    <a:pt x="5238" y="11052"/>
                  </a:lnTo>
                  <a:lnTo>
                    <a:pt x="5242" y="11004"/>
                  </a:lnTo>
                  <a:lnTo>
                    <a:pt x="5247" y="10955"/>
                  </a:lnTo>
                  <a:lnTo>
                    <a:pt x="5252" y="10906"/>
                  </a:lnTo>
                  <a:lnTo>
                    <a:pt x="5259" y="10857"/>
                  </a:lnTo>
                  <a:lnTo>
                    <a:pt x="5266" y="10809"/>
                  </a:lnTo>
                  <a:lnTo>
                    <a:pt x="5273" y="10760"/>
                  </a:lnTo>
                  <a:lnTo>
                    <a:pt x="5282" y="10711"/>
                  </a:lnTo>
                  <a:lnTo>
                    <a:pt x="5291" y="10663"/>
                  </a:lnTo>
                  <a:lnTo>
                    <a:pt x="5302" y="10616"/>
                  </a:lnTo>
                  <a:lnTo>
                    <a:pt x="5313" y="10568"/>
                  </a:lnTo>
                  <a:lnTo>
                    <a:pt x="5324" y="10519"/>
                  </a:lnTo>
                  <a:lnTo>
                    <a:pt x="5336" y="10472"/>
                  </a:lnTo>
                  <a:lnTo>
                    <a:pt x="5349" y="10425"/>
                  </a:lnTo>
                  <a:lnTo>
                    <a:pt x="5363" y="10377"/>
                  </a:lnTo>
                  <a:lnTo>
                    <a:pt x="5377" y="10330"/>
                  </a:lnTo>
                  <a:lnTo>
                    <a:pt x="5392" y="10283"/>
                  </a:lnTo>
                  <a:lnTo>
                    <a:pt x="5408" y="10236"/>
                  </a:lnTo>
                  <a:lnTo>
                    <a:pt x="5424" y="10189"/>
                  </a:lnTo>
                  <a:lnTo>
                    <a:pt x="5441" y="10142"/>
                  </a:lnTo>
                  <a:lnTo>
                    <a:pt x="5459" y="10096"/>
                  </a:lnTo>
                  <a:lnTo>
                    <a:pt x="5479" y="10049"/>
                  </a:lnTo>
                  <a:lnTo>
                    <a:pt x="5498" y="10003"/>
                  </a:lnTo>
                  <a:lnTo>
                    <a:pt x="5518" y="9958"/>
                  </a:lnTo>
                  <a:lnTo>
                    <a:pt x="5539" y="9912"/>
                  </a:lnTo>
                  <a:lnTo>
                    <a:pt x="5560" y="9866"/>
                  </a:lnTo>
                  <a:lnTo>
                    <a:pt x="5583" y="9821"/>
                  </a:lnTo>
                  <a:lnTo>
                    <a:pt x="5606" y="9776"/>
                  </a:lnTo>
                  <a:lnTo>
                    <a:pt x="5629" y="9731"/>
                  </a:lnTo>
                  <a:lnTo>
                    <a:pt x="5654" y="9685"/>
                  </a:lnTo>
                  <a:lnTo>
                    <a:pt x="5679" y="9641"/>
                  </a:lnTo>
                  <a:lnTo>
                    <a:pt x="5705" y="9596"/>
                  </a:lnTo>
                  <a:lnTo>
                    <a:pt x="5732" y="9552"/>
                  </a:lnTo>
                  <a:lnTo>
                    <a:pt x="5759" y="9507"/>
                  </a:lnTo>
                  <a:lnTo>
                    <a:pt x="5786" y="9464"/>
                  </a:lnTo>
                  <a:lnTo>
                    <a:pt x="5815" y="9420"/>
                  </a:lnTo>
                  <a:lnTo>
                    <a:pt x="5845" y="9377"/>
                  </a:lnTo>
                  <a:lnTo>
                    <a:pt x="5875" y="9333"/>
                  </a:lnTo>
                  <a:lnTo>
                    <a:pt x="5906" y="9290"/>
                  </a:lnTo>
                  <a:lnTo>
                    <a:pt x="5937" y="9247"/>
                  </a:lnTo>
                  <a:lnTo>
                    <a:pt x="5969" y="9204"/>
                  </a:lnTo>
                  <a:lnTo>
                    <a:pt x="6002" y="9161"/>
                  </a:lnTo>
                  <a:lnTo>
                    <a:pt x="6036" y="9119"/>
                  </a:lnTo>
                  <a:lnTo>
                    <a:pt x="6070" y="9077"/>
                  </a:lnTo>
                  <a:lnTo>
                    <a:pt x="6105" y="9035"/>
                  </a:lnTo>
                  <a:lnTo>
                    <a:pt x="6140" y="8993"/>
                  </a:lnTo>
                  <a:lnTo>
                    <a:pt x="6177" y="8952"/>
                  </a:lnTo>
                  <a:lnTo>
                    <a:pt x="6214" y="8911"/>
                  </a:lnTo>
                  <a:lnTo>
                    <a:pt x="6251" y="8870"/>
                  </a:lnTo>
                  <a:lnTo>
                    <a:pt x="6289" y="8829"/>
                  </a:lnTo>
                  <a:lnTo>
                    <a:pt x="6328" y="8789"/>
                  </a:lnTo>
                  <a:lnTo>
                    <a:pt x="6369" y="8749"/>
                  </a:lnTo>
                  <a:lnTo>
                    <a:pt x="6409" y="8709"/>
                  </a:lnTo>
                  <a:lnTo>
                    <a:pt x="6450" y="8668"/>
                  </a:lnTo>
                  <a:lnTo>
                    <a:pt x="6491" y="8629"/>
                  </a:lnTo>
                  <a:lnTo>
                    <a:pt x="6534" y="8590"/>
                  </a:lnTo>
                  <a:lnTo>
                    <a:pt x="6577" y="8551"/>
                  </a:lnTo>
                  <a:lnTo>
                    <a:pt x="6621" y="8511"/>
                  </a:lnTo>
                  <a:lnTo>
                    <a:pt x="6665" y="8473"/>
                  </a:lnTo>
                  <a:lnTo>
                    <a:pt x="6711" y="8435"/>
                  </a:lnTo>
                  <a:lnTo>
                    <a:pt x="6756" y="8397"/>
                  </a:lnTo>
                  <a:lnTo>
                    <a:pt x="6756" y="8397"/>
                  </a:lnTo>
                  <a:lnTo>
                    <a:pt x="6832" y="8335"/>
                  </a:lnTo>
                  <a:lnTo>
                    <a:pt x="6910" y="8275"/>
                  </a:lnTo>
                  <a:lnTo>
                    <a:pt x="6988" y="8216"/>
                  </a:lnTo>
                  <a:lnTo>
                    <a:pt x="7069" y="8156"/>
                  </a:lnTo>
                  <a:lnTo>
                    <a:pt x="7150" y="8099"/>
                  </a:lnTo>
                  <a:lnTo>
                    <a:pt x="7234" y="8042"/>
                  </a:lnTo>
                  <a:lnTo>
                    <a:pt x="7318" y="7986"/>
                  </a:lnTo>
                  <a:lnTo>
                    <a:pt x="7404" y="7931"/>
                  </a:lnTo>
                  <a:lnTo>
                    <a:pt x="7491" y="7877"/>
                  </a:lnTo>
                  <a:lnTo>
                    <a:pt x="7580" y="7823"/>
                  </a:lnTo>
                  <a:lnTo>
                    <a:pt x="7670" y="7772"/>
                  </a:lnTo>
                  <a:lnTo>
                    <a:pt x="7762" y="7721"/>
                  </a:lnTo>
                  <a:lnTo>
                    <a:pt x="7854" y="7670"/>
                  </a:lnTo>
                  <a:lnTo>
                    <a:pt x="7948" y="7621"/>
                  </a:lnTo>
                  <a:lnTo>
                    <a:pt x="8043" y="7573"/>
                  </a:lnTo>
                  <a:lnTo>
                    <a:pt x="8139" y="7526"/>
                  </a:lnTo>
                  <a:lnTo>
                    <a:pt x="8236" y="7479"/>
                  </a:lnTo>
                  <a:lnTo>
                    <a:pt x="8335" y="7434"/>
                  </a:lnTo>
                  <a:lnTo>
                    <a:pt x="8434" y="7390"/>
                  </a:lnTo>
                  <a:lnTo>
                    <a:pt x="8536" y="7346"/>
                  </a:lnTo>
                  <a:lnTo>
                    <a:pt x="8638" y="7304"/>
                  </a:lnTo>
                  <a:lnTo>
                    <a:pt x="8741" y="7263"/>
                  </a:lnTo>
                  <a:lnTo>
                    <a:pt x="8845" y="7224"/>
                  </a:lnTo>
                  <a:lnTo>
                    <a:pt x="8950" y="7185"/>
                  </a:lnTo>
                  <a:lnTo>
                    <a:pt x="9057" y="7147"/>
                  </a:lnTo>
                  <a:lnTo>
                    <a:pt x="9164" y="7110"/>
                  </a:lnTo>
                  <a:lnTo>
                    <a:pt x="9272" y="7075"/>
                  </a:lnTo>
                  <a:lnTo>
                    <a:pt x="9381" y="7041"/>
                  </a:lnTo>
                  <a:lnTo>
                    <a:pt x="9491" y="7007"/>
                  </a:lnTo>
                  <a:lnTo>
                    <a:pt x="9602" y="6975"/>
                  </a:lnTo>
                  <a:lnTo>
                    <a:pt x="9714" y="6944"/>
                  </a:lnTo>
                  <a:lnTo>
                    <a:pt x="9827" y="6914"/>
                  </a:lnTo>
                  <a:lnTo>
                    <a:pt x="9827" y="6914"/>
                  </a:lnTo>
                  <a:lnTo>
                    <a:pt x="9943" y="6885"/>
                  </a:lnTo>
                  <a:lnTo>
                    <a:pt x="10060" y="6857"/>
                  </a:lnTo>
                  <a:lnTo>
                    <a:pt x="10177" y="6829"/>
                  </a:lnTo>
                  <a:lnTo>
                    <a:pt x="10295" y="6803"/>
                  </a:lnTo>
                  <a:lnTo>
                    <a:pt x="10415" y="6778"/>
                  </a:lnTo>
                  <a:lnTo>
                    <a:pt x="10534" y="6753"/>
                  </a:lnTo>
                  <a:lnTo>
                    <a:pt x="10656" y="6730"/>
                  </a:lnTo>
                  <a:lnTo>
                    <a:pt x="10778" y="6708"/>
                  </a:lnTo>
                  <a:lnTo>
                    <a:pt x="10900" y="6687"/>
                  </a:lnTo>
                  <a:lnTo>
                    <a:pt x="11024" y="6665"/>
                  </a:lnTo>
                  <a:lnTo>
                    <a:pt x="11150" y="6646"/>
                  </a:lnTo>
                  <a:lnTo>
                    <a:pt x="11276" y="6627"/>
                  </a:lnTo>
                  <a:lnTo>
                    <a:pt x="11403" y="6610"/>
                  </a:lnTo>
                  <a:lnTo>
                    <a:pt x="11531" y="6593"/>
                  </a:lnTo>
                  <a:lnTo>
                    <a:pt x="11661" y="6577"/>
                  </a:lnTo>
                  <a:lnTo>
                    <a:pt x="11791" y="6563"/>
                  </a:lnTo>
                  <a:lnTo>
                    <a:pt x="11924" y="6549"/>
                  </a:lnTo>
                  <a:lnTo>
                    <a:pt x="12058" y="6536"/>
                  </a:lnTo>
                  <a:lnTo>
                    <a:pt x="12193" y="6524"/>
                  </a:lnTo>
                  <a:lnTo>
                    <a:pt x="12329" y="6513"/>
                  </a:lnTo>
                  <a:lnTo>
                    <a:pt x="12466" y="6501"/>
                  </a:lnTo>
                  <a:lnTo>
                    <a:pt x="12606" y="6492"/>
                  </a:lnTo>
                  <a:lnTo>
                    <a:pt x="12746" y="6484"/>
                  </a:lnTo>
                  <a:lnTo>
                    <a:pt x="12889" y="6476"/>
                  </a:lnTo>
                  <a:lnTo>
                    <a:pt x="13033" y="6470"/>
                  </a:lnTo>
                  <a:lnTo>
                    <a:pt x="13178" y="6464"/>
                  </a:lnTo>
                  <a:lnTo>
                    <a:pt x="13325" y="6459"/>
                  </a:lnTo>
                  <a:lnTo>
                    <a:pt x="13474" y="6455"/>
                  </a:lnTo>
                  <a:lnTo>
                    <a:pt x="13624" y="6452"/>
                  </a:lnTo>
                  <a:lnTo>
                    <a:pt x="13777" y="6450"/>
                  </a:lnTo>
                  <a:lnTo>
                    <a:pt x="13931" y="6449"/>
                  </a:lnTo>
                  <a:lnTo>
                    <a:pt x="14087" y="6448"/>
                  </a:lnTo>
                  <a:lnTo>
                    <a:pt x="14087" y="6448"/>
                  </a:lnTo>
                  <a:lnTo>
                    <a:pt x="14251" y="6449"/>
                  </a:lnTo>
                  <a:lnTo>
                    <a:pt x="14413" y="6450"/>
                  </a:lnTo>
                  <a:lnTo>
                    <a:pt x="14577" y="6452"/>
                  </a:lnTo>
                  <a:lnTo>
                    <a:pt x="14740" y="6455"/>
                  </a:lnTo>
                  <a:lnTo>
                    <a:pt x="14903" y="6458"/>
                  </a:lnTo>
                  <a:lnTo>
                    <a:pt x="15067" y="6463"/>
                  </a:lnTo>
                  <a:lnTo>
                    <a:pt x="15392" y="6472"/>
                  </a:lnTo>
                  <a:lnTo>
                    <a:pt x="15717" y="6484"/>
                  </a:lnTo>
                  <a:lnTo>
                    <a:pt x="16040" y="6496"/>
                  </a:lnTo>
                  <a:lnTo>
                    <a:pt x="16679" y="6525"/>
                  </a:lnTo>
                  <a:lnTo>
                    <a:pt x="16679" y="6525"/>
                  </a:lnTo>
                  <a:lnTo>
                    <a:pt x="17310" y="6552"/>
                  </a:lnTo>
                  <a:lnTo>
                    <a:pt x="17620" y="6564"/>
                  </a:lnTo>
                  <a:lnTo>
                    <a:pt x="17926" y="6575"/>
                  </a:lnTo>
                  <a:lnTo>
                    <a:pt x="18231" y="6584"/>
                  </a:lnTo>
                  <a:lnTo>
                    <a:pt x="18534" y="6591"/>
                  </a:lnTo>
                  <a:lnTo>
                    <a:pt x="18685" y="6594"/>
                  </a:lnTo>
                  <a:lnTo>
                    <a:pt x="18836" y="6595"/>
                  </a:lnTo>
                  <a:lnTo>
                    <a:pt x="18985" y="6597"/>
                  </a:lnTo>
                  <a:lnTo>
                    <a:pt x="19136" y="6597"/>
                  </a:lnTo>
                  <a:lnTo>
                    <a:pt x="19136" y="6597"/>
                  </a:lnTo>
                  <a:lnTo>
                    <a:pt x="19296" y="6597"/>
                  </a:lnTo>
                  <a:lnTo>
                    <a:pt x="19453" y="6595"/>
                  </a:lnTo>
                  <a:lnTo>
                    <a:pt x="19608" y="6592"/>
                  </a:lnTo>
                  <a:lnTo>
                    <a:pt x="19761" y="6589"/>
                  </a:lnTo>
                  <a:lnTo>
                    <a:pt x="19911" y="6584"/>
                  </a:lnTo>
                  <a:lnTo>
                    <a:pt x="20059" y="6579"/>
                  </a:lnTo>
                  <a:lnTo>
                    <a:pt x="20204" y="6572"/>
                  </a:lnTo>
                  <a:lnTo>
                    <a:pt x="20347" y="6564"/>
                  </a:lnTo>
                  <a:lnTo>
                    <a:pt x="20489" y="6555"/>
                  </a:lnTo>
                  <a:lnTo>
                    <a:pt x="20628" y="6545"/>
                  </a:lnTo>
                  <a:lnTo>
                    <a:pt x="20766" y="6534"/>
                  </a:lnTo>
                  <a:lnTo>
                    <a:pt x="20900" y="6522"/>
                  </a:lnTo>
                  <a:lnTo>
                    <a:pt x="21033" y="6509"/>
                  </a:lnTo>
                  <a:lnTo>
                    <a:pt x="21165" y="6493"/>
                  </a:lnTo>
                  <a:lnTo>
                    <a:pt x="21295" y="6478"/>
                  </a:lnTo>
                  <a:lnTo>
                    <a:pt x="21422" y="6461"/>
                  </a:lnTo>
                  <a:lnTo>
                    <a:pt x="21548" y="6444"/>
                  </a:lnTo>
                  <a:lnTo>
                    <a:pt x="21673" y="6425"/>
                  </a:lnTo>
                  <a:lnTo>
                    <a:pt x="21795" y="6405"/>
                  </a:lnTo>
                  <a:lnTo>
                    <a:pt x="21917" y="6384"/>
                  </a:lnTo>
                  <a:lnTo>
                    <a:pt x="22037" y="6361"/>
                  </a:lnTo>
                  <a:lnTo>
                    <a:pt x="22156" y="6338"/>
                  </a:lnTo>
                  <a:lnTo>
                    <a:pt x="22272" y="6312"/>
                  </a:lnTo>
                  <a:lnTo>
                    <a:pt x="22388" y="6286"/>
                  </a:lnTo>
                  <a:lnTo>
                    <a:pt x="22503" y="6259"/>
                  </a:lnTo>
                  <a:lnTo>
                    <a:pt x="22616" y="6231"/>
                  </a:lnTo>
                  <a:lnTo>
                    <a:pt x="22729" y="6201"/>
                  </a:lnTo>
                  <a:lnTo>
                    <a:pt x="22839" y="6171"/>
                  </a:lnTo>
                  <a:lnTo>
                    <a:pt x="22950" y="6138"/>
                  </a:lnTo>
                  <a:lnTo>
                    <a:pt x="23059" y="6105"/>
                  </a:lnTo>
                  <a:lnTo>
                    <a:pt x="23167" y="6070"/>
                  </a:lnTo>
                  <a:lnTo>
                    <a:pt x="23275" y="6035"/>
                  </a:lnTo>
                  <a:lnTo>
                    <a:pt x="23275" y="6035"/>
                  </a:lnTo>
                  <a:lnTo>
                    <a:pt x="23382" y="5996"/>
                  </a:lnTo>
                  <a:lnTo>
                    <a:pt x="23487" y="5957"/>
                  </a:lnTo>
                  <a:lnTo>
                    <a:pt x="23592" y="5916"/>
                  </a:lnTo>
                  <a:lnTo>
                    <a:pt x="23694" y="5874"/>
                  </a:lnTo>
                  <a:lnTo>
                    <a:pt x="23797" y="5830"/>
                  </a:lnTo>
                  <a:lnTo>
                    <a:pt x="23897" y="5783"/>
                  </a:lnTo>
                  <a:lnTo>
                    <a:pt x="23996" y="5735"/>
                  </a:lnTo>
                  <a:lnTo>
                    <a:pt x="24095" y="5685"/>
                  </a:lnTo>
                  <a:lnTo>
                    <a:pt x="24191" y="5633"/>
                  </a:lnTo>
                  <a:lnTo>
                    <a:pt x="24287" y="5580"/>
                  </a:lnTo>
                  <a:lnTo>
                    <a:pt x="24381" y="5525"/>
                  </a:lnTo>
                  <a:lnTo>
                    <a:pt x="24474" y="5468"/>
                  </a:lnTo>
                  <a:lnTo>
                    <a:pt x="24565" y="5409"/>
                  </a:lnTo>
                  <a:lnTo>
                    <a:pt x="24656" y="5349"/>
                  </a:lnTo>
                  <a:lnTo>
                    <a:pt x="24745" y="5286"/>
                  </a:lnTo>
                  <a:lnTo>
                    <a:pt x="24834" y="5223"/>
                  </a:lnTo>
                  <a:lnTo>
                    <a:pt x="24920" y="5157"/>
                  </a:lnTo>
                  <a:lnTo>
                    <a:pt x="25006" y="5089"/>
                  </a:lnTo>
                  <a:lnTo>
                    <a:pt x="25090" y="5020"/>
                  </a:lnTo>
                  <a:lnTo>
                    <a:pt x="25173" y="4948"/>
                  </a:lnTo>
                  <a:lnTo>
                    <a:pt x="25255" y="4876"/>
                  </a:lnTo>
                  <a:lnTo>
                    <a:pt x="25336" y="4800"/>
                  </a:lnTo>
                  <a:lnTo>
                    <a:pt x="25415" y="4724"/>
                  </a:lnTo>
                  <a:lnTo>
                    <a:pt x="25493" y="4645"/>
                  </a:lnTo>
                  <a:lnTo>
                    <a:pt x="25570" y="4565"/>
                  </a:lnTo>
                  <a:lnTo>
                    <a:pt x="25645" y="4484"/>
                  </a:lnTo>
                  <a:lnTo>
                    <a:pt x="25720" y="4400"/>
                  </a:lnTo>
                  <a:lnTo>
                    <a:pt x="25793" y="4314"/>
                  </a:lnTo>
                  <a:lnTo>
                    <a:pt x="25866" y="4226"/>
                  </a:lnTo>
                  <a:lnTo>
                    <a:pt x="25936" y="4137"/>
                  </a:lnTo>
                  <a:lnTo>
                    <a:pt x="26005" y="4046"/>
                  </a:lnTo>
                  <a:lnTo>
                    <a:pt x="26074" y="3953"/>
                  </a:lnTo>
                  <a:lnTo>
                    <a:pt x="26141" y="3859"/>
                  </a:lnTo>
                  <a:lnTo>
                    <a:pt x="26208" y="3762"/>
                  </a:lnTo>
                  <a:lnTo>
                    <a:pt x="26272" y="3664"/>
                  </a:lnTo>
                  <a:lnTo>
                    <a:pt x="26335" y="3563"/>
                  </a:lnTo>
                  <a:lnTo>
                    <a:pt x="26398" y="3461"/>
                  </a:lnTo>
                  <a:lnTo>
                    <a:pt x="26459" y="3357"/>
                  </a:lnTo>
                  <a:lnTo>
                    <a:pt x="26518" y="3251"/>
                  </a:lnTo>
                  <a:lnTo>
                    <a:pt x="26578" y="3144"/>
                  </a:lnTo>
                  <a:lnTo>
                    <a:pt x="26635" y="3034"/>
                  </a:lnTo>
                  <a:lnTo>
                    <a:pt x="26691" y="2923"/>
                  </a:lnTo>
                  <a:lnTo>
                    <a:pt x="26747" y="2810"/>
                  </a:lnTo>
                  <a:lnTo>
                    <a:pt x="26801" y="2695"/>
                  </a:lnTo>
                  <a:lnTo>
                    <a:pt x="26853" y="2578"/>
                  </a:lnTo>
                  <a:lnTo>
                    <a:pt x="26905" y="2460"/>
                  </a:lnTo>
                  <a:lnTo>
                    <a:pt x="26955" y="2339"/>
                  </a:lnTo>
                  <a:lnTo>
                    <a:pt x="27004" y="2216"/>
                  </a:lnTo>
                  <a:lnTo>
                    <a:pt x="27052" y="2091"/>
                  </a:lnTo>
                  <a:lnTo>
                    <a:pt x="27100" y="1966"/>
                  </a:lnTo>
                  <a:lnTo>
                    <a:pt x="27145" y="1837"/>
                  </a:lnTo>
                  <a:lnTo>
                    <a:pt x="27189" y="1707"/>
                  </a:lnTo>
                  <a:lnTo>
                    <a:pt x="27233" y="1575"/>
                  </a:lnTo>
                  <a:lnTo>
                    <a:pt x="27275" y="1442"/>
                  </a:lnTo>
                  <a:lnTo>
                    <a:pt x="27316" y="1306"/>
                  </a:lnTo>
                  <a:lnTo>
                    <a:pt x="27356" y="1169"/>
                  </a:lnTo>
                  <a:lnTo>
                    <a:pt x="27394" y="1029"/>
                  </a:lnTo>
                  <a:lnTo>
                    <a:pt x="27433" y="888"/>
                  </a:lnTo>
                  <a:lnTo>
                    <a:pt x="27469" y="744"/>
                  </a:lnTo>
                  <a:lnTo>
                    <a:pt x="27504" y="600"/>
                  </a:lnTo>
                  <a:lnTo>
                    <a:pt x="27537" y="453"/>
                  </a:lnTo>
                  <a:lnTo>
                    <a:pt x="27570" y="304"/>
                  </a:lnTo>
                  <a:lnTo>
                    <a:pt x="27603" y="153"/>
                  </a:lnTo>
                  <a:lnTo>
                    <a:pt x="27633" y="0"/>
                  </a:lnTo>
                  <a:lnTo>
                    <a:pt x="27633"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2938287" y="2531515"/>
              <a:ext cx="2613144" cy="1333779"/>
            </a:xfrm>
            <a:custGeom>
              <a:avLst/>
              <a:gdLst>
                <a:gd name="T0" fmla="*/ 12557 w 13782"/>
                <a:gd name="T1" fmla="*/ 5095 h 7036"/>
                <a:gd name="T2" fmla="*/ 11743 w 13782"/>
                <a:gd name="T3" fmla="*/ 5262 h 7036"/>
                <a:gd name="T4" fmla="*/ 10750 w 13782"/>
                <a:gd name="T5" fmla="*/ 5541 h 7036"/>
                <a:gd name="T6" fmla="*/ 8947 w 13782"/>
                <a:gd name="T7" fmla="*/ 6118 h 7036"/>
                <a:gd name="T8" fmla="*/ 7375 w 13782"/>
                <a:gd name="T9" fmla="*/ 6571 h 7036"/>
                <a:gd name="T10" fmla="*/ 6527 w 13782"/>
                <a:gd name="T11" fmla="*/ 6762 h 7036"/>
                <a:gd name="T12" fmla="*/ 5671 w 13782"/>
                <a:gd name="T13" fmla="*/ 6900 h 7036"/>
                <a:gd name="T14" fmla="*/ 4809 w 13782"/>
                <a:gd name="T15" fmla="*/ 6970 h 7036"/>
                <a:gd name="T16" fmla="*/ 3940 w 13782"/>
                <a:gd name="T17" fmla="*/ 6957 h 7036"/>
                <a:gd name="T18" fmla="*/ 3063 w 13782"/>
                <a:gd name="T19" fmla="*/ 6848 h 7036"/>
                <a:gd name="T20" fmla="*/ 2464 w 13782"/>
                <a:gd name="T21" fmla="*/ 6706 h 7036"/>
                <a:gd name="T22" fmla="*/ 1873 w 13782"/>
                <a:gd name="T23" fmla="*/ 6484 h 7036"/>
                <a:gd name="T24" fmla="*/ 1356 w 13782"/>
                <a:gd name="T25" fmla="*/ 6201 h 7036"/>
                <a:gd name="T26" fmla="*/ 918 w 13782"/>
                <a:gd name="T27" fmla="*/ 5859 h 7036"/>
                <a:gd name="T28" fmla="*/ 565 w 13782"/>
                <a:gd name="T29" fmla="*/ 5465 h 7036"/>
                <a:gd name="T30" fmla="*/ 301 w 13782"/>
                <a:gd name="T31" fmla="*/ 5024 h 7036"/>
                <a:gd name="T32" fmla="*/ 132 w 13782"/>
                <a:gd name="T33" fmla="*/ 4541 h 7036"/>
                <a:gd name="T34" fmla="*/ 61 w 13782"/>
                <a:gd name="T35" fmla="*/ 4020 h 7036"/>
                <a:gd name="T36" fmla="*/ 93 w 13782"/>
                <a:gd name="T37" fmla="*/ 3524 h 7036"/>
                <a:gd name="T38" fmla="*/ 263 w 13782"/>
                <a:gd name="T39" fmla="*/ 2965 h 7036"/>
                <a:gd name="T40" fmla="*/ 572 w 13782"/>
                <a:gd name="T41" fmla="*/ 2434 h 7036"/>
                <a:gd name="T42" fmla="*/ 1017 w 13782"/>
                <a:gd name="T43" fmla="*/ 1939 h 7036"/>
                <a:gd name="T44" fmla="*/ 1471 w 13782"/>
                <a:gd name="T45" fmla="*/ 1570 h 7036"/>
                <a:gd name="T46" fmla="*/ 2047 w 13782"/>
                <a:gd name="T47" fmla="*/ 1213 h 7036"/>
                <a:gd name="T48" fmla="*/ 2695 w 13782"/>
                <a:gd name="T49" fmla="*/ 903 h 7036"/>
                <a:gd name="T50" fmla="*/ 3401 w 13782"/>
                <a:gd name="T51" fmla="*/ 649 h 7036"/>
                <a:gd name="T52" fmla="*/ 4022 w 13782"/>
                <a:gd name="T53" fmla="*/ 484 h 7036"/>
                <a:gd name="T54" fmla="*/ 4945 w 13782"/>
                <a:gd name="T55" fmla="*/ 310 h 7036"/>
                <a:gd name="T56" fmla="*/ 4770 w 13782"/>
                <a:gd name="T57" fmla="*/ 277 h 7036"/>
                <a:gd name="T58" fmla="*/ 4009 w 13782"/>
                <a:gd name="T59" fmla="*/ 425 h 7036"/>
                <a:gd name="T60" fmla="*/ 3384 w 13782"/>
                <a:gd name="T61" fmla="*/ 591 h 7036"/>
                <a:gd name="T62" fmla="*/ 2671 w 13782"/>
                <a:gd name="T63" fmla="*/ 849 h 7036"/>
                <a:gd name="T64" fmla="*/ 2016 w 13782"/>
                <a:gd name="T65" fmla="*/ 1162 h 7036"/>
                <a:gd name="T66" fmla="*/ 1436 w 13782"/>
                <a:gd name="T67" fmla="*/ 1522 h 7036"/>
                <a:gd name="T68" fmla="*/ 974 w 13782"/>
                <a:gd name="T69" fmla="*/ 1896 h 7036"/>
                <a:gd name="T70" fmla="*/ 522 w 13782"/>
                <a:gd name="T71" fmla="*/ 2401 h 7036"/>
                <a:gd name="T72" fmla="*/ 207 w 13782"/>
                <a:gd name="T73" fmla="*/ 2943 h 7036"/>
                <a:gd name="T74" fmla="*/ 34 w 13782"/>
                <a:gd name="T75" fmla="*/ 3515 h 7036"/>
                <a:gd name="T76" fmla="*/ 1 w 13782"/>
                <a:gd name="T77" fmla="*/ 4022 h 7036"/>
                <a:gd name="T78" fmla="*/ 72 w 13782"/>
                <a:gd name="T79" fmla="*/ 4554 h 7036"/>
                <a:gd name="T80" fmla="*/ 244 w 13782"/>
                <a:gd name="T81" fmla="*/ 5047 h 7036"/>
                <a:gd name="T82" fmla="*/ 513 w 13782"/>
                <a:gd name="T83" fmla="*/ 5497 h 7036"/>
                <a:gd name="T84" fmla="*/ 872 w 13782"/>
                <a:gd name="T85" fmla="*/ 5899 h 7036"/>
                <a:gd name="T86" fmla="*/ 1317 w 13782"/>
                <a:gd name="T87" fmla="*/ 6248 h 7036"/>
                <a:gd name="T88" fmla="*/ 1843 w 13782"/>
                <a:gd name="T89" fmla="*/ 6537 h 7036"/>
                <a:gd name="T90" fmla="*/ 2444 w 13782"/>
                <a:gd name="T91" fmla="*/ 6762 h 7036"/>
                <a:gd name="T92" fmla="*/ 3052 w 13782"/>
                <a:gd name="T93" fmla="*/ 6907 h 7036"/>
                <a:gd name="T94" fmla="*/ 3934 w 13782"/>
                <a:gd name="T95" fmla="*/ 7017 h 7036"/>
                <a:gd name="T96" fmla="*/ 4808 w 13782"/>
                <a:gd name="T97" fmla="*/ 7031 h 7036"/>
                <a:gd name="T98" fmla="*/ 5674 w 13782"/>
                <a:gd name="T99" fmla="*/ 6960 h 7036"/>
                <a:gd name="T100" fmla="*/ 6533 w 13782"/>
                <a:gd name="T101" fmla="*/ 6822 h 7036"/>
                <a:gd name="T102" fmla="*/ 7385 w 13782"/>
                <a:gd name="T103" fmla="*/ 6630 h 7036"/>
                <a:gd name="T104" fmla="*/ 8962 w 13782"/>
                <a:gd name="T105" fmla="*/ 6175 h 7036"/>
                <a:gd name="T106" fmla="*/ 10766 w 13782"/>
                <a:gd name="T107" fmla="*/ 5599 h 7036"/>
                <a:gd name="T108" fmla="*/ 11756 w 13782"/>
                <a:gd name="T109" fmla="*/ 5321 h 7036"/>
                <a:gd name="T110" fmla="*/ 12565 w 13782"/>
                <a:gd name="T111" fmla="*/ 5154 h 7036"/>
                <a:gd name="T112" fmla="*/ 13261 w 13782"/>
                <a:gd name="T113" fmla="*/ 5071 h 7036"/>
                <a:gd name="T114" fmla="*/ 13782 w 13782"/>
                <a:gd name="T115" fmla="*/ 5004 h 7036"/>
                <a:gd name="T116" fmla="*/ 13255 w 13782"/>
                <a:gd name="T117" fmla="*/ 5011 h 7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82" h="7036">
                  <a:moveTo>
                    <a:pt x="13180" y="5017"/>
                  </a:moveTo>
                  <a:lnTo>
                    <a:pt x="13180" y="5017"/>
                  </a:lnTo>
                  <a:lnTo>
                    <a:pt x="13075" y="5027"/>
                  </a:lnTo>
                  <a:lnTo>
                    <a:pt x="12971" y="5038"/>
                  </a:lnTo>
                  <a:lnTo>
                    <a:pt x="12867" y="5050"/>
                  </a:lnTo>
                  <a:lnTo>
                    <a:pt x="12764" y="5064"/>
                  </a:lnTo>
                  <a:lnTo>
                    <a:pt x="12660" y="5078"/>
                  </a:lnTo>
                  <a:lnTo>
                    <a:pt x="12557" y="5095"/>
                  </a:lnTo>
                  <a:lnTo>
                    <a:pt x="12454" y="5112"/>
                  </a:lnTo>
                  <a:lnTo>
                    <a:pt x="12352" y="5130"/>
                  </a:lnTo>
                  <a:lnTo>
                    <a:pt x="12250" y="5150"/>
                  </a:lnTo>
                  <a:lnTo>
                    <a:pt x="12148" y="5171"/>
                  </a:lnTo>
                  <a:lnTo>
                    <a:pt x="12047" y="5193"/>
                  </a:lnTo>
                  <a:lnTo>
                    <a:pt x="11945" y="5215"/>
                  </a:lnTo>
                  <a:lnTo>
                    <a:pt x="11844" y="5238"/>
                  </a:lnTo>
                  <a:lnTo>
                    <a:pt x="11743" y="5262"/>
                  </a:lnTo>
                  <a:lnTo>
                    <a:pt x="11643" y="5287"/>
                  </a:lnTo>
                  <a:lnTo>
                    <a:pt x="11543" y="5313"/>
                  </a:lnTo>
                  <a:lnTo>
                    <a:pt x="11443" y="5340"/>
                  </a:lnTo>
                  <a:lnTo>
                    <a:pt x="11343" y="5367"/>
                  </a:lnTo>
                  <a:lnTo>
                    <a:pt x="11244" y="5395"/>
                  </a:lnTo>
                  <a:lnTo>
                    <a:pt x="11144" y="5423"/>
                  </a:lnTo>
                  <a:lnTo>
                    <a:pt x="10947" y="5481"/>
                  </a:lnTo>
                  <a:lnTo>
                    <a:pt x="10750" y="5541"/>
                  </a:lnTo>
                  <a:lnTo>
                    <a:pt x="10555" y="5602"/>
                  </a:lnTo>
                  <a:lnTo>
                    <a:pt x="10360" y="5663"/>
                  </a:lnTo>
                  <a:lnTo>
                    <a:pt x="9973" y="5788"/>
                  </a:lnTo>
                  <a:lnTo>
                    <a:pt x="9775" y="5853"/>
                  </a:lnTo>
                  <a:lnTo>
                    <a:pt x="9775" y="5853"/>
                  </a:lnTo>
                  <a:lnTo>
                    <a:pt x="9361" y="5985"/>
                  </a:lnTo>
                  <a:lnTo>
                    <a:pt x="9154" y="6052"/>
                  </a:lnTo>
                  <a:lnTo>
                    <a:pt x="8947" y="6118"/>
                  </a:lnTo>
                  <a:lnTo>
                    <a:pt x="8739" y="6183"/>
                  </a:lnTo>
                  <a:lnTo>
                    <a:pt x="8530" y="6247"/>
                  </a:lnTo>
                  <a:lnTo>
                    <a:pt x="8321" y="6309"/>
                  </a:lnTo>
                  <a:lnTo>
                    <a:pt x="8111" y="6371"/>
                  </a:lnTo>
                  <a:lnTo>
                    <a:pt x="7902" y="6430"/>
                  </a:lnTo>
                  <a:lnTo>
                    <a:pt x="7692" y="6488"/>
                  </a:lnTo>
                  <a:lnTo>
                    <a:pt x="7481" y="6544"/>
                  </a:lnTo>
                  <a:lnTo>
                    <a:pt x="7375" y="6571"/>
                  </a:lnTo>
                  <a:lnTo>
                    <a:pt x="7269" y="6597"/>
                  </a:lnTo>
                  <a:lnTo>
                    <a:pt x="7164" y="6623"/>
                  </a:lnTo>
                  <a:lnTo>
                    <a:pt x="7058" y="6648"/>
                  </a:lnTo>
                  <a:lnTo>
                    <a:pt x="6952" y="6672"/>
                  </a:lnTo>
                  <a:lnTo>
                    <a:pt x="6846" y="6696"/>
                  </a:lnTo>
                  <a:lnTo>
                    <a:pt x="6739" y="6719"/>
                  </a:lnTo>
                  <a:lnTo>
                    <a:pt x="6634" y="6741"/>
                  </a:lnTo>
                  <a:lnTo>
                    <a:pt x="6527" y="6762"/>
                  </a:lnTo>
                  <a:lnTo>
                    <a:pt x="6420" y="6783"/>
                  </a:lnTo>
                  <a:lnTo>
                    <a:pt x="6314" y="6802"/>
                  </a:lnTo>
                  <a:lnTo>
                    <a:pt x="6207" y="6821"/>
                  </a:lnTo>
                  <a:lnTo>
                    <a:pt x="6100" y="6838"/>
                  </a:lnTo>
                  <a:lnTo>
                    <a:pt x="5993" y="6856"/>
                  </a:lnTo>
                  <a:lnTo>
                    <a:pt x="5886" y="6872"/>
                  </a:lnTo>
                  <a:lnTo>
                    <a:pt x="5779" y="6887"/>
                  </a:lnTo>
                  <a:lnTo>
                    <a:pt x="5671" y="6900"/>
                  </a:lnTo>
                  <a:lnTo>
                    <a:pt x="5565" y="6913"/>
                  </a:lnTo>
                  <a:lnTo>
                    <a:pt x="5457" y="6925"/>
                  </a:lnTo>
                  <a:lnTo>
                    <a:pt x="5349" y="6935"/>
                  </a:lnTo>
                  <a:lnTo>
                    <a:pt x="5242" y="6944"/>
                  </a:lnTo>
                  <a:lnTo>
                    <a:pt x="5133" y="6953"/>
                  </a:lnTo>
                  <a:lnTo>
                    <a:pt x="5026" y="6960"/>
                  </a:lnTo>
                  <a:lnTo>
                    <a:pt x="4918" y="6965"/>
                  </a:lnTo>
                  <a:lnTo>
                    <a:pt x="4809" y="6970"/>
                  </a:lnTo>
                  <a:lnTo>
                    <a:pt x="4701" y="6973"/>
                  </a:lnTo>
                  <a:lnTo>
                    <a:pt x="4593" y="6975"/>
                  </a:lnTo>
                  <a:lnTo>
                    <a:pt x="4484" y="6975"/>
                  </a:lnTo>
                  <a:lnTo>
                    <a:pt x="4376" y="6975"/>
                  </a:lnTo>
                  <a:lnTo>
                    <a:pt x="4267" y="6972"/>
                  </a:lnTo>
                  <a:lnTo>
                    <a:pt x="4158" y="6969"/>
                  </a:lnTo>
                  <a:lnTo>
                    <a:pt x="4049" y="6964"/>
                  </a:lnTo>
                  <a:lnTo>
                    <a:pt x="3940" y="6957"/>
                  </a:lnTo>
                  <a:lnTo>
                    <a:pt x="3831" y="6949"/>
                  </a:lnTo>
                  <a:lnTo>
                    <a:pt x="3721" y="6940"/>
                  </a:lnTo>
                  <a:lnTo>
                    <a:pt x="3612" y="6929"/>
                  </a:lnTo>
                  <a:lnTo>
                    <a:pt x="3503" y="6916"/>
                  </a:lnTo>
                  <a:lnTo>
                    <a:pt x="3393" y="6902"/>
                  </a:lnTo>
                  <a:lnTo>
                    <a:pt x="3284" y="6886"/>
                  </a:lnTo>
                  <a:lnTo>
                    <a:pt x="3173" y="6868"/>
                  </a:lnTo>
                  <a:lnTo>
                    <a:pt x="3063" y="6848"/>
                  </a:lnTo>
                  <a:lnTo>
                    <a:pt x="2954" y="6827"/>
                  </a:lnTo>
                  <a:lnTo>
                    <a:pt x="2954" y="6827"/>
                  </a:lnTo>
                  <a:lnTo>
                    <a:pt x="2869" y="6809"/>
                  </a:lnTo>
                  <a:lnTo>
                    <a:pt x="2786" y="6791"/>
                  </a:lnTo>
                  <a:lnTo>
                    <a:pt x="2704" y="6771"/>
                  </a:lnTo>
                  <a:lnTo>
                    <a:pt x="2623" y="6750"/>
                  </a:lnTo>
                  <a:lnTo>
                    <a:pt x="2543" y="6729"/>
                  </a:lnTo>
                  <a:lnTo>
                    <a:pt x="2464" y="6706"/>
                  </a:lnTo>
                  <a:lnTo>
                    <a:pt x="2387" y="6681"/>
                  </a:lnTo>
                  <a:lnTo>
                    <a:pt x="2310" y="6656"/>
                  </a:lnTo>
                  <a:lnTo>
                    <a:pt x="2235" y="6630"/>
                  </a:lnTo>
                  <a:lnTo>
                    <a:pt x="2159" y="6603"/>
                  </a:lnTo>
                  <a:lnTo>
                    <a:pt x="2086" y="6575"/>
                  </a:lnTo>
                  <a:lnTo>
                    <a:pt x="2014" y="6546"/>
                  </a:lnTo>
                  <a:lnTo>
                    <a:pt x="1943" y="6516"/>
                  </a:lnTo>
                  <a:lnTo>
                    <a:pt x="1873" y="6484"/>
                  </a:lnTo>
                  <a:lnTo>
                    <a:pt x="1804" y="6452"/>
                  </a:lnTo>
                  <a:lnTo>
                    <a:pt x="1737" y="6419"/>
                  </a:lnTo>
                  <a:lnTo>
                    <a:pt x="1670" y="6385"/>
                  </a:lnTo>
                  <a:lnTo>
                    <a:pt x="1605" y="6350"/>
                  </a:lnTo>
                  <a:lnTo>
                    <a:pt x="1541" y="6314"/>
                  </a:lnTo>
                  <a:lnTo>
                    <a:pt x="1478" y="6277"/>
                  </a:lnTo>
                  <a:lnTo>
                    <a:pt x="1416" y="6239"/>
                  </a:lnTo>
                  <a:lnTo>
                    <a:pt x="1356" y="6201"/>
                  </a:lnTo>
                  <a:lnTo>
                    <a:pt x="1296" y="6160"/>
                  </a:lnTo>
                  <a:lnTo>
                    <a:pt x="1239" y="6120"/>
                  </a:lnTo>
                  <a:lnTo>
                    <a:pt x="1183" y="6079"/>
                  </a:lnTo>
                  <a:lnTo>
                    <a:pt x="1127" y="6037"/>
                  </a:lnTo>
                  <a:lnTo>
                    <a:pt x="1073" y="5993"/>
                  </a:lnTo>
                  <a:lnTo>
                    <a:pt x="1020" y="5949"/>
                  </a:lnTo>
                  <a:lnTo>
                    <a:pt x="968" y="5905"/>
                  </a:lnTo>
                  <a:lnTo>
                    <a:pt x="918" y="5859"/>
                  </a:lnTo>
                  <a:lnTo>
                    <a:pt x="869" y="5812"/>
                  </a:lnTo>
                  <a:lnTo>
                    <a:pt x="822" y="5765"/>
                  </a:lnTo>
                  <a:lnTo>
                    <a:pt x="775" y="5717"/>
                  </a:lnTo>
                  <a:lnTo>
                    <a:pt x="731" y="5668"/>
                  </a:lnTo>
                  <a:lnTo>
                    <a:pt x="687" y="5618"/>
                  </a:lnTo>
                  <a:lnTo>
                    <a:pt x="645" y="5568"/>
                  </a:lnTo>
                  <a:lnTo>
                    <a:pt x="604" y="5517"/>
                  </a:lnTo>
                  <a:lnTo>
                    <a:pt x="565" y="5465"/>
                  </a:lnTo>
                  <a:lnTo>
                    <a:pt x="527" y="5412"/>
                  </a:lnTo>
                  <a:lnTo>
                    <a:pt x="491" y="5359"/>
                  </a:lnTo>
                  <a:lnTo>
                    <a:pt x="456" y="5305"/>
                  </a:lnTo>
                  <a:lnTo>
                    <a:pt x="421" y="5250"/>
                  </a:lnTo>
                  <a:lnTo>
                    <a:pt x="389" y="5195"/>
                  </a:lnTo>
                  <a:lnTo>
                    <a:pt x="358" y="5138"/>
                  </a:lnTo>
                  <a:lnTo>
                    <a:pt x="329" y="5081"/>
                  </a:lnTo>
                  <a:lnTo>
                    <a:pt x="301" y="5024"/>
                  </a:lnTo>
                  <a:lnTo>
                    <a:pt x="274" y="4965"/>
                  </a:lnTo>
                  <a:lnTo>
                    <a:pt x="249" y="4907"/>
                  </a:lnTo>
                  <a:lnTo>
                    <a:pt x="226" y="4848"/>
                  </a:lnTo>
                  <a:lnTo>
                    <a:pt x="204" y="4787"/>
                  </a:lnTo>
                  <a:lnTo>
                    <a:pt x="184" y="4726"/>
                  </a:lnTo>
                  <a:lnTo>
                    <a:pt x="165" y="4665"/>
                  </a:lnTo>
                  <a:lnTo>
                    <a:pt x="147" y="4603"/>
                  </a:lnTo>
                  <a:lnTo>
                    <a:pt x="132" y="4541"/>
                  </a:lnTo>
                  <a:lnTo>
                    <a:pt x="117" y="4477"/>
                  </a:lnTo>
                  <a:lnTo>
                    <a:pt x="105" y="4414"/>
                  </a:lnTo>
                  <a:lnTo>
                    <a:pt x="93" y="4350"/>
                  </a:lnTo>
                  <a:lnTo>
                    <a:pt x="83" y="4284"/>
                  </a:lnTo>
                  <a:lnTo>
                    <a:pt x="75" y="4219"/>
                  </a:lnTo>
                  <a:lnTo>
                    <a:pt x="69" y="4154"/>
                  </a:lnTo>
                  <a:lnTo>
                    <a:pt x="64" y="4087"/>
                  </a:lnTo>
                  <a:lnTo>
                    <a:pt x="61" y="4020"/>
                  </a:lnTo>
                  <a:lnTo>
                    <a:pt x="60" y="3952"/>
                  </a:lnTo>
                  <a:lnTo>
                    <a:pt x="60" y="3885"/>
                  </a:lnTo>
                  <a:lnTo>
                    <a:pt x="60" y="3885"/>
                  </a:lnTo>
                  <a:lnTo>
                    <a:pt x="62" y="3813"/>
                  </a:lnTo>
                  <a:lnTo>
                    <a:pt x="66" y="3740"/>
                  </a:lnTo>
                  <a:lnTo>
                    <a:pt x="73" y="3668"/>
                  </a:lnTo>
                  <a:lnTo>
                    <a:pt x="82" y="3596"/>
                  </a:lnTo>
                  <a:lnTo>
                    <a:pt x="93" y="3524"/>
                  </a:lnTo>
                  <a:lnTo>
                    <a:pt x="108" y="3453"/>
                  </a:lnTo>
                  <a:lnTo>
                    <a:pt x="123" y="3382"/>
                  </a:lnTo>
                  <a:lnTo>
                    <a:pt x="141" y="3312"/>
                  </a:lnTo>
                  <a:lnTo>
                    <a:pt x="161" y="3241"/>
                  </a:lnTo>
                  <a:lnTo>
                    <a:pt x="183" y="3172"/>
                  </a:lnTo>
                  <a:lnTo>
                    <a:pt x="208" y="3102"/>
                  </a:lnTo>
                  <a:lnTo>
                    <a:pt x="234" y="3034"/>
                  </a:lnTo>
                  <a:lnTo>
                    <a:pt x="263" y="2965"/>
                  </a:lnTo>
                  <a:lnTo>
                    <a:pt x="295" y="2897"/>
                  </a:lnTo>
                  <a:lnTo>
                    <a:pt x="328" y="2830"/>
                  </a:lnTo>
                  <a:lnTo>
                    <a:pt x="363" y="2762"/>
                  </a:lnTo>
                  <a:lnTo>
                    <a:pt x="401" y="2696"/>
                  </a:lnTo>
                  <a:lnTo>
                    <a:pt x="440" y="2629"/>
                  </a:lnTo>
                  <a:lnTo>
                    <a:pt x="483" y="2564"/>
                  </a:lnTo>
                  <a:lnTo>
                    <a:pt x="526" y="2499"/>
                  </a:lnTo>
                  <a:lnTo>
                    <a:pt x="572" y="2434"/>
                  </a:lnTo>
                  <a:lnTo>
                    <a:pt x="620" y="2370"/>
                  </a:lnTo>
                  <a:lnTo>
                    <a:pt x="671" y="2307"/>
                  </a:lnTo>
                  <a:lnTo>
                    <a:pt x="723" y="2244"/>
                  </a:lnTo>
                  <a:lnTo>
                    <a:pt x="777" y="2182"/>
                  </a:lnTo>
                  <a:lnTo>
                    <a:pt x="835" y="2120"/>
                  </a:lnTo>
                  <a:lnTo>
                    <a:pt x="893" y="2059"/>
                  </a:lnTo>
                  <a:lnTo>
                    <a:pt x="953" y="1999"/>
                  </a:lnTo>
                  <a:lnTo>
                    <a:pt x="1017" y="1939"/>
                  </a:lnTo>
                  <a:lnTo>
                    <a:pt x="1081" y="1881"/>
                  </a:lnTo>
                  <a:lnTo>
                    <a:pt x="1148" y="1823"/>
                  </a:lnTo>
                  <a:lnTo>
                    <a:pt x="1217" y="1764"/>
                  </a:lnTo>
                  <a:lnTo>
                    <a:pt x="1217" y="1764"/>
                  </a:lnTo>
                  <a:lnTo>
                    <a:pt x="1278" y="1715"/>
                  </a:lnTo>
                  <a:lnTo>
                    <a:pt x="1342" y="1667"/>
                  </a:lnTo>
                  <a:lnTo>
                    <a:pt x="1406" y="1619"/>
                  </a:lnTo>
                  <a:lnTo>
                    <a:pt x="1471" y="1570"/>
                  </a:lnTo>
                  <a:lnTo>
                    <a:pt x="1539" y="1524"/>
                  </a:lnTo>
                  <a:lnTo>
                    <a:pt x="1608" y="1478"/>
                  </a:lnTo>
                  <a:lnTo>
                    <a:pt x="1677" y="1431"/>
                  </a:lnTo>
                  <a:lnTo>
                    <a:pt x="1749" y="1386"/>
                  </a:lnTo>
                  <a:lnTo>
                    <a:pt x="1821" y="1342"/>
                  </a:lnTo>
                  <a:lnTo>
                    <a:pt x="1896" y="1299"/>
                  </a:lnTo>
                  <a:lnTo>
                    <a:pt x="1970" y="1255"/>
                  </a:lnTo>
                  <a:lnTo>
                    <a:pt x="2047" y="1213"/>
                  </a:lnTo>
                  <a:lnTo>
                    <a:pt x="2124" y="1172"/>
                  </a:lnTo>
                  <a:lnTo>
                    <a:pt x="2202" y="1132"/>
                  </a:lnTo>
                  <a:lnTo>
                    <a:pt x="2282" y="1091"/>
                  </a:lnTo>
                  <a:lnTo>
                    <a:pt x="2362" y="1052"/>
                  </a:lnTo>
                  <a:lnTo>
                    <a:pt x="2444" y="1014"/>
                  </a:lnTo>
                  <a:lnTo>
                    <a:pt x="2527" y="977"/>
                  </a:lnTo>
                  <a:lnTo>
                    <a:pt x="2611" y="939"/>
                  </a:lnTo>
                  <a:lnTo>
                    <a:pt x="2695" y="903"/>
                  </a:lnTo>
                  <a:lnTo>
                    <a:pt x="2781" y="869"/>
                  </a:lnTo>
                  <a:lnTo>
                    <a:pt x="2867" y="835"/>
                  </a:lnTo>
                  <a:lnTo>
                    <a:pt x="2954" y="802"/>
                  </a:lnTo>
                  <a:lnTo>
                    <a:pt x="3042" y="769"/>
                  </a:lnTo>
                  <a:lnTo>
                    <a:pt x="3131" y="737"/>
                  </a:lnTo>
                  <a:lnTo>
                    <a:pt x="3220" y="707"/>
                  </a:lnTo>
                  <a:lnTo>
                    <a:pt x="3311" y="678"/>
                  </a:lnTo>
                  <a:lnTo>
                    <a:pt x="3401" y="649"/>
                  </a:lnTo>
                  <a:lnTo>
                    <a:pt x="3494" y="622"/>
                  </a:lnTo>
                  <a:lnTo>
                    <a:pt x="3585" y="595"/>
                  </a:lnTo>
                  <a:lnTo>
                    <a:pt x="3679" y="569"/>
                  </a:lnTo>
                  <a:lnTo>
                    <a:pt x="3772" y="545"/>
                  </a:lnTo>
                  <a:lnTo>
                    <a:pt x="3772" y="545"/>
                  </a:lnTo>
                  <a:lnTo>
                    <a:pt x="3855" y="524"/>
                  </a:lnTo>
                  <a:lnTo>
                    <a:pt x="3938" y="504"/>
                  </a:lnTo>
                  <a:lnTo>
                    <a:pt x="4022" y="484"/>
                  </a:lnTo>
                  <a:lnTo>
                    <a:pt x="4104" y="466"/>
                  </a:lnTo>
                  <a:lnTo>
                    <a:pt x="4189" y="447"/>
                  </a:lnTo>
                  <a:lnTo>
                    <a:pt x="4272" y="429"/>
                  </a:lnTo>
                  <a:lnTo>
                    <a:pt x="4356" y="412"/>
                  </a:lnTo>
                  <a:lnTo>
                    <a:pt x="4439" y="396"/>
                  </a:lnTo>
                  <a:lnTo>
                    <a:pt x="4608" y="365"/>
                  </a:lnTo>
                  <a:lnTo>
                    <a:pt x="4776" y="337"/>
                  </a:lnTo>
                  <a:lnTo>
                    <a:pt x="4945" y="310"/>
                  </a:lnTo>
                  <a:lnTo>
                    <a:pt x="5114" y="286"/>
                  </a:lnTo>
                  <a:lnTo>
                    <a:pt x="4939" y="551"/>
                  </a:lnTo>
                  <a:lnTo>
                    <a:pt x="5502" y="212"/>
                  </a:lnTo>
                  <a:lnTo>
                    <a:pt x="4880" y="0"/>
                  </a:lnTo>
                  <a:lnTo>
                    <a:pt x="5111" y="225"/>
                  </a:lnTo>
                  <a:lnTo>
                    <a:pt x="5111" y="225"/>
                  </a:lnTo>
                  <a:lnTo>
                    <a:pt x="4940" y="249"/>
                  </a:lnTo>
                  <a:lnTo>
                    <a:pt x="4770" y="277"/>
                  </a:lnTo>
                  <a:lnTo>
                    <a:pt x="4600" y="306"/>
                  </a:lnTo>
                  <a:lnTo>
                    <a:pt x="4515" y="321"/>
                  </a:lnTo>
                  <a:lnTo>
                    <a:pt x="4430" y="337"/>
                  </a:lnTo>
                  <a:lnTo>
                    <a:pt x="4346" y="353"/>
                  </a:lnTo>
                  <a:lnTo>
                    <a:pt x="4261" y="370"/>
                  </a:lnTo>
                  <a:lnTo>
                    <a:pt x="4177" y="388"/>
                  </a:lnTo>
                  <a:lnTo>
                    <a:pt x="4093" y="406"/>
                  </a:lnTo>
                  <a:lnTo>
                    <a:pt x="4009" y="425"/>
                  </a:lnTo>
                  <a:lnTo>
                    <a:pt x="3924" y="446"/>
                  </a:lnTo>
                  <a:lnTo>
                    <a:pt x="3841" y="466"/>
                  </a:lnTo>
                  <a:lnTo>
                    <a:pt x="3757" y="487"/>
                  </a:lnTo>
                  <a:lnTo>
                    <a:pt x="3757" y="487"/>
                  </a:lnTo>
                  <a:lnTo>
                    <a:pt x="3663" y="511"/>
                  </a:lnTo>
                  <a:lnTo>
                    <a:pt x="3569" y="537"/>
                  </a:lnTo>
                  <a:lnTo>
                    <a:pt x="3476" y="564"/>
                  </a:lnTo>
                  <a:lnTo>
                    <a:pt x="3384" y="591"/>
                  </a:lnTo>
                  <a:lnTo>
                    <a:pt x="3292" y="621"/>
                  </a:lnTo>
                  <a:lnTo>
                    <a:pt x="3201" y="651"/>
                  </a:lnTo>
                  <a:lnTo>
                    <a:pt x="3111" y="681"/>
                  </a:lnTo>
                  <a:lnTo>
                    <a:pt x="3021" y="713"/>
                  </a:lnTo>
                  <a:lnTo>
                    <a:pt x="2933" y="745"/>
                  </a:lnTo>
                  <a:lnTo>
                    <a:pt x="2844" y="779"/>
                  </a:lnTo>
                  <a:lnTo>
                    <a:pt x="2758" y="814"/>
                  </a:lnTo>
                  <a:lnTo>
                    <a:pt x="2671" y="849"/>
                  </a:lnTo>
                  <a:lnTo>
                    <a:pt x="2586" y="885"/>
                  </a:lnTo>
                  <a:lnTo>
                    <a:pt x="2501" y="922"/>
                  </a:lnTo>
                  <a:lnTo>
                    <a:pt x="2418" y="960"/>
                  </a:lnTo>
                  <a:lnTo>
                    <a:pt x="2335" y="999"/>
                  </a:lnTo>
                  <a:lnTo>
                    <a:pt x="2254" y="1038"/>
                  </a:lnTo>
                  <a:lnTo>
                    <a:pt x="2173" y="1078"/>
                  </a:lnTo>
                  <a:lnTo>
                    <a:pt x="2095" y="1120"/>
                  </a:lnTo>
                  <a:lnTo>
                    <a:pt x="2016" y="1162"/>
                  </a:lnTo>
                  <a:lnTo>
                    <a:pt x="1940" y="1204"/>
                  </a:lnTo>
                  <a:lnTo>
                    <a:pt x="1864" y="1247"/>
                  </a:lnTo>
                  <a:lnTo>
                    <a:pt x="1789" y="1292"/>
                  </a:lnTo>
                  <a:lnTo>
                    <a:pt x="1716" y="1336"/>
                  </a:lnTo>
                  <a:lnTo>
                    <a:pt x="1644" y="1382"/>
                  </a:lnTo>
                  <a:lnTo>
                    <a:pt x="1574" y="1427"/>
                  </a:lnTo>
                  <a:lnTo>
                    <a:pt x="1504" y="1475"/>
                  </a:lnTo>
                  <a:lnTo>
                    <a:pt x="1436" y="1522"/>
                  </a:lnTo>
                  <a:lnTo>
                    <a:pt x="1370" y="1570"/>
                  </a:lnTo>
                  <a:lnTo>
                    <a:pt x="1304" y="1620"/>
                  </a:lnTo>
                  <a:lnTo>
                    <a:pt x="1241" y="1669"/>
                  </a:lnTo>
                  <a:lnTo>
                    <a:pt x="1179" y="1718"/>
                  </a:lnTo>
                  <a:lnTo>
                    <a:pt x="1179" y="1718"/>
                  </a:lnTo>
                  <a:lnTo>
                    <a:pt x="1108" y="1777"/>
                  </a:lnTo>
                  <a:lnTo>
                    <a:pt x="1041" y="1837"/>
                  </a:lnTo>
                  <a:lnTo>
                    <a:pt x="974" y="1896"/>
                  </a:lnTo>
                  <a:lnTo>
                    <a:pt x="910" y="1958"/>
                  </a:lnTo>
                  <a:lnTo>
                    <a:pt x="849" y="2019"/>
                  </a:lnTo>
                  <a:lnTo>
                    <a:pt x="788" y="2081"/>
                  </a:lnTo>
                  <a:lnTo>
                    <a:pt x="731" y="2144"/>
                  </a:lnTo>
                  <a:lnTo>
                    <a:pt x="676" y="2207"/>
                  </a:lnTo>
                  <a:lnTo>
                    <a:pt x="622" y="2271"/>
                  </a:lnTo>
                  <a:lnTo>
                    <a:pt x="571" y="2336"/>
                  </a:lnTo>
                  <a:lnTo>
                    <a:pt x="522" y="2401"/>
                  </a:lnTo>
                  <a:lnTo>
                    <a:pt x="475" y="2468"/>
                  </a:lnTo>
                  <a:lnTo>
                    <a:pt x="430" y="2534"/>
                  </a:lnTo>
                  <a:lnTo>
                    <a:pt x="387" y="2600"/>
                  </a:lnTo>
                  <a:lnTo>
                    <a:pt x="347" y="2668"/>
                  </a:lnTo>
                  <a:lnTo>
                    <a:pt x="309" y="2736"/>
                  </a:lnTo>
                  <a:lnTo>
                    <a:pt x="272" y="2805"/>
                  </a:lnTo>
                  <a:lnTo>
                    <a:pt x="239" y="2874"/>
                  </a:lnTo>
                  <a:lnTo>
                    <a:pt x="207" y="2943"/>
                  </a:lnTo>
                  <a:lnTo>
                    <a:pt x="178" y="3013"/>
                  </a:lnTo>
                  <a:lnTo>
                    <a:pt x="151" y="3084"/>
                  </a:lnTo>
                  <a:lnTo>
                    <a:pt x="126" y="3155"/>
                  </a:lnTo>
                  <a:lnTo>
                    <a:pt x="103" y="3226"/>
                  </a:lnTo>
                  <a:lnTo>
                    <a:pt x="82" y="3297"/>
                  </a:lnTo>
                  <a:lnTo>
                    <a:pt x="64" y="3370"/>
                  </a:lnTo>
                  <a:lnTo>
                    <a:pt x="48" y="3442"/>
                  </a:lnTo>
                  <a:lnTo>
                    <a:pt x="34" y="3515"/>
                  </a:lnTo>
                  <a:lnTo>
                    <a:pt x="23" y="3588"/>
                  </a:lnTo>
                  <a:lnTo>
                    <a:pt x="14" y="3662"/>
                  </a:lnTo>
                  <a:lnTo>
                    <a:pt x="7" y="3736"/>
                  </a:lnTo>
                  <a:lnTo>
                    <a:pt x="2" y="3809"/>
                  </a:lnTo>
                  <a:lnTo>
                    <a:pt x="0" y="3884"/>
                  </a:lnTo>
                  <a:lnTo>
                    <a:pt x="0" y="3884"/>
                  </a:lnTo>
                  <a:lnTo>
                    <a:pt x="0" y="3953"/>
                  </a:lnTo>
                  <a:lnTo>
                    <a:pt x="1" y="4022"/>
                  </a:lnTo>
                  <a:lnTo>
                    <a:pt x="5" y="4090"/>
                  </a:lnTo>
                  <a:lnTo>
                    <a:pt x="9" y="4159"/>
                  </a:lnTo>
                  <a:lnTo>
                    <a:pt x="16" y="4226"/>
                  </a:lnTo>
                  <a:lnTo>
                    <a:pt x="24" y="4292"/>
                  </a:lnTo>
                  <a:lnTo>
                    <a:pt x="33" y="4359"/>
                  </a:lnTo>
                  <a:lnTo>
                    <a:pt x="45" y="4424"/>
                  </a:lnTo>
                  <a:lnTo>
                    <a:pt x="58" y="4490"/>
                  </a:lnTo>
                  <a:lnTo>
                    <a:pt x="72" y="4554"/>
                  </a:lnTo>
                  <a:lnTo>
                    <a:pt x="88" y="4617"/>
                  </a:lnTo>
                  <a:lnTo>
                    <a:pt x="107" y="4681"/>
                  </a:lnTo>
                  <a:lnTo>
                    <a:pt x="126" y="4743"/>
                  </a:lnTo>
                  <a:lnTo>
                    <a:pt x="146" y="4805"/>
                  </a:lnTo>
                  <a:lnTo>
                    <a:pt x="169" y="4867"/>
                  </a:lnTo>
                  <a:lnTo>
                    <a:pt x="192" y="4927"/>
                  </a:lnTo>
                  <a:lnTo>
                    <a:pt x="218" y="4987"/>
                  </a:lnTo>
                  <a:lnTo>
                    <a:pt x="244" y="5047"/>
                  </a:lnTo>
                  <a:lnTo>
                    <a:pt x="273" y="5106"/>
                  </a:lnTo>
                  <a:lnTo>
                    <a:pt x="303" y="5163"/>
                  </a:lnTo>
                  <a:lnTo>
                    <a:pt x="334" y="5221"/>
                  </a:lnTo>
                  <a:lnTo>
                    <a:pt x="367" y="5278"/>
                  </a:lnTo>
                  <a:lnTo>
                    <a:pt x="401" y="5334"/>
                  </a:lnTo>
                  <a:lnTo>
                    <a:pt x="437" y="5389"/>
                  </a:lnTo>
                  <a:lnTo>
                    <a:pt x="475" y="5443"/>
                  </a:lnTo>
                  <a:lnTo>
                    <a:pt x="513" y="5497"/>
                  </a:lnTo>
                  <a:lnTo>
                    <a:pt x="553" y="5550"/>
                  </a:lnTo>
                  <a:lnTo>
                    <a:pt x="594" y="5602"/>
                  </a:lnTo>
                  <a:lnTo>
                    <a:pt x="638" y="5654"/>
                  </a:lnTo>
                  <a:lnTo>
                    <a:pt x="682" y="5705"/>
                  </a:lnTo>
                  <a:lnTo>
                    <a:pt x="727" y="5755"/>
                  </a:lnTo>
                  <a:lnTo>
                    <a:pt x="774" y="5803"/>
                  </a:lnTo>
                  <a:lnTo>
                    <a:pt x="823" y="5852"/>
                  </a:lnTo>
                  <a:lnTo>
                    <a:pt x="872" y="5899"/>
                  </a:lnTo>
                  <a:lnTo>
                    <a:pt x="923" y="5946"/>
                  </a:lnTo>
                  <a:lnTo>
                    <a:pt x="975" y="5991"/>
                  </a:lnTo>
                  <a:lnTo>
                    <a:pt x="1030" y="6037"/>
                  </a:lnTo>
                  <a:lnTo>
                    <a:pt x="1084" y="6081"/>
                  </a:lnTo>
                  <a:lnTo>
                    <a:pt x="1140" y="6123"/>
                  </a:lnTo>
                  <a:lnTo>
                    <a:pt x="1199" y="6165"/>
                  </a:lnTo>
                  <a:lnTo>
                    <a:pt x="1257" y="6207"/>
                  </a:lnTo>
                  <a:lnTo>
                    <a:pt x="1317" y="6248"/>
                  </a:lnTo>
                  <a:lnTo>
                    <a:pt x="1379" y="6287"/>
                  </a:lnTo>
                  <a:lnTo>
                    <a:pt x="1441" y="6325"/>
                  </a:lnTo>
                  <a:lnTo>
                    <a:pt x="1505" y="6364"/>
                  </a:lnTo>
                  <a:lnTo>
                    <a:pt x="1571" y="6400"/>
                  </a:lnTo>
                  <a:lnTo>
                    <a:pt x="1637" y="6436"/>
                  </a:lnTo>
                  <a:lnTo>
                    <a:pt x="1705" y="6470"/>
                  </a:lnTo>
                  <a:lnTo>
                    <a:pt x="1773" y="6504"/>
                  </a:lnTo>
                  <a:lnTo>
                    <a:pt x="1843" y="6537"/>
                  </a:lnTo>
                  <a:lnTo>
                    <a:pt x="1914" y="6569"/>
                  </a:lnTo>
                  <a:lnTo>
                    <a:pt x="1986" y="6600"/>
                  </a:lnTo>
                  <a:lnTo>
                    <a:pt x="2060" y="6629"/>
                  </a:lnTo>
                  <a:lnTo>
                    <a:pt x="2134" y="6658"/>
                  </a:lnTo>
                  <a:lnTo>
                    <a:pt x="2211" y="6686"/>
                  </a:lnTo>
                  <a:lnTo>
                    <a:pt x="2287" y="6713"/>
                  </a:lnTo>
                  <a:lnTo>
                    <a:pt x="2365" y="6738"/>
                  </a:lnTo>
                  <a:lnTo>
                    <a:pt x="2444" y="6762"/>
                  </a:lnTo>
                  <a:lnTo>
                    <a:pt x="2524" y="6786"/>
                  </a:lnTo>
                  <a:lnTo>
                    <a:pt x="2606" y="6808"/>
                  </a:lnTo>
                  <a:lnTo>
                    <a:pt x="2688" y="6829"/>
                  </a:lnTo>
                  <a:lnTo>
                    <a:pt x="2772" y="6849"/>
                  </a:lnTo>
                  <a:lnTo>
                    <a:pt x="2856" y="6869"/>
                  </a:lnTo>
                  <a:lnTo>
                    <a:pt x="2942" y="6886"/>
                  </a:lnTo>
                  <a:lnTo>
                    <a:pt x="2942" y="6886"/>
                  </a:lnTo>
                  <a:lnTo>
                    <a:pt x="3052" y="6907"/>
                  </a:lnTo>
                  <a:lnTo>
                    <a:pt x="3163" y="6927"/>
                  </a:lnTo>
                  <a:lnTo>
                    <a:pt x="3274" y="6945"/>
                  </a:lnTo>
                  <a:lnTo>
                    <a:pt x="3384" y="6961"/>
                  </a:lnTo>
                  <a:lnTo>
                    <a:pt x="3494" y="6975"/>
                  </a:lnTo>
                  <a:lnTo>
                    <a:pt x="3604" y="6988"/>
                  </a:lnTo>
                  <a:lnTo>
                    <a:pt x="3714" y="6999"/>
                  </a:lnTo>
                  <a:lnTo>
                    <a:pt x="3825" y="7009"/>
                  </a:lnTo>
                  <a:lnTo>
                    <a:pt x="3934" y="7017"/>
                  </a:lnTo>
                  <a:lnTo>
                    <a:pt x="4044" y="7025"/>
                  </a:lnTo>
                  <a:lnTo>
                    <a:pt x="4154" y="7030"/>
                  </a:lnTo>
                  <a:lnTo>
                    <a:pt x="4263" y="7033"/>
                  </a:lnTo>
                  <a:lnTo>
                    <a:pt x="4372" y="7036"/>
                  </a:lnTo>
                  <a:lnTo>
                    <a:pt x="4481" y="7036"/>
                  </a:lnTo>
                  <a:lnTo>
                    <a:pt x="4590" y="7036"/>
                  </a:lnTo>
                  <a:lnTo>
                    <a:pt x="4700" y="7034"/>
                  </a:lnTo>
                  <a:lnTo>
                    <a:pt x="4808" y="7031"/>
                  </a:lnTo>
                  <a:lnTo>
                    <a:pt x="4917" y="7026"/>
                  </a:lnTo>
                  <a:lnTo>
                    <a:pt x="5026" y="7020"/>
                  </a:lnTo>
                  <a:lnTo>
                    <a:pt x="5134" y="7013"/>
                  </a:lnTo>
                  <a:lnTo>
                    <a:pt x="5243" y="7004"/>
                  </a:lnTo>
                  <a:lnTo>
                    <a:pt x="5350" y="6995"/>
                  </a:lnTo>
                  <a:lnTo>
                    <a:pt x="5459" y="6985"/>
                  </a:lnTo>
                  <a:lnTo>
                    <a:pt x="5567" y="6973"/>
                  </a:lnTo>
                  <a:lnTo>
                    <a:pt x="5674" y="6960"/>
                  </a:lnTo>
                  <a:lnTo>
                    <a:pt x="5783" y="6947"/>
                  </a:lnTo>
                  <a:lnTo>
                    <a:pt x="5890" y="6932"/>
                  </a:lnTo>
                  <a:lnTo>
                    <a:pt x="5997" y="6916"/>
                  </a:lnTo>
                  <a:lnTo>
                    <a:pt x="6105" y="6899"/>
                  </a:lnTo>
                  <a:lnTo>
                    <a:pt x="6212" y="6882"/>
                  </a:lnTo>
                  <a:lnTo>
                    <a:pt x="6320" y="6863"/>
                  </a:lnTo>
                  <a:lnTo>
                    <a:pt x="6427" y="6842"/>
                  </a:lnTo>
                  <a:lnTo>
                    <a:pt x="6533" y="6822"/>
                  </a:lnTo>
                  <a:lnTo>
                    <a:pt x="6641" y="6801"/>
                  </a:lnTo>
                  <a:lnTo>
                    <a:pt x="6747" y="6779"/>
                  </a:lnTo>
                  <a:lnTo>
                    <a:pt x="6854" y="6756"/>
                  </a:lnTo>
                  <a:lnTo>
                    <a:pt x="6961" y="6732"/>
                  </a:lnTo>
                  <a:lnTo>
                    <a:pt x="7066" y="6708"/>
                  </a:lnTo>
                  <a:lnTo>
                    <a:pt x="7173" y="6682"/>
                  </a:lnTo>
                  <a:lnTo>
                    <a:pt x="7279" y="6657"/>
                  </a:lnTo>
                  <a:lnTo>
                    <a:pt x="7385" y="6630"/>
                  </a:lnTo>
                  <a:lnTo>
                    <a:pt x="7491" y="6603"/>
                  </a:lnTo>
                  <a:lnTo>
                    <a:pt x="7703" y="6548"/>
                  </a:lnTo>
                  <a:lnTo>
                    <a:pt x="7914" y="6489"/>
                  </a:lnTo>
                  <a:lnTo>
                    <a:pt x="8124" y="6430"/>
                  </a:lnTo>
                  <a:lnTo>
                    <a:pt x="8334" y="6369"/>
                  </a:lnTo>
                  <a:lnTo>
                    <a:pt x="8545" y="6305"/>
                  </a:lnTo>
                  <a:lnTo>
                    <a:pt x="8754" y="6241"/>
                  </a:lnTo>
                  <a:lnTo>
                    <a:pt x="8962" y="6175"/>
                  </a:lnTo>
                  <a:lnTo>
                    <a:pt x="9170" y="6110"/>
                  </a:lnTo>
                  <a:lnTo>
                    <a:pt x="9378" y="6044"/>
                  </a:lnTo>
                  <a:lnTo>
                    <a:pt x="9793" y="5910"/>
                  </a:lnTo>
                  <a:lnTo>
                    <a:pt x="9992" y="5846"/>
                  </a:lnTo>
                  <a:lnTo>
                    <a:pt x="9992" y="5846"/>
                  </a:lnTo>
                  <a:lnTo>
                    <a:pt x="10377" y="5721"/>
                  </a:lnTo>
                  <a:lnTo>
                    <a:pt x="10571" y="5659"/>
                  </a:lnTo>
                  <a:lnTo>
                    <a:pt x="10766" y="5599"/>
                  </a:lnTo>
                  <a:lnTo>
                    <a:pt x="10962" y="5540"/>
                  </a:lnTo>
                  <a:lnTo>
                    <a:pt x="11159" y="5481"/>
                  </a:lnTo>
                  <a:lnTo>
                    <a:pt x="11258" y="5453"/>
                  </a:lnTo>
                  <a:lnTo>
                    <a:pt x="11357" y="5425"/>
                  </a:lnTo>
                  <a:lnTo>
                    <a:pt x="11456" y="5399"/>
                  </a:lnTo>
                  <a:lnTo>
                    <a:pt x="11556" y="5372"/>
                  </a:lnTo>
                  <a:lnTo>
                    <a:pt x="11655" y="5347"/>
                  </a:lnTo>
                  <a:lnTo>
                    <a:pt x="11756" y="5321"/>
                  </a:lnTo>
                  <a:lnTo>
                    <a:pt x="11856" y="5297"/>
                  </a:lnTo>
                  <a:lnTo>
                    <a:pt x="11957" y="5274"/>
                  </a:lnTo>
                  <a:lnTo>
                    <a:pt x="12058" y="5251"/>
                  </a:lnTo>
                  <a:lnTo>
                    <a:pt x="12158" y="5230"/>
                  </a:lnTo>
                  <a:lnTo>
                    <a:pt x="12260" y="5210"/>
                  </a:lnTo>
                  <a:lnTo>
                    <a:pt x="12361" y="5190"/>
                  </a:lnTo>
                  <a:lnTo>
                    <a:pt x="12464" y="5172"/>
                  </a:lnTo>
                  <a:lnTo>
                    <a:pt x="12565" y="5154"/>
                  </a:lnTo>
                  <a:lnTo>
                    <a:pt x="12668" y="5138"/>
                  </a:lnTo>
                  <a:lnTo>
                    <a:pt x="12771" y="5123"/>
                  </a:lnTo>
                  <a:lnTo>
                    <a:pt x="12874" y="5109"/>
                  </a:lnTo>
                  <a:lnTo>
                    <a:pt x="12977" y="5097"/>
                  </a:lnTo>
                  <a:lnTo>
                    <a:pt x="13081" y="5086"/>
                  </a:lnTo>
                  <a:lnTo>
                    <a:pt x="13185" y="5077"/>
                  </a:lnTo>
                  <a:lnTo>
                    <a:pt x="13185" y="5077"/>
                  </a:lnTo>
                  <a:lnTo>
                    <a:pt x="13261" y="5071"/>
                  </a:lnTo>
                  <a:lnTo>
                    <a:pt x="13338" y="5066"/>
                  </a:lnTo>
                  <a:lnTo>
                    <a:pt x="13413" y="5063"/>
                  </a:lnTo>
                  <a:lnTo>
                    <a:pt x="13488" y="5061"/>
                  </a:lnTo>
                  <a:lnTo>
                    <a:pt x="13562" y="5059"/>
                  </a:lnTo>
                  <a:lnTo>
                    <a:pt x="13637" y="5059"/>
                  </a:lnTo>
                  <a:lnTo>
                    <a:pt x="13710" y="5061"/>
                  </a:lnTo>
                  <a:lnTo>
                    <a:pt x="13782" y="5063"/>
                  </a:lnTo>
                  <a:lnTo>
                    <a:pt x="13782" y="5004"/>
                  </a:lnTo>
                  <a:lnTo>
                    <a:pt x="13782" y="5004"/>
                  </a:lnTo>
                  <a:lnTo>
                    <a:pt x="13708" y="5002"/>
                  </a:lnTo>
                  <a:lnTo>
                    <a:pt x="13633" y="5001"/>
                  </a:lnTo>
                  <a:lnTo>
                    <a:pt x="13558" y="5000"/>
                  </a:lnTo>
                  <a:lnTo>
                    <a:pt x="13483" y="5001"/>
                  </a:lnTo>
                  <a:lnTo>
                    <a:pt x="13407" y="5003"/>
                  </a:lnTo>
                  <a:lnTo>
                    <a:pt x="13332" y="5007"/>
                  </a:lnTo>
                  <a:lnTo>
                    <a:pt x="13255" y="5011"/>
                  </a:lnTo>
                  <a:lnTo>
                    <a:pt x="13180" y="5017"/>
                  </a:lnTo>
                  <a:lnTo>
                    <a:pt x="13180" y="50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1946912" y="5059722"/>
              <a:ext cx="452556" cy="902457"/>
            </a:xfrm>
            <a:custGeom>
              <a:avLst/>
              <a:gdLst>
                <a:gd name="T0" fmla="*/ 2039 w 2390"/>
                <a:gd name="T1" fmla="*/ 148 h 4760"/>
                <a:gd name="T2" fmla="*/ 1951 w 2390"/>
                <a:gd name="T3" fmla="*/ 208 h 4760"/>
                <a:gd name="T4" fmla="*/ 1826 w 2390"/>
                <a:gd name="T5" fmla="*/ 302 h 4760"/>
                <a:gd name="T6" fmla="*/ 1705 w 2390"/>
                <a:gd name="T7" fmla="*/ 399 h 4760"/>
                <a:gd name="T8" fmla="*/ 1590 w 2390"/>
                <a:gd name="T9" fmla="*/ 501 h 4760"/>
                <a:gd name="T10" fmla="*/ 1480 w 2390"/>
                <a:gd name="T11" fmla="*/ 605 h 4760"/>
                <a:gd name="T12" fmla="*/ 1375 w 2390"/>
                <a:gd name="T13" fmla="*/ 713 h 4760"/>
                <a:gd name="T14" fmla="*/ 1275 w 2390"/>
                <a:gd name="T15" fmla="*/ 824 h 4760"/>
                <a:gd name="T16" fmla="*/ 1091 w 2390"/>
                <a:gd name="T17" fmla="*/ 1054 h 4760"/>
                <a:gd name="T18" fmla="*/ 924 w 2390"/>
                <a:gd name="T19" fmla="*/ 1293 h 4760"/>
                <a:gd name="T20" fmla="*/ 777 w 2390"/>
                <a:gd name="T21" fmla="*/ 1538 h 4760"/>
                <a:gd name="T22" fmla="*/ 644 w 2390"/>
                <a:gd name="T23" fmla="*/ 1788 h 4760"/>
                <a:gd name="T24" fmla="*/ 528 w 2390"/>
                <a:gd name="T25" fmla="*/ 2042 h 4760"/>
                <a:gd name="T26" fmla="*/ 427 w 2390"/>
                <a:gd name="T27" fmla="*/ 2296 h 4760"/>
                <a:gd name="T28" fmla="*/ 339 w 2390"/>
                <a:gd name="T29" fmla="*/ 2551 h 4760"/>
                <a:gd name="T30" fmla="*/ 264 w 2390"/>
                <a:gd name="T31" fmla="*/ 2802 h 4760"/>
                <a:gd name="T32" fmla="*/ 200 w 2390"/>
                <a:gd name="T33" fmla="*/ 3050 h 4760"/>
                <a:gd name="T34" fmla="*/ 148 w 2390"/>
                <a:gd name="T35" fmla="*/ 3290 h 4760"/>
                <a:gd name="T36" fmla="*/ 106 w 2390"/>
                <a:gd name="T37" fmla="*/ 3524 h 4760"/>
                <a:gd name="T38" fmla="*/ 72 w 2390"/>
                <a:gd name="T39" fmla="*/ 3746 h 4760"/>
                <a:gd name="T40" fmla="*/ 45 w 2390"/>
                <a:gd name="T41" fmla="*/ 3956 h 4760"/>
                <a:gd name="T42" fmla="*/ 17 w 2390"/>
                <a:gd name="T43" fmla="*/ 4275 h 4760"/>
                <a:gd name="T44" fmla="*/ 2 w 2390"/>
                <a:gd name="T45" fmla="*/ 4593 h 4760"/>
                <a:gd name="T46" fmla="*/ 60 w 2390"/>
                <a:gd name="T47" fmla="*/ 4760 h 4760"/>
                <a:gd name="T48" fmla="*/ 62 w 2390"/>
                <a:gd name="T49" fmla="*/ 4596 h 4760"/>
                <a:gd name="T50" fmla="*/ 78 w 2390"/>
                <a:gd name="T51" fmla="*/ 4283 h 4760"/>
                <a:gd name="T52" fmla="*/ 113 w 2390"/>
                <a:gd name="T53" fmla="*/ 3903 h 4760"/>
                <a:gd name="T54" fmla="*/ 140 w 2390"/>
                <a:gd name="T55" fmla="*/ 3693 h 4760"/>
                <a:gd name="T56" fmla="*/ 176 w 2390"/>
                <a:gd name="T57" fmla="*/ 3470 h 4760"/>
                <a:gd name="T58" fmla="*/ 220 w 2390"/>
                <a:gd name="T59" fmla="*/ 3239 h 4760"/>
                <a:gd name="T60" fmla="*/ 275 w 2390"/>
                <a:gd name="T61" fmla="*/ 3001 h 4760"/>
                <a:gd name="T62" fmla="*/ 340 w 2390"/>
                <a:gd name="T63" fmla="*/ 2755 h 4760"/>
                <a:gd name="T64" fmla="*/ 417 w 2390"/>
                <a:gd name="T65" fmla="*/ 2507 h 4760"/>
                <a:gd name="T66" fmla="*/ 506 w 2390"/>
                <a:gd name="T67" fmla="*/ 2257 h 4760"/>
                <a:gd name="T68" fmla="*/ 610 w 2390"/>
                <a:gd name="T69" fmla="*/ 2007 h 4760"/>
                <a:gd name="T70" fmla="*/ 727 w 2390"/>
                <a:gd name="T71" fmla="*/ 1757 h 4760"/>
                <a:gd name="T72" fmla="*/ 860 w 2390"/>
                <a:gd name="T73" fmla="*/ 1513 h 4760"/>
                <a:gd name="T74" fmla="*/ 1010 w 2390"/>
                <a:gd name="T75" fmla="*/ 1272 h 4760"/>
                <a:gd name="T76" fmla="*/ 1178 w 2390"/>
                <a:gd name="T77" fmla="*/ 1040 h 4760"/>
                <a:gd name="T78" fmla="*/ 1363 w 2390"/>
                <a:gd name="T79" fmla="*/ 817 h 4760"/>
                <a:gd name="T80" fmla="*/ 1463 w 2390"/>
                <a:gd name="T81" fmla="*/ 709 h 4760"/>
                <a:gd name="T82" fmla="*/ 1568 w 2390"/>
                <a:gd name="T83" fmla="*/ 604 h 4760"/>
                <a:gd name="T84" fmla="*/ 1678 w 2390"/>
                <a:gd name="T85" fmla="*/ 503 h 4760"/>
                <a:gd name="T86" fmla="*/ 1793 w 2390"/>
                <a:gd name="T87" fmla="*/ 405 h 4760"/>
                <a:gd name="T88" fmla="*/ 1914 w 2390"/>
                <a:gd name="T89" fmla="*/ 311 h 4760"/>
                <a:gd name="T90" fmla="*/ 2040 w 2390"/>
                <a:gd name="T91" fmla="*/ 220 h 4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0" h="4760">
                  <a:moveTo>
                    <a:pt x="2390" y="3"/>
                  </a:moveTo>
                  <a:lnTo>
                    <a:pt x="1732" y="0"/>
                  </a:lnTo>
                  <a:lnTo>
                    <a:pt x="2039" y="148"/>
                  </a:lnTo>
                  <a:lnTo>
                    <a:pt x="2039" y="148"/>
                  </a:lnTo>
                  <a:lnTo>
                    <a:pt x="1994" y="177"/>
                  </a:lnTo>
                  <a:lnTo>
                    <a:pt x="1951" y="208"/>
                  </a:lnTo>
                  <a:lnTo>
                    <a:pt x="1909" y="238"/>
                  </a:lnTo>
                  <a:lnTo>
                    <a:pt x="1867" y="269"/>
                  </a:lnTo>
                  <a:lnTo>
                    <a:pt x="1826" y="302"/>
                  </a:lnTo>
                  <a:lnTo>
                    <a:pt x="1784" y="334"/>
                  </a:lnTo>
                  <a:lnTo>
                    <a:pt x="1744" y="366"/>
                  </a:lnTo>
                  <a:lnTo>
                    <a:pt x="1705" y="399"/>
                  </a:lnTo>
                  <a:lnTo>
                    <a:pt x="1666" y="432"/>
                  </a:lnTo>
                  <a:lnTo>
                    <a:pt x="1627" y="467"/>
                  </a:lnTo>
                  <a:lnTo>
                    <a:pt x="1590" y="501"/>
                  </a:lnTo>
                  <a:lnTo>
                    <a:pt x="1553" y="535"/>
                  </a:lnTo>
                  <a:lnTo>
                    <a:pt x="1516" y="570"/>
                  </a:lnTo>
                  <a:lnTo>
                    <a:pt x="1480" y="605"/>
                  </a:lnTo>
                  <a:lnTo>
                    <a:pt x="1444" y="641"/>
                  </a:lnTo>
                  <a:lnTo>
                    <a:pt x="1410" y="677"/>
                  </a:lnTo>
                  <a:lnTo>
                    <a:pt x="1375" y="713"/>
                  </a:lnTo>
                  <a:lnTo>
                    <a:pt x="1342" y="750"/>
                  </a:lnTo>
                  <a:lnTo>
                    <a:pt x="1309" y="787"/>
                  </a:lnTo>
                  <a:lnTo>
                    <a:pt x="1275" y="824"/>
                  </a:lnTo>
                  <a:lnTo>
                    <a:pt x="1212" y="899"/>
                  </a:lnTo>
                  <a:lnTo>
                    <a:pt x="1151" y="977"/>
                  </a:lnTo>
                  <a:lnTo>
                    <a:pt x="1091" y="1054"/>
                  </a:lnTo>
                  <a:lnTo>
                    <a:pt x="1033" y="1133"/>
                  </a:lnTo>
                  <a:lnTo>
                    <a:pt x="978" y="1212"/>
                  </a:lnTo>
                  <a:lnTo>
                    <a:pt x="924" y="1293"/>
                  </a:lnTo>
                  <a:lnTo>
                    <a:pt x="873" y="1373"/>
                  </a:lnTo>
                  <a:lnTo>
                    <a:pt x="824" y="1455"/>
                  </a:lnTo>
                  <a:lnTo>
                    <a:pt x="777" y="1538"/>
                  </a:lnTo>
                  <a:lnTo>
                    <a:pt x="730" y="1620"/>
                  </a:lnTo>
                  <a:lnTo>
                    <a:pt x="686" y="1704"/>
                  </a:lnTo>
                  <a:lnTo>
                    <a:pt x="644" y="1788"/>
                  </a:lnTo>
                  <a:lnTo>
                    <a:pt x="604" y="1873"/>
                  </a:lnTo>
                  <a:lnTo>
                    <a:pt x="565" y="1957"/>
                  </a:lnTo>
                  <a:lnTo>
                    <a:pt x="528" y="2042"/>
                  </a:lnTo>
                  <a:lnTo>
                    <a:pt x="493" y="2126"/>
                  </a:lnTo>
                  <a:lnTo>
                    <a:pt x="459" y="2212"/>
                  </a:lnTo>
                  <a:lnTo>
                    <a:pt x="427" y="2296"/>
                  </a:lnTo>
                  <a:lnTo>
                    <a:pt x="395" y="2382"/>
                  </a:lnTo>
                  <a:lnTo>
                    <a:pt x="366" y="2466"/>
                  </a:lnTo>
                  <a:lnTo>
                    <a:pt x="339" y="2551"/>
                  </a:lnTo>
                  <a:lnTo>
                    <a:pt x="312" y="2635"/>
                  </a:lnTo>
                  <a:lnTo>
                    <a:pt x="288" y="2719"/>
                  </a:lnTo>
                  <a:lnTo>
                    <a:pt x="264" y="2802"/>
                  </a:lnTo>
                  <a:lnTo>
                    <a:pt x="242" y="2886"/>
                  </a:lnTo>
                  <a:lnTo>
                    <a:pt x="220" y="2968"/>
                  </a:lnTo>
                  <a:lnTo>
                    <a:pt x="200" y="3050"/>
                  </a:lnTo>
                  <a:lnTo>
                    <a:pt x="182" y="3131"/>
                  </a:lnTo>
                  <a:lnTo>
                    <a:pt x="164" y="3211"/>
                  </a:lnTo>
                  <a:lnTo>
                    <a:pt x="148" y="3290"/>
                  </a:lnTo>
                  <a:lnTo>
                    <a:pt x="133" y="3370"/>
                  </a:lnTo>
                  <a:lnTo>
                    <a:pt x="119" y="3447"/>
                  </a:lnTo>
                  <a:lnTo>
                    <a:pt x="106" y="3524"/>
                  </a:lnTo>
                  <a:lnTo>
                    <a:pt x="94" y="3599"/>
                  </a:lnTo>
                  <a:lnTo>
                    <a:pt x="82" y="3673"/>
                  </a:lnTo>
                  <a:lnTo>
                    <a:pt x="72" y="3746"/>
                  </a:lnTo>
                  <a:lnTo>
                    <a:pt x="62" y="3817"/>
                  </a:lnTo>
                  <a:lnTo>
                    <a:pt x="53" y="3888"/>
                  </a:lnTo>
                  <a:lnTo>
                    <a:pt x="45" y="3956"/>
                  </a:lnTo>
                  <a:lnTo>
                    <a:pt x="38" y="4024"/>
                  </a:lnTo>
                  <a:lnTo>
                    <a:pt x="27" y="4152"/>
                  </a:lnTo>
                  <a:lnTo>
                    <a:pt x="17" y="4275"/>
                  </a:lnTo>
                  <a:lnTo>
                    <a:pt x="10" y="4389"/>
                  </a:lnTo>
                  <a:lnTo>
                    <a:pt x="5" y="4495"/>
                  </a:lnTo>
                  <a:lnTo>
                    <a:pt x="2" y="4593"/>
                  </a:lnTo>
                  <a:lnTo>
                    <a:pt x="1" y="4682"/>
                  </a:lnTo>
                  <a:lnTo>
                    <a:pt x="0" y="4760"/>
                  </a:lnTo>
                  <a:lnTo>
                    <a:pt x="60" y="4760"/>
                  </a:lnTo>
                  <a:lnTo>
                    <a:pt x="60" y="4760"/>
                  </a:lnTo>
                  <a:lnTo>
                    <a:pt x="61" y="4683"/>
                  </a:lnTo>
                  <a:lnTo>
                    <a:pt x="62" y="4596"/>
                  </a:lnTo>
                  <a:lnTo>
                    <a:pt x="66" y="4501"/>
                  </a:lnTo>
                  <a:lnTo>
                    <a:pt x="71" y="4396"/>
                  </a:lnTo>
                  <a:lnTo>
                    <a:pt x="78" y="4283"/>
                  </a:lnTo>
                  <a:lnTo>
                    <a:pt x="87" y="4164"/>
                  </a:lnTo>
                  <a:lnTo>
                    <a:pt x="98" y="4036"/>
                  </a:lnTo>
                  <a:lnTo>
                    <a:pt x="113" y="3903"/>
                  </a:lnTo>
                  <a:lnTo>
                    <a:pt x="121" y="3835"/>
                  </a:lnTo>
                  <a:lnTo>
                    <a:pt x="130" y="3764"/>
                  </a:lnTo>
                  <a:lnTo>
                    <a:pt x="140" y="3693"/>
                  </a:lnTo>
                  <a:lnTo>
                    <a:pt x="151" y="3619"/>
                  </a:lnTo>
                  <a:lnTo>
                    <a:pt x="163" y="3546"/>
                  </a:lnTo>
                  <a:lnTo>
                    <a:pt x="176" y="3470"/>
                  </a:lnTo>
                  <a:lnTo>
                    <a:pt x="189" y="3394"/>
                  </a:lnTo>
                  <a:lnTo>
                    <a:pt x="204" y="3318"/>
                  </a:lnTo>
                  <a:lnTo>
                    <a:pt x="220" y="3239"/>
                  </a:lnTo>
                  <a:lnTo>
                    <a:pt x="237" y="3161"/>
                  </a:lnTo>
                  <a:lnTo>
                    <a:pt x="256" y="3080"/>
                  </a:lnTo>
                  <a:lnTo>
                    <a:pt x="275" y="3001"/>
                  </a:lnTo>
                  <a:lnTo>
                    <a:pt x="295" y="2919"/>
                  </a:lnTo>
                  <a:lnTo>
                    <a:pt x="317" y="2838"/>
                  </a:lnTo>
                  <a:lnTo>
                    <a:pt x="340" y="2755"/>
                  </a:lnTo>
                  <a:lnTo>
                    <a:pt x="364" y="2673"/>
                  </a:lnTo>
                  <a:lnTo>
                    <a:pt x="389" y="2590"/>
                  </a:lnTo>
                  <a:lnTo>
                    <a:pt x="417" y="2507"/>
                  </a:lnTo>
                  <a:lnTo>
                    <a:pt x="445" y="2424"/>
                  </a:lnTo>
                  <a:lnTo>
                    <a:pt x="475" y="2341"/>
                  </a:lnTo>
                  <a:lnTo>
                    <a:pt x="506" y="2257"/>
                  </a:lnTo>
                  <a:lnTo>
                    <a:pt x="539" y="2174"/>
                  </a:lnTo>
                  <a:lnTo>
                    <a:pt x="573" y="2089"/>
                  </a:lnTo>
                  <a:lnTo>
                    <a:pt x="610" y="2007"/>
                  </a:lnTo>
                  <a:lnTo>
                    <a:pt x="647" y="1923"/>
                  </a:lnTo>
                  <a:lnTo>
                    <a:pt x="686" y="1840"/>
                  </a:lnTo>
                  <a:lnTo>
                    <a:pt x="727" y="1757"/>
                  </a:lnTo>
                  <a:lnTo>
                    <a:pt x="770" y="1676"/>
                  </a:lnTo>
                  <a:lnTo>
                    <a:pt x="814" y="1593"/>
                  </a:lnTo>
                  <a:lnTo>
                    <a:pt x="860" y="1513"/>
                  </a:lnTo>
                  <a:lnTo>
                    <a:pt x="908" y="1431"/>
                  </a:lnTo>
                  <a:lnTo>
                    <a:pt x="959" y="1352"/>
                  </a:lnTo>
                  <a:lnTo>
                    <a:pt x="1010" y="1272"/>
                  </a:lnTo>
                  <a:lnTo>
                    <a:pt x="1064" y="1194"/>
                  </a:lnTo>
                  <a:lnTo>
                    <a:pt x="1120" y="1116"/>
                  </a:lnTo>
                  <a:lnTo>
                    <a:pt x="1178" y="1040"/>
                  </a:lnTo>
                  <a:lnTo>
                    <a:pt x="1237" y="965"/>
                  </a:lnTo>
                  <a:lnTo>
                    <a:pt x="1300" y="890"/>
                  </a:lnTo>
                  <a:lnTo>
                    <a:pt x="1363" y="817"/>
                  </a:lnTo>
                  <a:lnTo>
                    <a:pt x="1396" y="780"/>
                  </a:lnTo>
                  <a:lnTo>
                    <a:pt x="1429" y="745"/>
                  </a:lnTo>
                  <a:lnTo>
                    <a:pt x="1463" y="709"/>
                  </a:lnTo>
                  <a:lnTo>
                    <a:pt x="1498" y="674"/>
                  </a:lnTo>
                  <a:lnTo>
                    <a:pt x="1533" y="639"/>
                  </a:lnTo>
                  <a:lnTo>
                    <a:pt x="1568" y="604"/>
                  </a:lnTo>
                  <a:lnTo>
                    <a:pt x="1604" y="570"/>
                  </a:lnTo>
                  <a:lnTo>
                    <a:pt x="1640" y="537"/>
                  </a:lnTo>
                  <a:lnTo>
                    <a:pt x="1678" y="503"/>
                  </a:lnTo>
                  <a:lnTo>
                    <a:pt x="1716" y="470"/>
                  </a:lnTo>
                  <a:lnTo>
                    <a:pt x="1754" y="437"/>
                  </a:lnTo>
                  <a:lnTo>
                    <a:pt x="1793" y="405"/>
                  </a:lnTo>
                  <a:lnTo>
                    <a:pt x="1833" y="373"/>
                  </a:lnTo>
                  <a:lnTo>
                    <a:pt x="1873" y="342"/>
                  </a:lnTo>
                  <a:lnTo>
                    <a:pt x="1914" y="311"/>
                  </a:lnTo>
                  <a:lnTo>
                    <a:pt x="1955" y="281"/>
                  </a:lnTo>
                  <a:lnTo>
                    <a:pt x="1997" y="250"/>
                  </a:lnTo>
                  <a:lnTo>
                    <a:pt x="2040" y="220"/>
                  </a:lnTo>
                  <a:lnTo>
                    <a:pt x="1964" y="504"/>
                  </a:lnTo>
                  <a:lnTo>
                    <a:pt x="239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3611149" y="4149302"/>
              <a:ext cx="2812216" cy="1140016"/>
            </a:xfrm>
            <a:custGeom>
              <a:avLst/>
              <a:gdLst>
                <a:gd name="T0" fmla="*/ 14520 w 14832"/>
                <a:gd name="T1" fmla="*/ 465 h 6014"/>
                <a:gd name="T2" fmla="*/ 14517 w 14832"/>
                <a:gd name="T3" fmla="*/ 908 h 6014"/>
                <a:gd name="T4" fmla="*/ 14464 w 14832"/>
                <a:gd name="T5" fmla="*/ 1346 h 6014"/>
                <a:gd name="T6" fmla="*/ 14364 w 14832"/>
                <a:gd name="T7" fmla="*/ 1778 h 6014"/>
                <a:gd name="T8" fmla="*/ 14222 w 14832"/>
                <a:gd name="T9" fmla="*/ 2199 h 6014"/>
                <a:gd name="T10" fmla="*/ 14041 w 14832"/>
                <a:gd name="T11" fmla="*/ 2609 h 6014"/>
                <a:gd name="T12" fmla="*/ 13828 w 14832"/>
                <a:gd name="T13" fmla="*/ 3001 h 6014"/>
                <a:gd name="T14" fmla="*/ 13584 w 14832"/>
                <a:gd name="T15" fmla="*/ 3375 h 6014"/>
                <a:gd name="T16" fmla="*/ 13315 w 14832"/>
                <a:gd name="T17" fmla="*/ 3728 h 6014"/>
                <a:gd name="T18" fmla="*/ 13026 w 14832"/>
                <a:gd name="T19" fmla="*/ 4055 h 6014"/>
                <a:gd name="T20" fmla="*/ 12720 w 14832"/>
                <a:gd name="T21" fmla="*/ 4354 h 6014"/>
                <a:gd name="T22" fmla="*/ 12429 w 14832"/>
                <a:gd name="T23" fmla="*/ 4602 h 6014"/>
                <a:gd name="T24" fmla="*/ 12019 w 14832"/>
                <a:gd name="T25" fmla="*/ 4898 h 6014"/>
                <a:gd name="T26" fmla="*/ 11592 w 14832"/>
                <a:gd name="T27" fmla="*/ 5154 h 6014"/>
                <a:gd name="T28" fmla="*/ 11151 w 14832"/>
                <a:gd name="T29" fmla="*/ 5369 h 6014"/>
                <a:gd name="T30" fmla="*/ 10696 w 14832"/>
                <a:gd name="T31" fmla="*/ 5547 h 6014"/>
                <a:gd name="T32" fmla="*/ 10227 w 14832"/>
                <a:gd name="T33" fmla="*/ 5690 h 6014"/>
                <a:gd name="T34" fmla="*/ 9747 w 14832"/>
                <a:gd name="T35" fmla="*/ 5800 h 6014"/>
                <a:gd name="T36" fmla="*/ 9257 w 14832"/>
                <a:gd name="T37" fmla="*/ 5878 h 6014"/>
                <a:gd name="T38" fmla="*/ 8756 w 14832"/>
                <a:gd name="T39" fmla="*/ 5928 h 6014"/>
                <a:gd name="T40" fmla="*/ 8248 w 14832"/>
                <a:gd name="T41" fmla="*/ 5951 h 6014"/>
                <a:gd name="T42" fmla="*/ 7732 w 14832"/>
                <a:gd name="T43" fmla="*/ 5950 h 6014"/>
                <a:gd name="T44" fmla="*/ 6860 w 14832"/>
                <a:gd name="T45" fmla="*/ 5898 h 6014"/>
                <a:gd name="T46" fmla="*/ 5798 w 14832"/>
                <a:gd name="T47" fmla="*/ 5771 h 6014"/>
                <a:gd name="T48" fmla="*/ 4729 w 14832"/>
                <a:gd name="T49" fmla="*/ 5584 h 6014"/>
                <a:gd name="T50" fmla="*/ 3662 w 14832"/>
                <a:gd name="T51" fmla="*/ 5358 h 6014"/>
                <a:gd name="T52" fmla="*/ 1911 w 14832"/>
                <a:gd name="T53" fmla="*/ 4941 h 6014"/>
                <a:gd name="T54" fmla="*/ 464 w 14832"/>
                <a:gd name="T55" fmla="*/ 4594 h 6014"/>
                <a:gd name="T56" fmla="*/ 461 w 14832"/>
                <a:gd name="T57" fmla="*/ 4654 h 6014"/>
                <a:gd name="T58" fmla="*/ 1896 w 14832"/>
                <a:gd name="T59" fmla="*/ 4999 h 6014"/>
                <a:gd name="T60" fmla="*/ 3608 w 14832"/>
                <a:gd name="T61" fmla="*/ 5408 h 6014"/>
                <a:gd name="T62" fmla="*/ 4767 w 14832"/>
                <a:gd name="T63" fmla="*/ 5653 h 6014"/>
                <a:gd name="T64" fmla="*/ 5929 w 14832"/>
                <a:gd name="T65" fmla="*/ 5850 h 6014"/>
                <a:gd name="T66" fmla="*/ 6985 w 14832"/>
                <a:gd name="T67" fmla="*/ 5970 h 6014"/>
                <a:gd name="T68" fmla="*/ 7554 w 14832"/>
                <a:gd name="T69" fmla="*/ 6004 h 6014"/>
                <a:gd name="T70" fmla="*/ 8024 w 14832"/>
                <a:gd name="T71" fmla="*/ 6014 h 6014"/>
                <a:gd name="T72" fmla="*/ 8730 w 14832"/>
                <a:gd name="T73" fmla="*/ 5990 h 6014"/>
                <a:gd name="T74" fmla="*/ 9193 w 14832"/>
                <a:gd name="T75" fmla="*/ 5947 h 6014"/>
                <a:gd name="T76" fmla="*/ 9647 w 14832"/>
                <a:gd name="T77" fmla="*/ 5879 h 6014"/>
                <a:gd name="T78" fmla="*/ 10094 w 14832"/>
                <a:gd name="T79" fmla="*/ 5787 h 6014"/>
                <a:gd name="T80" fmla="*/ 10530 w 14832"/>
                <a:gd name="T81" fmla="*/ 5666 h 6014"/>
                <a:gd name="T82" fmla="*/ 10957 w 14832"/>
                <a:gd name="T83" fmla="*/ 5515 h 6014"/>
                <a:gd name="T84" fmla="*/ 11371 w 14832"/>
                <a:gd name="T85" fmla="*/ 5335 h 6014"/>
                <a:gd name="T86" fmla="*/ 11774 w 14832"/>
                <a:gd name="T87" fmla="*/ 5121 h 6014"/>
                <a:gd name="T88" fmla="*/ 12163 w 14832"/>
                <a:gd name="T89" fmla="*/ 4873 h 6014"/>
                <a:gd name="T90" fmla="*/ 12540 w 14832"/>
                <a:gd name="T91" fmla="*/ 4590 h 6014"/>
                <a:gd name="T92" fmla="*/ 12847 w 14832"/>
                <a:gd name="T93" fmla="*/ 4319 h 6014"/>
                <a:gd name="T94" fmla="*/ 13189 w 14832"/>
                <a:gd name="T95" fmla="*/ 3973 h 6014"/>
                <a:gd name="T96" fmla="*/ 13496 w 14832"/>
                <a:gd name="T97" fmla="*/ 3609 h 6014"/>
                <a:gd name="T98" fmla="*/ 13766 w 14832"/>
                <a:gd name="T99" fmla="*/ 3229 h 6014"/>
                <a:gd name="T100" fmla="*/ 13999 w 14832"/>
                <a:gd name="T101" fmla="*/ 2837 h 6014"/>
                <a:gd name="T102" fmla="*/ 14193 w 14832"/>
                <a:gd name="T103" fmla="*/ 2436 h 6014"/>
                <a:gd name="T104" fmla="*/ 14350 w 14832"/>
                <a:gd name="T105" fmla="*/ 2027 h 6014"/>
                <a:gd name="T106" fmla="*/ 14466 w 14832"/>
                <a:gd name="T107" fmla="*/ 1615 h 6014"/>
                <a:gd name="T108" fmla="*/ 14542 w 14832"/>
                <a:gd name="T109" fmla="*/ 1203 h 6014"/>
                <a:gd name="T110" fmla="*/ 14576 w 14832"/>
                <a:gd name="T111" fmla="*/ 792 h 6014"/>
                <a:gd name="T112" fmla="*/ 14568 w 14832"/>
                <a:gd name="T113" fmla="*/ 386 h 6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832" h="6014">
                  <a:moveTo>
                    <a:pt x="14832" y="581"/>
                  </a:moveTo>
                  <a:lnTo>
                    <a:pt x="14522" y="0"/>
                  </a:lnTo>
                  <a:lnTo>
                    <a:pt x="14277" y="611"/>
                  </a:lnTo>
                  <a:lnTo>
                    <a:pt x="14515" y="392"/>
                  </a:lnTo>
                  <a:lnTo>
                    <a:pt x="14515" y="392"/>
                  </a:lnTo>
                  <a:lnTo>
                    <a:pt x="14520" y="465"/>
                  </a:lnTo>
                  <a:lnTo>
                    <a:pt x="14523" y="540"/>
                  </a:lnTo>
                  <a:lnTo>
                    <a:pt x="14525" y="613"/>
                  </a:lnTo>
                  <a:lnTo>
                    <a:pt x="14525" y="687"/>
                  </a:lnTo>
                  <a:lnTo>
                    <a:pt x="14524" y="761"/>
                  </a:lnTo>
                  <a:lnTo>
                    <a:pt x="14521" y="834"/>
                  </a:lnTo>
                  <a:lnTo>
                    <a:pt x="14517" y="908"/>
                  </a:lnTo>
                  <a:lnTo>
                    <a:pt x="14512" y="981"/>
                  </a:lnTo>
                  <a:lnTo>
                    <a:pt x="14505" y="1055"/>
                  </a:lnTo>
                  <a:lnTo>
                    <a:pt x="14497" y="1127"/>
                  </a:lnTo>
                  <a:lnTo>
                    <a:pt x="14487" y="1201"/>
                  </a:lnTo>
                  <a:lnTo>
                    <a:pt x="14477" y="1273"/>
                  </a:lnTo>
                  <a:lnTo>
                    <a:pt x="14464" y="1346"/>
                  </a:lnTo>
                  <a:lnTo>
                    <a:pt x="14450" y="1419"/>
                  </a:lnTo>
                  <a:lnTo>
                    <a:pt x="14435" y="1491"/>
                  </a:lnTo>
                  <a:lnTo>
                    <a:pt x="14419" y="1563"/>
                  </a:lnTo>
                  <a:lnTo>
                    <a:pt x="14402" y="1635"/>
                  </a:lnTo>
                  <a:lnTo>
                    <a:pt x="14384" y="1707"/>
                  </a:lnTo>
                  <a:lnTo>
                    <a:pt x="14364" y="1778"/>
                  </a:lnTo>
                  <a:lnTo>
                    <a:pt x="14343" y="1848"/>
                  </a:lnTo>
                  <a:lnTo>
                    <a:pt x="14321" y="1920"/>
                  </a:lnTo>
                  <a:lnTo>
                    <a:pt x="14298" y="1990"/>
                  </a:lnTo>
                  <a:lnTo>
                    <a:pt x="14273" y="2061"/>
                  </a:lnTo>
                  <a:lnTo>
                    <a:pt x="14248" y="2130"/>
                  </a:lnTo>
                  <a:lnTo>
                    <a:pt x="14222" y="2199"/>
                  </a:lnTo>
                  <a:lnTo>
                    <a:pt x="14194" y="2269"/>
                  </a:lnTo>
                  <a:lnTo>
                    <a:pt x="14166" y="2337"/>
                  </a:lnTo>
                  <a:lnTo>
                    <a:pt x="14136" y="2406"/>
                  </a:lnTo>
                  <a:lnTo>
                    <a:pt x="14105" y="2474"/>
                  </a:lnTo>
                  <a:lnTo>
                    <a:pt x="14074" y="2541"/>
                  </a:lnTo>
                  <a:lnTo>
                    <a:pt x="14041" y="2609"/>
                  </a:lnTo>
                  <a:lnTo>
                    <a:pt x="14008" y="2675"/>
                  </a:lnTo>
                  <a:lnTo>
                    <a:pt x="13974" y="2742"/>
                  </a:lnTo>
                  <a:lnTo>
                    <a:pt x="13939" y="2807"/>
                  </a:lnTo>
                  <a:lnTo>
                    <a:pt x="13902" y="2872"/>
                  </a:lnTo>
                  <a:lnTo>
                    <a:pt x="13865" y="2937"/>
                  </a:lnTo>
                  <a:lnTo>
                    <a:pt x="13828" y="3001"/>
                  </a:lnTo>
                  <a:lnTo>
                    <a:pt x="13789" y="3066"/>
                  </a:lnTo>
                  <a:lnTo>
                    <a:pt x="13749" y="3129"/>
                  </a:lnTo>
                  <a:lnTo>
                    <a:pt x="13709" y="3191"/>
                  </a:lnTo>
                  <a:lnTo>
                    <a:pt x="13668" y="3254"/>
                  </a:lnTo>
                  <a:lnTo>
                    <a:pt x="13627" y="3315"/>
                  </a:lnTo>
                  <a:lnTo>
                    <a:pt x="13584" y="3375"/>
                  </a:lnTo>
                  <a:lnTo>
                    <a:pt x="13541" y="3436"/>
                  </a:lnTo>
                  <a:lnTo>
                    <a:pt x="13497" y="3496"/>
                  </a:lnTo>
                  <a:lnTo>
                    <a:pt x="13453" y="3554"/>
                  </a:lnTo>
                  <a:lnTo>
                    <a:pt x="13408" y="3613"/>
                  </a:lnTo>
                  <a:lnTo>
                    <a:pt x="13361" y="3671"/>
                  </a:lnTo>
                  <a:lnTo>
                    <a:pt x="13315" y="3728"/>
                  </a:lnTo>
                  <a:lnTo>
                    <a:pt x="13269" y="3785"/>
                  </a:lnTo>
                  <a:lnTo>
                    <a:pt x="13221" y="3840"/>
                  </a:lnTo>
                  <a:lnTo>
                    <a:pt x="13173" y="3894"/>
                  </a:lnTo>
                  <a:lnTo>
                    <a:pt x="13125" y="3949"/>
                  </a:lnTo>
                  <a:lnTo>
                    <a:pt x="13076" y="4002"/>
                  </a:lnTo>
                  <a:lnTo>
                    <a:pt x="13026" y="4055"/>
                  </a:lnTo>
                  <a:lnTo>
                    <a:pt x="12976" y="4107"/>
                  </a:lnTo>
                  <a:lnTo>
                    <a:pt x="12926" y="4158"/>
                  </a:lnTo>
                  <a:lnTo>
                    <a:pt x="12874" y="4208"/>
                  </a:lnTo>
                  <a:lnTo>
                    <a:pt x="12823" y="4258"/>
                  </a:lnTo>
                  <a:lnTo>
                    <a:pt x="12772" y="4307"/>
                  </a:lnTo>
                  <a:lnTo>
                    <a:pt x="12720" y="4354"/>
                  </a:lnTo>
                  <a:lnTo>
                    <a:pt x="12667" y="4401"/>
                  </a:lnTo>
                  <a:lnTo>
                    <a:pt x="12615" y="4448"/>
                  </a:lnTo>
                  <a:lnTo>
                    <a:pt x="12562" y="4493"/>
                  </a:lnTo>
                  <a:lnTo>
                    <a:pt x="12562" y="4493"/>
                  </a:lnTo>
                  <a:lnTo>
                    <a:pt x="12495" y="4547"/>
                  </a:lnTo>
                  <a:lnTo>
                    <a:pt x="12429" y="4602"/>
                  </a:lnTo>
                  <a:lnTo>
                    <a:pt x="12362" y="4654"/>
                  </a:lnTo>
                  <a:lnTo>
                    <a:pt x="12294" y="4705"/>
                  </a:lnTo>
                  <a:lnTo>
                    <a:pt x="12226" y="4756"/>
                  </a:lnTo>
                  <a:lnTo>
                    <a:pt x="12157" y="4804"/>
                  </a:lnTo>
                  <a:lnTo>
                    <a:pt x="12088" y="4852"/>
                  </a:lnTo>
                  <a:lnTo>
                    <a:pt x="12019" y="4898"/>
                  </a:lnTo>
                  <a:lnTo>
                    <a:pt x="11949" y="4944"/>
                  </a:lnTo>
                  <a:lnTo>
                    <a:pt x="11879" y="4988"/>
                  </a:lnTo>
                  <a:lnTo>
                    <a:pt x="11807" y="5031"/>
                  </a:lnTo>
                  <a:lnTo>
                    <a:pt x="11736" y="5073"/>
                  </a:lnTo>
                  <a:lnTo>
                    <a:pt x="11665" y="5114"/>
                  </a:lnTo>
                  <a:lnTo>
                    <a:pt x="11592" y="5154"/>
                  </a:lnTo>
                  <a:lnTo>
                    <a:pt x="11520" y="5192"/>
                  </a:lnTo>
                  <a:lnTo>
                    <a:pt x="11447" y="5229"/>
                  </a:lnTo>
                  <a:lnTo>
                    <a:pt x="11374" y="5267"/>
                  </a:lnTo>
                  <a:lnTo>
                    <a:pt x="11300" y="5302"/>
                  </a:lnTo>
                  <a:lnTo>
                    <a:pt x="11226" y="5336"/>
                  </a:lnTo>
                  <a:lnTo>
                    <a:pt x="11151" y="5369"/>
                  </a:lnTo>
                  <a:lnTo>
                    <a:pt x="11076" y="5401"/>
                  </a:lnTo>
                  <a:lnTo>
                    <a:pt x="11001" y="5433"/>
                  </a:lnTo>
                  <a:lnTo>
                    <a:pt x="10925" y="5463"/>
                  </a:lnTo>
                  <a:lnTo>
                    <a:pt x="10849" y="5492"/>
                  </a:lnTo>
                  <a:lnTo>
                    <a:pt x="10773" y="5520"/>
                  </a:lnTo>
                  <a:lnTo>
                    <a:pt x="10696" y="5547"/>
                  </a:lnTo>
                  <a:lnTo>
                    <a:pt x="10619" y="5573"/>
                  </a:lnTo>
                  <a:lnTo>
                    <a:pt x="10541" y="5599"/>
                  </a:lnTo>
                  <a:lnTo>
                    <a:pt x="10463" y="5623"/>
                  </a:lnTo>
                  <a:lnTo>
                    <a:pt x="10384" y="5646"/>
                  </a:lnTo>
                  <a:lnTo>
                    <a:pt x="10306" y="5668"/>
                  </a:lnTo>
                  <a:lnTo>
                    <a:pt x="10227" y="5690"/>
                  </a:lnTo>
                  <a:lnTo>
                    <a:pt x="10148" y="5710"/>
                  </a:lnTo>
                  <a:lnTo>
                    <a:pt x="10068" y="5730"/>
                  </a:lnTo>
                  <a:lnTo>
                    <a:pt x="9989" y="5748"/>
                  </a:lnTo>
                  <a:lnTo>
                    <a:pt x="9909" y="5767"/>
                  </a:lnTo>
                  <a:lnTo>
                    <a:pt x="9828" y="5784"/>
                  </a:lnTo>
                  <a:lnTo>
                    <a:pt x="9747" y="5800"/>
                  </a:lnTo>
                  <a:lnTo>
                    <a:pt x="9666" y="5815"/>
                  </a:lnTo>
                  <a:lnTo>
                    <a:pt x="9585" y="5829"/>
                  </a:lnTo>
                  <a:lnTo>
                    <a:pt x="9503" y="5842"/>
                  </a:lnTo>
                  <a:lnTo>
                    <a:pt x="9421" y="5855"/>
                  </a:lnTo>
                  <a:lnTo>
                    <a:pt x="9339" y="5867"/>
                  </a:lnTo>
                  <a:lnTo>
                    <a:pt x="9257" y="5878"/>
                  </a:lnTo>
                  <a:lnTo>
                    <a:pt x="9173" y="5888"/>
                  </a:lnTo>
                  <a:lnTo>
                    <a:pt x="9091" y="5897"/>
                  </a:lnTo>
                  <a:lnTo>
                    <a:pt x="9007" y="5906"/>
                  </a:lnTo>
                  <a:lnTo>
                    <a:pt x="8924" y="5914"/>
                  </a:lnTo>
                  <a:lnTo>
                    <a:pt x="8841" y="5921"/>
                  </a:lnTo>
                  <a:lnTo>
                    <a:pt x="8756" y="5928"/>
                  </a:lnTo>
                  <a:lnTo>
                    <a:pt x="8673" y="5934"/>
                  </a:lnTo>
                  <a:lnTo>
                    <a:pt x="8588" y="5939"/>
                  </a:lnTo>
                  <a:lnTo>
                    <a:pt x="8503" y="5943"/>
                  </a:lnTo>
                  <a:lnTo>
                    <a:pt x="8418" y="5946"/>
                  </a:lnTo>
                  <a:lnTo>
                    <a:pt x="8333" y="5949"/>
                  </a:lnTo>
                  <a:lnTo>
                    <a:pt x="8248" y="5951"/>
                  </a:lnTo>
                  <a:lnTo>
                    <a:pt x="8163" y="5953"/>
                  </a:lnTo>
                  <a:lnTo>
                    <a:pt x="8076" y="5953"/>
                  </a:lnTo>
                  <a:lnTo>
                    <a:pt x="7991" y="5953"/>
                  </a:lnTo>
                  <a:lnTo>
                    <a:pt x="7905" y="5953"/>
                  </a:lnTo>
                  <a:lnTo>
                    <a:pt x="7819" y="5952"/>
                  </a:lnTo>
                  <a:lnTo>
                    <a:pt x="7732" y="5950"/>
                  </a:lnTo>
                  <a:lnTo>
                    <a:pt x="7646" y="5947"/>
                  </a:lnTo>
                  <a:lnTo>
                    <a:pt x="7559" y="5944"/>
                  </a:lnTo>
                  <a:lnTo>
                    <a:pt x="7385" y="5936"/>
                  </a:lnTo>
                  <a:lnTo>
                    <a:pt x="7210" y="5926"/>
                  </a:lnTo>
                  <a:lnTo>
                    <a:pt x="7035" y="5913"/>
                  </a:lnTo>
                  <a:lnTo>
                    <a:pt x="6860" y="5898"/>
                  </a:lnTo>
                  <a:lnTo>
                    <a:pt x="6684" y="5882"/>
                  </a:lnTo>
                  <a:lnTo>
                    <a:pt x="6507" y="5863"/>
                  </a:lnTo>
                  <a:lnTo>
                    <a:pt x="6330" y="5843"/>
                  </a:lnTo>
                  <a:lnTo>
                    <a:pt x="6153" y="5820"/>
                  </a:lnTo>
                  <a:lnTo>
                    <a:pt x="5976" y="5796"/>
                  </a:lnTo>
                  <a:lnTo>
                    <a:pt x="5798" y="5771"/>
                  </a:lnTo>
                  <a:lnTo>
                    <a:pt x="5620" y="5742"/>
                  </a:lnTo>
                  <a:lnTo>
                    <a:pt x="5442" y="5713"/>
                  </a:lnTo>
                  <a:lnTo>
                    <a:pt x="5264" y="5683"/>
                  </a:lnTo>
                  <a:lnTo>
                    <a:pt x="5086" y="5652"/>
                  </a:lnTo>
                  <a:lnTo>
                    <a:pt x="4907" y="5619"/>
                  </a:lnTo>
                  <a:lnTo>
                    <a:pt x="4729" y="5584"/>
                  </a:lnTo>
                  <a:lnTo>
                    <a:pt x="4551" y="5549"/>
                  </a:lnTo>
                  <a:lnTo>
                    <a:pt x="4373" y="5513"/>
                  </a:lnTo>
                  <a:lnTo>
                    <a:pt x="4195" y="5476"/>
                  </a:lnTo>
                  <a:lnTo>
                    <a:pt x="4017" y="5438"/>
                  </a:lnTo>
                  <a:lnTo>
                    <a:pt x="3839" y="5398"/>
                  </a:lnTo>
                  <a:lnTo>
                    <a:pt x="3662" y="5358"/>
                  </a:lnTo>
                  <a:lnTo>
                    <a:pt x="3484" y="5318"/>
                  </a:lnTo>
                  <a:lnTo>
                    <a:pt x="3308" y="5278"/>
                  </a:lnTo>
                  <a:lnTo>
                    <a:pt x="2955" y="5194"/>
                  </a:lnTo>
                  <a:lnTo>
                    <a:pt x="2605" y="5110"/>
                  </a:lnTo>
                  <a:lnTo>
                    <a:pt x="2256" y="5025"/>
                  </a:lnTo>
                  <a:lnTo>
                    <a:pt x="1911" y="4941"/>
                  </a:lnTo>
                  <a:lnTo>
                    <a:pt x="1911" y="4941"/>
                  </a:lnTo>
                  <a:lnTo>
                    <a:pt x="1419" y="4820"/>
                  </a:lnTo>
                  <a:lnTo>
                    <a:pt x="1178" y="4762"/>
                  </a:lnTo>
                  <a:lnTo>
                    <a:pt x="937" y="4704"/>
                  </a:lnTo>
                  <a:lnTo>
                    <a:pt x="700" y="4648"/>
                  </a:lnTo>
                  <a:lnTo>
                    <a:pt x="464" y="4594"/>
                  </a:lnTo>
                  <a:lnTo>
                    <a:pt x="231" y="4540"/>
                  </a:lnTo>
                  <a:lnTo>
                    <a:pt x="0" y="4490"/>
                  </a:lnTo>
                  <a:lnTo>
                    <a:pt x="0" y="4551"/>
                  </a:lnTo>
                  <a:lnTo>
                    <a:pt x="0" y="4551"/>
                  </a:lnTo>
                  <a:lnTo>
                    <a:pt x="229" y="4602"/>
                  </a:lnTo>
                  <a:lnTo>
                    <a:pt x="461" y="4654"/>
                  </a:lnTo>
                  <a:lnTo>
                    <a:pt x="694" y="4708"/>
                  </a:lnTo>
                  <a:lnTo>
                    <a:pt x="930" y="4765"/>
                  </a:lnTo>
                  <a:lnTo>
                    <a:pt x="1169" y="4822"/>
                  </a:lnTo>
                  <a:lnTo>
                    <a:pt x="1409" y="4879"/>
                  </a:lnTo>
                  <a:lnTo>
                    <a:pt x="1896" y="4999"/>
                  </a:lnTo>
                  <a:lnTo>
                    <a:pt x="1896" y="4999"/>
                  </a:lnTo>
                  <a:lnTo>
                    <a:pt x="2272" y="5091"/>
                  </a:lnTo>
                  <a:lnTo>
                    <a:pt x="2651" y="5183"/>
                  </a:lnTo>
                  <a:lnTo>
                    <a:pt x="3032" y="5275"/>
                  </a:lnTo>
                  <a:lnTo>
                    <a:pt x="3224" y="5320"/>
                  </a:lnTo>
                  <a:lnTo>
                    <a:pt x="3416" y="5364"/>
                  </a:lnTo>
                  <a:lnTo>
                    <a:pt x="3608" y="5408"/>
                  </a:lnTo>
                  <a:lnTo>
                    <a:pt x="3801" y="5452"/>
                  </a:lnTo>
                  <a:lnTo>
                    <a:pt x="3993" y="5494"/>
                  </a:lnTo>
                  <a:lnTo>
                    <a:pt x="4187" y="5535"/>
                  </a:lnTo>
                  <a:lnTo>
                    <a:pt x="4380" y="5575"/>
                  </a:lnTo>
                  <a:lnTo>
                    <a:pt x="4573" y="5615"/>
                  </a:lnTo>
                  <a:lnTo>
                    <a:pt x="4767" y="5653"/>
                  </a:lnTo>
                  <a:lnTo>
                    <a:pt x="4961" y="5690"/>
                  </a:lnTo>
                  <a:lnTo>
                    <a:pt x="5155" y="5725"/>
                  </a:lnTo>
                  <a:lnTo>
                    <a:pt x="5349" y="5760"/>
                  </a:lnTo>
                  <a:lnTo>
                    <a:pt x="5542" y="5792"/>
                  </a:lnTo>
                  <a:lnTo>
                    <a:pt x="5736" y="5822"/>
                  </a:lnTo>
                  <a:lnTo>
                    <a:pt x="5929" y="5850"/>
                  </a:lnTo>
                  <a:lnTo>
                    <a:pt x="6122" y="5877"/>
                  </a:lnTo>
                  <a:lnTo>
                    <a:pt x="6314" y="5901"/>
                  </a:lnTo>
                  <a:lnTo>
                    <a:pt x="6506" y="5925"/>
                  </a:lnTo>
                  <a:lnTo>
                    <a:pt x="6698" y="5945"/>
                  </a:lnTo>
                  <a:lnTo>
                    <a:pt x="6889" y="5962"/>
                  </a:lnTo>
                  <a:lnTo>
                    <a:pt x="6985" y="5970"/>
                  </a:lnTo>
                  <a:lnTo>
                    <a:pt x="7080" y="5978"/>
                  </a:lnTo>
                  <a:lnTo>
                    <a:pt x="7175" y="5984"/>
                  </a:lnTo>
                  <a:lnTo>
                    <a:pt x="7271" y="5990"/>
                  </a:lnTo>
                  <a:lnTo>
                    <a:pt x="7365" y="5996"/>
                  </a:lnTo>
                  <a:lnTo>
                    <a:pt x="7460" y="6000"/>
                  </a:lnTo>
                  <a:lnTo>
                    <a:pt x="7554" y="6004"/>
                  </a:lnTo>
                  <a:lnTo>
                    <a:pt x="7649" y="6008"/>
                  </a:lnTo>
                  <a:lnTo>
                    <a:pt x="7742" y="6010"/>
                  </a:lnTo>
                  <a:lnTo>
                    <a:pt x="7837" y="6012"/>
                  </a:lnTo>
                  <a:lnTo>
                    <a:pt x="7930" y="6013"/>
                  </a:lnTo>
                  <a:lnTo>
                    <a:pt x="8024" y="6014"/>
                  </a:lnTo>
                  <a:lnTo>
                    <a:pt x="8024" y="6014"/>
                  </a:lnTo>
                  <a:lnTo>
                    <a:pt x="8182" y="6013"/>
                  </a:lnTo>
                  <a:lnTo>
                    <a:pt x="8340" y="6009"/>
                  </a:lnTo>
                  <a:lnTo>
                    <a:pt x="8497" y="6003"/>
                  </a:lnTo>
                  <a:lnTo>
                    <a:pt x="8574" y="6000"/>
                  </a:lnTo>
                  <a:lnTo>
                    <a:pt x="8652" y="5995"/>
                  </a:lnTo>
                  <a:lnTo>
                    <a:pt x="8730" y="5990"/>
                  </a:lnTo>
                  <a:lnTo>
                    <a:pt x="8807" y="5985"/>
                  </a:lnTo>
                  <a:lnTo>
                    <a:pt x="8885" y="5979"/>
                  </a:lnTo>
                  <a:lnTo>
                    <a:pt x="8962" y="5972"/>
                  </a:lnTo>
                  <a:lnTo>
                    <a:pt x="9040" y="5964"/>
                  </a:lnTo>
                  <a:lnTo>
                    <a:pt x="9116" y="5956"/>
                  </a:lnTo>
                  <a:lnTo>
                    <a:pt x="9193" y="5947"/>
                  </a:lnTo>
                  <a:lnTo>
                    <a:pt x="9269" y="5938"/>
                  </a:lnTo>
                  <a:lnTo>
                    <a:pt x="9345" y="5928"/>
                  </a:lnTo>
                  <a:lnTo>
                    <a:pt x="9421" y="5916"/>
                  </a:lnTo>
                  <a:lnTo>
                    <a:pt x="9496" y="5904"/>
                  </a:lnTo>
                  <a:lnTo>
                    <a:pt x="9572" y="5892"/>
                  </a:lnTo>
                  <a:lnTo>
                    <a:pt x="9647" y="5879"/>
                  </a:lnTo>
                  <a:lnTo>
                    <a:pt x="9723" y="5866"/>
                  </a:lnTo>
                  <a:lnTo>
                    <a:pt x="9797" y="5851"/>
                  </a:lnTo>
                  <a:lnTo>
                    <a:pt x="9871" y="5836"/>
                  </a:lnTo>
                  <a:lnTo>
                    <a:pt x="9946" y="5820"/>
                  </a:lnTo>
                  <a:lnTo>
                    <a:pt x="10019" y="5804"/>
                  </a:lnTo>
                  <a:lnTo>
                    <a:pt x="10094" y="5787"/>
                  </a:lnTo>
                  <a:lnTo>
                    <a:pt x="10167" y="5769"/>
                  </a:lnTo>
                  <a:lnTo>
                    <a:pt x="10239" y="5749"/>
                  </a:lnTo>
                  <a:lnTo>
                    <a:pt x="10313" y="5729"/>
                  </a:lnTo>
                  <a:lnTo>
                    <a:pt x="10385" y="5709"/>
                  </a:lnTo>
                  <a:lnTo>
                    <a:pt x="10458" y="5688"/>
                  </a:lnTo>
                  <a:lnTo>
                    <a:pt x="10530" y="5666"/>
                  </a:lnTo>
                  <a:lnTo>
                    <a:pt x="10602" y="5643"/>
                  </a:lnTo>
                  <a:lnTo>
                    <a:pt x="10673" y="5619"/>
                  </a:lnTo>
                  <a:lnTo>
                    <a:pt x="10744" y="5595"/>
                  </a:lnTo>
                  <a:lnTo>
                    <a:pt x="10816" y="5568"/>
                  </a:lnTo>
                  <a:lnTo>
                    <a:pt x="10886" y="5542"/>
                  </a:lnTo>
                  <a:lnTo>
                    <a:pt x="10957" y="5515"/>
                  </a:lnTo>
                  <a:lnTo>
                    <a:pt x="11026" y="5488"/>
                  </a:lnTo>
                  <a:lnTo>
                    <a:pt x="11095" y="5459"/>
                  </a:lnTo>
                  <a:lnTo>
                    <a:pt x="11165" y="5429"/>
                  </a:lnTo>
                  <a:lnTo>
                    <a:pt x="11234" y="5398"/>
                  </a:lnTo>
                  <a:lnTo>
                    <a:pt x="11303" y="5367"/>
                  </a:lnTo>
                  <a:lnTo>
                    <a:pt x="11371" y="5335"/>
                  </a:lnTo>
                  <a:lnTo>
                    <a:pt x="11439" y="5302"/>
                  </a:lnTo>
                  <a:lnTo>
                    <a:pt x="11507" y="5268"/>
                  </a:lnTo>
                  <a:lnTo>
                    <a:pt x="11574" y="5232"/>
                  </a:lnTo>
                  <a:lnTo>
                    <a:pt x="11641" y="5196"/>
                  </a:lnTo>
                  <a:lnTo>
                    <a:pt x="11708" y="5159"/>
                  </a:lnTo>
                  <a:lnTo>
                    <a:pt x="11774" y="5121"/>
                  </a:lnTo>
                  <a:lnTo>
                    <a:pt x="11840" y="5083"/>
                  </a:lnTo>
                  <a:lnTo>
                    <a:pt x="11905" y="5042"/>
                  </a:lnTo>
                  <a:lnTo>
                    <a:pt x="11970" y="5002"/>
                  </a:lnTo>
                  <a:lnTo>
                    <a:pt x="12035" y="4960"/>
                  </a:lnTo>
                  <a:lnTo>
                    <a:pt x="12099" y="4918"/>
                  </a:lnTo>
                  <a:lnTo>
                    <a:pt x="12163" y="4873"/>
                  </a:lnTo>
                  <a:lnTo>
                    <a:pt x="12227" y="4829"/>
                  </a:lnTo>
                  <a:lnTo>
                    <a:pt x="12290" y="4783"/>
                  </a:lnTo>
                  <a:lnTo>
                    <a:pt x="12354" y="4736"/>
                  </a:lnTo>
                  <a:lnTo>
                    <a:pt x="12416" y="4688"/>
                  </a:lnTo>
                  <a:lnTo>
                    <a:pt x="12478" y="4640"/>
                  </a:lnTo>
                  <a:lnTo>
                    <a:pt x="12540" y="4590"/>
                  </a:lnTo>
                  <a:lnTo>
                    <a:pt x="12601" y="4539"/>
                  </a:lnTo>
                  <a:lnTo>
                    <a:pt x="12601" y="4539"/>
                  </a:lnTo>
                  <a:lnTo>
                    <a:pt x="12664" y="4485"/>
                  </a:lnTo>
                  <a:lnTo>
                    <a:pt x="12726" y="4431"/>
                  </a:lnTo>
                  <a:lnTo>
                    <a:pt x="12787" y="4375"/>
                  </a:lnTo>
                  <a:lnTo>
                    <a:pt x="12847" y="4319"/>
                  </a:lnTo>
                  <a:lnTo>
                    <a:pt x="12907" y="4263"/>
                  </a:lnTo>
                  <a:lnTo>
                    <a:pt x="12965" y="4206"/>
                  </a:lnTo>
                  <a:lnTo>
                    <a:pt x="13023" y="4149"/>
                  </a:lnTo>
                  <a:lnTo>
                    <a:pt x="13080" y="4091"/>
                  </a:lnTo>
                  <a:lnTo>
                    <a:pt x="13135" y="4032"/>
                  </a:lnTo>
                  <a:lnTo>
                    <a:pt x="13189" y="3973"/>
                  </a:lnTo>
                  <a:lnTo>
                    <a:pt x="13243" y="3914"/>
                  </a:lnTo>
                  <a:lnTo>
                    <a:pt x="13295" y="3853"/>
                  </a:lnTo>
                  <a:lnTo>
                    <a:pt x="13347" y="3793"/>
                  </a:lnTo>
                  <a:lnTo>
                    <a:pt x="13397" y="3732"/>
                  </a:lnTo>
                  <a:lnTo>
                    <a:pt x="13447" y="3670"/>
                  </a:lnTo>
                  <a:lnTo>
                    <a:pt x="13496" y="3609"/>
                  </a:lnTo>
                  <a:lnTo>
                    <a:pt x="13543" y="3546"/>
                  </a:lnTo>
                  <a:lnTo>
                    <a:pt x="13590" y="3484"/>
                  </a:lnTo>
                  <a:lnTo>
                    <a:pt x="13635" y="3421"/>
                  </a:lnTo>
                  <a:lnTo>
                    <a:pt x="13680" y="3357"/>
                  </a:lnTo>
                  <a:lnTo>
                    <a:pt x="13723" y="3293"/>
                  </a:lnTo>
                  <a:lnTo>
                    <a:pt x="13766" y="3229"/>
                  </a:lnTo>
                  <a:lnTo>
                    <a:pt x="13807" y="3164"/>
                  </a:lnTo>
                  <a:lnTo>
                    <a:pt x="13847" y="3100"/>
                  </a:lnTo>
                  <a:lnTo>
                    <a:pt x="13886" y="3034"/>
                  </a:lnTo>
                  <a:lnTo>
                    <a:pt x="13925" y="2969"/>
                  </a:lnTo>
                  <a:lnTo>
                    <a:pt x="13963" y="2903"/>
                  </a:lnTo>
                  <a:lnTo>
                    <a:pt x="13999" y="2837"/>
                  </a:lnTo>
                  <a:lnTo>
                    <a:pt x="14034" y="2771"/>
                  </a:lnTo>
                  <a:lnTo>
                    <a:pt x="14067" y="2704"/>
                  </a:lnTo>
                  <a:lnTo>
                    <a:pt x="14100" y="2637"/>
                  </a:lnTo>
                  <a:lnTo>
                    <a:pt x="14133" y="2571"/>
                  </a:lnTo>
                  <a:lnTo>
                    <a:pt x="14164" y="2503"/>
                  </a:lnTo>
                  <a:lnTo>
                    <a:pt x="14193" y="2436"/>
                  </a:lnTo>
                  <a:lnTo>
                    <a:pt x="14222" y="2367"/>
                  </a:lnTo>
                  <a:lnTo>
                    <a:pt x="14250" y="2300"/>
                  </a:lnTo>
                  <a:lnTo>
                    <a:pt x="14276" y="2232"/>
                  </a:lnTo>
                  <a:lnTo>
                    <a:pt x="14302" y="2164"/>
                  </a:lnTo>
                  <a:lnTo>
                    <a:pt x="14326" y="2096"/>
                  </a:lnTo>
                  <a:lnTo>
                    <a:pt x="14350" y="2027"/>
                  </a:lnTo>
                  <a:lnTo>
                    <a:pt x="14372" y="1959"/>
                  </a:lnTo>
                  <a:lnTo>
                    <a:pt x="14393" y="1891"/>
                  </a:lnTo>
                  <a:lnTo>
                    <a:pt x="14412" y="1822"/>
                  </a:lnTo>
                  <a:lnTo>
                    <a:pt x="14431" y="1753"/>
                  </a:lnTo>
                  <a:lnTo>
                    <a:pt x="14449" y="1684"/>
                  </a:lnTo>
                  <a:lnTo>
                    <a:pt x="14466" y="1615"/>
                  </a:lnTo>
                  <a:lnTo>
                    <a:pt x="14482" y="1547"/>
                  </a:lnTo>
                  <a:lnTo>
                    <a:pt x="14496" y="1478"/>
                  </a:lnTo>
                  <a:lnTo>
                    <a:pt x="14509" y="1409"/>
                  </a:lnTo>
                  <a:lnTo>
                    <a:pt x="14521" y="1340"/>
                  </a:lnTo>
                  <a:lnTo>
                    <a:pt x="14532" y="1271"/>
                  </a:lnTo>
                  <a:lnTo>
                    <a:pt x="14542" y="1203"/>
                  </a:lnTo>
                  <a:lnTo>
                    <a:pt x="14550" y="1134"/>
                  </a:lnTo>
                  <a:lnTo>
                    <a:pt x="14558" y="1066"/>
                  </a:lnTo>
                  <a:lnTo>
                    <a:pt x="14564" y="996"/>
                  </a:lnTo>
                  <a:lnTo>
                    <a:pt x="14569" y="928"/>
                  </a:lnTo>
                  <a:lnTo>
                    <a:pt x="14573" y="860"/>
                  </a:lnTo>
                  <a:lnTo>
                    <a:pt x="14576" y="792"/>
                  </a:lnTo>
                  <a:lnTo>
                    <a:pt x="14577" y="724"/>
                  </a:lnTo>
                  <a:lnTo>
                    <a:pt x="14578" y="655"/>
                  </a:lnTo>
                  <a:lnTo>
                    <a:pt x="14577" y="588"/>
                  </a:lnTo>
                  <a:lnTo>
                    <a:pt x="14575" y="521"/>
                  </a:lnTo>
                  <a:lnTo>
                    <a:pt x="14572" y="453"/>
                  </a:lnTo>
                  <a:lnTo>
                    <a:pt x="14568" y="386"/>
                  </a:lnTo>
                  <a:lnTo>
                    <a:pt x="14832" y="5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080295" y="1254804"/>
              <a:ext cx="2115465" cy="1329797"/>
            </a:xfrm>
            <a:custGeom>
              <a:avLst/>
              <a:gdLst>
                <a:gd name="T0" fmla="*/ 10920 w 11158"/>
                <a:gd name="T1" fmla="*/ 367 h 7009"/>
                <a:gd name="T2" fmla="*/ 10734 w 11158"/>
                <a:gd name="T3" fmla="*/ 1089 h 7009"/>
                <a:gd name="T4" fmla="*/ 10513 w 11158"/>
                <a:gd name="T5" fmla="*/ 1768 h 7009"/>
                <a:gd name="T6" fmla="*/ 10258 w 11158"/>
                <a:gd name="T7" fmla="*/ 2403 h 7009"/>
                <a:gd name="T8" fmla="*/ 9967 w 11158"/>
                <a:gd name="T9" fmla="*/ 2998 h 7009"/>
                <a:gd name="T10" fmla="*/ 9642 w 11158"/>
                <a:gd name="T11" fmla="*/ 3549 h 7009"/>
                <a:gd name="T12" fmla="*/ 9283 w 11158"/>
                <a:gd name="T13" fmla="*/ 4057 h 7009"/>
                <a:gd name="T14" fmla="*/ 8891 w 11158"/>
                <a:gd name="T15" fmla="*/ 4523 h 7009"/>
                <a:gd name="T16" fmla="*/ 8463 w 11158"/>
                <a:gd name="T17" fmla="*/ 4945 h 7009"/>
                <a:gd name="T18" fmla="*/ 8003 w 11158"/>
                <a:gd name="T19" fmla="*/ 5325 h 7009"/>
                <a:gd name="T20" fmla="*/ 7508 w 11158"/>
                <a:gd name="T21" fmla="*/ 5661 h 7009"/>
                <a:gd name="T22" fmla="*/ 6980 w 11158"/>
                <a:gd name="T23" fmla="*/ 5952 h 7009"/>
                <a:gd name="T24" fmla="*/ 6418 w 11158"/>
                <a:gd name="T25" fmla="*/ 6201 h 7009"/>
                <a:gd name="T26" fmla="*/ 5944 w 11158"/>
                <a:gd name="T27" fmla="*/ 6368 h 7009"/>
                <a:gd name="T28" fmla="*/ 5496 w 11158"/>
                <a:gd name="T29" fmla="*/ 6499 h 7009"/>
                <a:gd name="T30" fmla="*/ 5042 w 11158"/>
                <a:gd name="T31" fmla="*/ 6610 h 7009"/>
                <a:gd name="T32" fmla="*/ 4585 w 11158"/>
                <a:gd name="T33" fmla="*/ 6703 h 7009"/>
                <a:gd name="T34" fmla="*/ 4125 w 11158"/>
                <a:gd name="T35" fmla="*/ 6778 h 7009"/>
                <a:gd name="T36" fmla="*/ 3383 w 11158"/>
                <a:gd name="T37" fmla="*/ 6867 h 7009"/>
                <a:gd name="T38" fmla="*/ 2447 w 11158"/>
                <a:gd name="T39" fmla="*/ 6931 h 7009"/>
                <a:gd name="T40" fmla="*/ 1507 w 11158"/>
                <a:gd name="T41" fmla="*/ 6952 h 7009"/>
                <a:gd name="T42" fmla="*/ 564 w 11158"/>
                <a:gd name="T43" fmla="*/ 6943 h 7009"/>
                <a:gd name="T44" fmla="*/ 0 w 11158"/>
                <a:gd name="T45" fmla="*/ 6983 h 7009"/>
                <a:gd name="T46" fmla="*/ 944 w 11158"/>
                <a:gd name="T47" fmla="*/ 7006 h 7009"/>
                <a:gd name="T48" fmla="*/ 1888 w 11158"/>
                <a:gd name="T49" fmla="*/ 7004 h 7009"/>
                <a:gd name="T50" fmla="*/ 2829 w 11158"/>
                <a:gd name="T51" fmla="*/ 6966 h 7009"/>
                <a:gd name="T52" fmla="*/ 3765 w 11158"/>
                <a:gd name="T53" fmla="*/ 6882 h 7009"/>
                <a:gd name="T54" fmla="*/ 4229 w 11158"/>
                <a:gd name="T55" fmla="*/ 6818 h 7009"/>
                <a:gd name="T56" fmla="*/ 4690 w 11158"/>
                <a:gd name="T57" fmla="*/ 6739 h 7009"/>
                <a:gd name="T58" fmla="*/ 5149 w 11158"/>
                <a:gd name="T59" fmla="*/ 6642 h 7009"/>
                <a:gd name="T60" fmla="*/ 5603 w 11158"/>
                <a:gd name="T61" fmla="*/ 6528 h 7009"/>
                <a:gd name="T62" fmla="*/ 5963 w 11158"/>
                <a:gd name="T63" fmla="*/ 6421 h 7009"/>
                <a:gd name="T64" fmla="*/ 6309 w 11158"/>
                <a:gd name="T65" fmla="*/ 6302 h 7009"/>
                <a:gd name="T66" fmla="*/ 6645 w 11158"/>
                <a:gd name="T67" fmla="*/ 6169 h 7009"/>
                <a:gd name="T68" fmla="*/ 6969 w 11158"/>
                <a:gd name="T69" fmla="*/ 6021 h 7009"/>
                <a:gd name="T70" fmla="*/ 7283 w 11158"/>
                <a:gd name="T71" fmla="*/ 5859 h 7009"/>
                <a:gd name="T72" fmla="*/ 7584 w 11158"/>
                <a:gd name="T73" fmla="*/ 5682 h 7009"/>
                <a:gd name="T74" fmla="*/ 7875 w 11158"/>
                <a:gd name="T75" fmla="*/ 5491 h 7009"/>
                <a:gd name="T76" fmla="*/ 8155 w 11158"/>
                <a:gd name="T77" fmla="*/ 5284 h 7009"/>
                <a:gd name="T78" fmla="*/ 8422 w 11158"/>
                <a:gd name="T79" fmla="*/ 5065 h 7009"/>
                <a:gd name="T80" fmla="*/ 8679 w 11158"/>
                <a:gd name="T81" fmla="*/ 4831 h 7009"/>
                <a:gd name="T82" fmla="*/ 8923 w 11158"/>
                <a:gd name="T83" fmla="*/ 4582 h 7009"/>
                <a:gd name="T84" fmla="*/ 9156 w 11158"/>
                <a:gd name="T85" fmla="*/ 4321 h 7009"/>
                <a:gd name="T86" fmla="*/ 9377 w 11158"/>
                <a:gd name="T87" fmla="*/ 4044 h 7009"/>
                <a:gd name="T88" fmla="*/ 9545 w 11158"/>
                <a:gd name="T89" fmla="*/ 3813 h 7009"/>
                <a:gd name="T90" fmla="*/ 9837 w 11158"/>
                <a:gd name="T91" fmla="*/ 3361 h 7009"/>
                <a:gd name="T92" fmla="*/ 10103 w 11158"/>
                <a:gd name="T93" fmla="*/ 2881 h 7009"/>
                <a:gd name="T94" fmla="*/ 10343 w 11158"/>
                <a:gd name="T95" fmla="*/ 2370 h 7009"/>
                <a:gd name="T96" fmla="*/ 10558 w 11158"/>
                <a:gd name="T97" fmla="*/ 1828 h 7009"/>
                <a:gd name="T98" fmla="*/ 10749 w 11158"/>
                <a:gd name="T99" fmla="*/ 1253 h 7009"/>
                <a:gd name="T100" fmla="*/ 10916 w 11158"/>
                <a:gd name="T101" fmla="*/ 645 h 7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58" h="7009">
                  <a:moveTo>
                    <a:pt x="11158" y="648"/>
                  </a:moveTo>
                  <a:lnTo>
                    <a:pt x="11045" y="0"/>
                  </a:lnTo>
                  <a:lnTo>
                    <a:pt x="10622" y="503"/>
                  </a:lnTo>
                  <a:lnTo>
                    <a:pt x="10920" y="367"/>
                  </a:lnTo>
                  <a:lnTo>
                    <a:pt x="10920" y="367"/>
                  </a:lnTo>
                  <a:lnTo>
                    <a:pt x="10885" y="515"/>
                  </a:lnTo>
                  <a:lnTo>
                    <a:pt x="10850" y="661"/>
                  </a:lnTo>
                  <a:lnTo>
                    <a:pt x="10813" y="805"/>
                  </a:lnTo>
                  <a:lnTo>
                    <a:pt x="10774" y="948"/>
                  </a:lnTo>
                  <a:lnTo>
                    <a:pt x="10734" y="1089"/>
                  </a:lnTo>
                  <a:lnTo>
                    <a:pt x="10692" y="1227"/>
                  </a:lnTo>
                  <a:lnTo>
                    <a:pt x="10650" y="1365"/>
                  </a:lnTo>
                  <a:lnTo>
                    <a:pt x="10606" y="1501"/>
                  </a:lnTo>
                  <a:lnTo>
                    <a:pt x="10559" y="1635"/>
                  </a:lnTo>
                  <a:lnTo>
                    <a:pt x="10513" y="1768"/>
                  </a:lnTo>
                  <a:lnTo>
                    <a:pt x="10465" y="1897"/>
                  </a:lnTo>
                  <a:lnTo>
                    <a:pt x="10415" y="2027"/>
                  </a:lnTo>
                  <a:lnTo>
                    <a:pt x="10363" y="2154"/>
                  </a:lnTo>
                  <a:lnTo>
                    <a:pt x="10311" y="2280"/>
                  </a:lnTo>
                  <a:lnTo>
                    <a:pt x="10258" y="2403"/>
                  </a:lnTo>
                  <a:lnTo>
                    <a:pt x="10202" y="2526"/>
                  </a:lnTo>
                  <a:lnTo>
                    <a:pt x="10145" y="2646"/>
                  </a:lnTo>
                  <a:lnTo>
                    <a:pt x="10088" y="2765"/>
                  </a:lnTo>
                  <a:lnTo>
                    <a:pt x="10027" y="2882"/>
                  </a:lnTo>
                  <a:lnTo>
                    <a:pt x="9967" y="2998"/>
                  </a:lnTo>
                  <a:lnTo>
                    <a:pt x="9905" y="3111"/>
                  </a:lnTo>
                  <a:lnTo>
                    <a:pt x="9841" y="3223"/>
                  </a:lnTo>
                  <a:lnTo>
                    <a:pt x="9776" y="3334"/>
                  </a:lnTo>
                  <a:lnTo>
                    <a:pt x="9711" y="3442"/>
                  </a:lnTo>
                  <a:lnTo>
                    <a:pt x="9642" y="3549"/>
                  </a:lnTo>
                  <a:lnTo>
                    <a:pt x="9574" y="3654"/>
                  </a:lnTo>
                  <a:lnTo>
                    <a:pt x="9503" y="3757"/>
                  </a:lnTo>
                  <a:lnTo>
                    <a:pt x="9431" y="3859"/>
                  </a:lnTo>
                  <a:lnTo>
                    <a:pt x="9359" y="3960"/>
                  </a:lnTo>
                  <a:lnTo>
                    <a:pt x="9283" y="4057"/>
                  </a:lnTo>
                  <a:lnTo>
                    <a:pt x="9208" y="4154"/>
                  </a:lnTo>
                  <a:lnTo>
                    <a:pt x="9130" y="4249"/>
                  </a:lnTo>
                  <a:lnTo>
                    <a:pt x="9052" y="4342"/>
                  </a:lnTo>
                  <a:lnTo>
                    <a:pt x="8972" y="4433"/>
                  </a:lnTo>
                  <a:lnTo>
                    <a:pt x="8891" y="4523"/>
                  </a:lnTo>
                  <a:lnTo>
                    <a:pt x="8807" y="4611"/>
                  </a:lnTo>
                  <a:lnTo>
                    <a:pt x="8724" y="4697"/>
                  </a:lnTo>
                  <a:lnTo>
                    <a:pt x="8638" y="4781"/>
                  </a:lnTo>
                  <a:lnTo>
                    <a:pt x="8552" y="4865"/>
                  </a:lnTo>
                  <a:lnTo>
                    <a:pt x="8463" y="4945"/>
                  </a:lnTo>
                  <a:lnTo>
                    <a:pt x="8374" y="5025"/>
                  </a:lnTo>
                  <a:lnTo>
                    <a:pt x="8283" y="5102"/>
                  </a:lnTo>
                  <a:lnTo>
                    <a:pt x="8191" y="5178"/>
                  </a:lnTo>
                  <a:lnTo>
                    <a:pt x="8097" y="5252"/>
                  </a:lnTo>
                  <a:lnTo>
                    <a:pt x="8003" y="5325"/>
                  </a:lnTo>
                  <a:lnTo>
                    <a:pt x="7906" y="5395"/>
                  </a:lnTo>
                  <a:lnTo>
                    <a:pt x="7809" y="5464"/>
                  </a:lnTo>
                  <a:lnTo>
                    <a:pt x="7710" y="5532"/>
                  </a:lnTo>
                  <a:lnTo>
                    <a:pt x="7610" y="5597"/>
                  </a:lnTo>
                  <a:lnTo>
                    <a:pt x="7508" y="5661"/>
                  </a:lnTo>
                  <a:lnTo>
                    <a:pt x="7404" y="5722"/>
                  </a:lnTo>
                  <a:lnTo>
                    <a:pt x="7301" y="5782"/>
                  </a:lnTo>
                  <a:lnTo>
                    <a:pt x="7195" y="5841"/>
                  </a:lnTo>
                  <a:lnTo>
                    <a:pt x="7088" y="5898"/>
                  </a:lnTo>
                  <a:lnTo>
                    <a:pt x="6980" y="5952"/>
                  </a:lnTo>
                  <a:lnTo>
                    <a:pt x="6869" y="6006"/>
                  </a:lnTo>
                  <a:lnTo>
                    <a:pt x="6759" y="6057"/>
                  </a:lnTo>
                  <a:lnTo>
                    <a:pt x="6646" y="6107"/>
                  </a:lnTo>
                  <a:lnTo>
                    <a:pt x="6532" y="6155"/>
                  </a:lnTo>
                  <a:lnTo>
                    <a:pt x="6418" y="6201"/>
                  </a:lnTo>
                  <a:lnTo>
                    <a:pt x="6301" y="6245"/>
                  </a:lnTo>
                  <a:lnTo>
                    <a:pt x="6183" y="6288"/>
                  </a:lnTo>
                  <a:lnTo>
                    <a:pt x="6065" y="6330"/>
                  </a:lnTo>
                  <a:lnTo>
                    <a:pt x="5944" y="6368"/>
                  </a:lnTo>
                  <a:lnTo>
                    <a:pt x="5944" y="6368"/>
                  </a:lnTo>
                  <a:lnTo>
                    <a:pt x="5855" y="6396"/>
                  </a:lnTo>
                  <a:lnTo>
                    <a:pt x="5765" y="6423"/>
                  </a:lnTo>
                  <a:lnTo>
                    <a:pt x="5676" y="6449"/>
                  </a:lnTo>
                  <a:lnTo>
                    <a:pt x="5585" y="6474"/>
                  </a:lnTo>
                  <a:lnTo>
                    <a:pt x="5496" y="6499"/>
                  </a:lnTo>
                  <a:lnTo>
                    <a:pt x="5405" y="6523"/>
                  </a:lnTo>
                  <a:lnTo>
                    <a:pt x="5315" y="6546"/>
                  </a:lnTo>
                  <a:lnTo>
                    <a:pt x="5224" y="6568"/>
                  </a:lnTo>
                  <a:lnTo>
                    <a:pt x="5132" y="6589"/>
                  </a:lnTo>
                  <a:lnTo>
                    <a:pt x="5042" y="6610"/>
                  </a:lnTo>
                  <a:lnTo>
                    <a:pt x="4950" y="6630"/>
                  </a:lnTo>
                  <a:lnTo>
                    <a:pt x="4860" y="6649"/>
                  </a:lnTo>
                  <a:lnTo>
                    <a:pt x="4768" y="6668"/>
                  </a:lnTo>
                  <a:lnTo>
                    <a:pt x="4677" y="6686"/>
                  </a:lnTo>
                  <a:lnTo>
                    <a:pt x="4585" y="6703"/>
                  </a:lnTo>
                  <a:lnTo>
                    <a:pt x="4493" y="6719"/>
                  </a:lnTo>
                  <a:lnTo>
                    <a:pt x="4401" y="6735"/>
                  </a:lnTo>
                  <a:lnTo>
                    <a:pt x="4309" y="6750"/>
                  </a:lnTo>
                  <a:lnTo>
                    <a:pt x="4217" y="6764"/>
                  </a:lnTo>
                  <a:lnTo>
                    <a:pt x="4125" y="6778"/>
                  </a:lnTo>
                  <a:lnTo>
                    <a:pt x="4032" y="6791"/>
                  </a:lnTo>
                  <a:lnTo>
                    <a:pt x="3940" y="6804"/>
                  </a:lnTo>
                  <a:lnTo>
                    <a:pt x="3755" y="6827"/>
                  </a:lnTo>
                  <a:lnTo>
                    <a:pt x="3569" y="6849"/>
                  </a:lnTo>
                  <a:lnTo>
                    <a:pt x="3383" y="6867"/>
                  </a:lnTo>
                  <a:lnTo>
                    <a:pt x="3196" y="6884"/>
                  </a:lnTo>
                  <a:lnTo>
                    <a:pt x="3009" y="6899"/>
                  </a:lnTo>
                  <a:lnTo>
                    <a:pt x="2822" y="6911"/>
                  </a:lnTo>
                  <a:lnTo>
                    <a:pt x="2634" y="6922"/>
                  </a:lnTo>
                  <a:lnTo>
                    <a:pt x="2447" y="6931"/>
                  </a:lnTo>
                  <a:lnTo>
                    <a:pt x="2259" y="6938"/>
                  </a:lnTo>
                  <a:lnTo>
                    <a:pt x="2071" y="6944"/>
                  </a:lnTo>
                  <a:lnTo>
                    <a:pt x="1883" y="6948"/>
                  </a:lnTo>
                  <a:lnTo>
                    <a:pt x="1695" y="6951"/>
                  </a:lnTo>
                  <a:lnTo>
                    <a:pt x="1507" y="6952"/>
                  </a:lnTo>
                  <a:lnTo>
                    <a:pt x="1318" y="6953"/>
                  </a:lnTo>
                  <a:lnTo>
                    <a:pt x="1130" y="6952"/>
                  </a:lnTo>
                  <a:lnTo>
                    <a:pt x="942" y="6950"/>
                  </a:lnTo>
                  <a:lnTo>
                    <a:pt x="753" y="6947"/>
                  </a:lnTo>
                  <a:lnTo>
                    <a:pt x="564" y="6943"/>
                  </a:lnTo>
                  <a:lnTo>
                    <a:pt x="376" y="6939"/>
                  </a:lnTo>
                  <a:lnTo>
                    <a:pt x="188" y="6934"/>
                  </a:lnTo>
                  <a:lnTo>
                    <a:pt x="0" y="6928"/>
                  </a:lnTo>
                  <a:lnTo>
                    <a:pt x="0" y="6983"/>
                  </a:lnTo>
                  <a:lnTo>
                    <a:pt x="0" y="6983"/>
                  </a:lnTo>
                  <a:lnTo>
                    <a:pt x="188" y="6989"/>
                  </a:lnTo>
                  <a:lnTo>
                    <a:pt x="377" y="6994"/>
                  </a:lnTo>
                  <a:lnTo>
                    <a:pt x="565" y="6999"/>
                  </a:lnTo>
                  <a:lnTo>
                    <a:pt x="755" y="7003"/>
                  </a:lnTo>
                  <a:lnTo>
                    <a:pt x="944" y="7006"/>
                  </a:lnTo>
                  <a:lnTo>
                    <a:pt x="1133" y="7008"/>
                  </a:lnTo>
                  <a:lnTo>
                    <a:pt x="1322" y="7009"/>
                  </a:lnTo>
                  <a:lnTo>
                    <a:pt x="1510" y="7009"/>
                  </a:lnTo>
                  <a:lnTo>
                    <a:pt x="1699" y="7007"/>
                  </a:lnTo>
                  <a:lnTo>
                    <a:pt x="1888" y="7004"/>
                  </a:lnTo>
                  <a:lnTo>
                    <a:pt x="2076" y="7000"/>
                  </a:lnTo>
                  <a:lnTo>
                    <a:pt x="2265" y="6993"/>
                  </a:lnTo>
                  <a:lnTo>
                    <a:pt x="2453" y="6986"/>
                  </a:lnTo>
                  <a:lnTo>
                    <a:pt x="2641" y="6977"/>
                  </a:lnTo>
                  <a:lnTo>
                    <a:pt x="2829" y="6966"/>
                  </a:lnTo>
                  <a:lnTo>
                    <a:pt x="3017" y="6953"/>
                  </a:lnTo>
                  <a:lnTo>
                    <a:pt x="3205" y="6939"/>
                  </a:lnTo>
                  <a:lnTo>
                    <a:pt x="3392" y="6922"/>
                  </a:lnTo>
                  <a:lnTo>
                    <a:pt x="3579" y="6903"/>
                  </a:lnTo>
                  <a:lnTo>
                    <a:pt x="3765" y="6882"/>
                  </a:lnTo>
                  <a:lnTo>
                    <a:pt x="3858" y="6871"/>
                  </a:lnTo>
                  <a:lnTo>
                    <a:pt x="3951" y="6859"/>
                  </a:lnTo>
                  <a:lnTo>
                    <a:pt x="4043" y="6846"/>
                  </a:lnTo>
                  <a:lnTo>
                    <a:pt x="4137" y="6833"/>
                  </a:lnTo>
                  <a:lnTo>
                    <a:pt x="4229" y="6818"/>
                  </a:lnTo>
                  <a:lnTo>
                    <a:pt x="4322" y="6804"/>
                  </a:lnTo>
                  <a:lnTo>
                    <a:pt x="4414" y="6789"/>
                  </a:lnTo>
                  <a:lnTo>
                    <a:pt x="4506" y="6773"/>
                  </a:lnTo>
                  <a:lnTo>
                    <a:pt x="4598" y="6757"/>
                  </a:lnTo>
                  <a:lnTo>
                    <a:pt x="4690" y="6739"/>
                  </a:lnTo>
                  <a:lnTo>
                    <a:pt x="4782" y="6722"/>
                  </a:lnTo>
                  <a:lnTo>
                    <a:pt x="4874" y="6703"/>
                  </a:lnTo>
                  <a:lnTo>
                    <a:pt x="4966" y="6684"/>
                  </a:lnTo>
                  <a:lnTo>
                    <a:pt x="5057" y="6664"/>
                  </a:lnTo>
                  <a:lnTo>
                    <a:pt x="5149" y="6642"/>
                  </a:lnTo>
                  <a:lnTo>
                    <a:pt x="5239" y="6621"/>
                  </a:lnTo>
                  <a:lnTo>
                    <a:pt x="5331" y="6599"/>
                  </a:lnTo>
                  <a:lnTo>
                    <a:pt x="5421" y="6576"/>
                  </a:lnTo>
                  <a:lnTo>
                    <a:pt x="5513" y="6552"/>
                  </a:lnTo>
                  <a:lnTo>
                    <a:pt x="5603" y="6528"/>
                  </a:lnTo>
                  <a:lnTo>
                    <a:pt x="5693" y="6502"/>
                  </a:lnTo>
                  <a:lnTo>
                    <a:pt x="5783" y="6475"/>
                  </a:lnTo>
                  <a:lnTo>
                    <a:pt x="5874" y="6448"/>
                  </a:lnTo>
                  <a:lnTo>
                    <a:pt x="5963" y="6421"/>
                  </a:lnTo>
                  <a:lnTo>
                    <a:pt x="5963" y="6421"/>
                  </a:lnTo>
                  <a:lnTo>
                    <a:pt x="6034" y="6398"/>
                  </a:lnTo>
                  <a:lnTo>
                    <a:pt x="6103" y="6375"/>
                  </a:lnTo>
                  <a:lnTo>
                    <a:pt x="6172" y="6352"/>
                  </a:lnTo>
                  <a:lnTo>
                    <a:pt x="6241" y="6328"/>
                  </a:lnTo>
                  <a:lnTo>
                    <a:pt x="6309" y="6302"/>
                  </a:lnTo>
                  <a:lnTo>
                    <a:pt x="6378" y="6276"/>
                  </a:lnTo>
                  <a:lnTo>
                    <a:pt x="6445" y="6251"/>
                  </a:lnTo>
                  <a:lnTo>
                    <a:pt x="6512" y="6224"/>
                  </a:lnTo>
                  <a:lnTo>
                    <a:pt x="6579" y="6197"/>
                  </a:lnTo>
                  <a:lnTo>
                    <a:pt x="6645" y="6169"/>
                  </a:lnTo>
                  <a:lnTo>
                    <a:pt x="6710" y="6140"/>
                  </a:lnTo>
                  <a:lnTo>
                    <a:pt x="6776" y="6111"/>
                  </a:lnTo>
                  <a:lnTo>
                    <a:pt x="6840" y="6082"/>
                  </a:lnTo>
                  <a:lnTo>
                    <a:pt x="6906" y="6052"/>
                  </a:lnTo>
                  <a:lnTo>
                    <a:pt x="6969" y="6021"/>
                  </a:lnTo>
                  <a:lnTo>
                    <a:pt x="7032" y="5990"/>
                  </a:lnTo>
                  <a:lnTo>
                    <a:pt x="7096" y="5958"/>
                  </a:lnTo>
                  <a:lnTo>
                    <a:pt x="7158" y="5925"/>
                  </a:lnTo>
                  <a:lnTo>
                    <a:pt x="7220" y="5892"/>
                  </a:lnTo>
                  <a:lnTo>
                    <a:pt x="7283" y="5859"/>
                  </a:lnTo>
                  <a:lnTo>
                    <a:pt x="7344" y="5825"/>
                  </a:lnTo>
                  <a:lnTo>
                    <a:pt x="7404" y="5789"/>
                  </a:lnTo>
                  <a:lnTo>
                    <a:pt x="7465" y="5754"/>
                  </a:lnTo>
                  <a:lnTo>
                    <a:pt x="7525" y="5718"/>
                  </a:lnTo>
                  <a:lnTo>
                    <a:pt x="7584" y="5682"/>
                  </a:lnTo>
                  <a:lnTo>
                    <a:pt x="7644" y="5644"/>
                  </a:lnTo>
                  <a:lnTo>
                    <a:pt x="7702" y="5607"/>
                  </a:lnTo>
                  <a:lnTo>
                    <a:pt x="7760" y="5569"/>
                  </a:lnTo>
                  <a:lnTo>
                    <a:pt x="7818" y="5530"/>
                  </a:lnTo>
                  <a:lnTo>
                    <a:pt x="7875" y="5491"/>
                  </a:lnTo>
                  <a:lnTo>
                    <a:pt x="7932" y="5450"/>
                  </a:lnTo>
                  <a:lnTo>
                    <a:pt x="7989" y="5410"/>
                  </a:lnTo>
                  <a:lnTo>
                    <a:pt x="8044" y="5369"/>
                  </a:lnTo>
                  <a:lnTo>
                    <a:pt x="8099" y="5327"/>
                  </a:lnTo>
                  <a:lnTo>
                    <a:pt x="8155" y="5284"/>
                  </a:lnTo>
                  <a:lnTo>
                    <a:pt x="8209" y="5242"/>
                  </a:lnTo>
                  <a:lnTo>
                    <a:pt x="8263" y="5199"/>
                  </a:lnTo>
                  <a:lnTo>
                    <a:pt x="8317" y="5155"/>
                  </a:lnTo>
                  <a:lnTo>
                    <a:pt x="8370" y="5110"/>
                  </a:lnTo>
                  <a:lnTo>
                    <a:pt x="8422" y="5065"/>
                  </a:lnTo>
                  <a:lnTo>
                    <a:pt x="8475" y="5019"/>
                  </a:lnTo>
                  <a:lnTo>
                    <a:pt x="8526" y="4973"/>
                  </a:lnTo>
                  <a:lnTo>
                    <a:pt x="8577" y="4926"/>
                  </a:lnTo>
                  <a:lnTo>
                    <a:pt x="8628" y="4879"/>
                  </a:lnTo>
                  <a:lnTo>
                    <a:pt x="8679" y="4831"/>
                  </a:lnTo>
                  <a:lnTo>
                    <a:pt x="8729" y="4782"/>
                  </a:lnTo>
                  <a:lnTo>
                    <a:pt x="8778" y="4733"/>
                  </a:lnTo>
                  <a:lnTo>
                    <a:pt x="8827" y="4684"/>
                  </a:lnTo>
                  <a:lnTo>
                    <a:pt x="8875" y="4634"/>
                  </a:lnTo>
                  <a:lnTo>
                    <a:pt x="8923" y="4582"/>
                  </a:lnTo>
                  <a:lnTo>
                    <a:pt x="8970" y="4531"/>
                  </a:lnTo>
                  <a:lnTo>
                    <a:pt x="9018" y="4480"/>
                  </a:lnTo>
                  <a:lnTo>
                    <a:pt x="9064" y="4427"/>
                  </a:lnTo>
                  <a:lnTo>
                    <a:pt x="9110" y="4374"/>
                  </a:lnTo>
                  <a:lnTo>
                    <a:pt x="9156" y="4321"/>
                  </a:lnTo>
                  <a:lnTo>
                    <a:pt x="9201" y="4266"/>
                  </a:lnTo>
                  <a:lnTo>
                    <a:pt x="9246" y="4211"/>
                  </a:lnTo>
                  <a:lnTo>
                    <a:pt x="9290" y="4156"/>
                  </a:lnTo>
                  <a:lnTo>
                    <a:pt x="9333" y="4100"/>
                  </a:lnTo>
                  <a:lnTo>
                    <a:pt x="9377" y="4044"/>
                  </a:lnTo>
                  <a:lnTo>
                    <a:pt x="9420" y="3987"/>
                  </a:lnTo>
                  <a:lnTo>
                    <a:pt x="9462" y="3929"/>
                  </a:lnTo>
                  <a:lnTo>
                    <a:pt x="9503" y="3871"/>
                  </a:lnTo>
                  <a:lnTo>
                    <a:pt x="9545" y="3813"/>
                  </a:lnTo>
                  <a:lnTo>
                    <a:pt x="9545" y="3813"/>
                  </a:lnTo>
                  <a:lnTo>
                    <a:pt x="9606" y="3725"/>
                  </a:lnTo>
                  <a:lnTo>
                    <a:pt x="9665" y="3636"/>
                  </a:lnTo>
                  <a:lnTo>
                    <a:pt x="9724" y="3545"/>
                  </a:lnTo>
                  <a:lnTo>
                    <a:pt x="9781" y="3454"/>
                  </a:lnTo>
                  <a:lnTo>
                    <a:pt x="9837" y="3361"/>
                  </a:lnTo>
                  <a:lnTo>
                    <a:pt x="9893" y="3267"/>
                  </a:lnTo>
                  <a:lnTo>
                    <a:pt x="9947" y="3173"/>
                  </a:lnTo>
                  <a:lnTo>
                    <a:pt x="9999" y="3076"/>
                  </a:lnTo>
                  <a:lnTo>
                    <a:pt x="10052" y="2980"/>
                  </a:lnTo>
                  <a:lnTo>
                    <a:pt x="10103" y="2881"/>
                  </a:lnTo>
                  <a:lnTo>
                    <a:pt x="10153" y="2782"/>
                  </a:lnTo>
                  <a:lnTo>
                    <a:pt x="10202" y="2680"/>
                  </a:lnTo>
                  <a:lnTo>
                    <a:pt x="10250" y="2578"/>
                  </a:lnTo>
                  <a:lnTo>
                    <a:pt x="10297" y="2475"/>
                  </a:lnTo>
                  <a:lnTo>
                    <a:pt x="10343" y="2370"/>
                  </a:lnTo>
                  <a:lnTo>
                    <a:pt x="10388" y="2264"/>
                  </a:lnTo>
                  <a:lnTo>
                    <a:pt x="10433" y="2158"/>
                  </a:lnTo>
                  <a:lnTo>
                    <a:pt x="10475" y="2049"/>
                  </a:lnTo>
                  <a:lnTo>
                    <a:pt x="10517" y="1940"/>
                  </a:lnTo>
                  <a:lnTo>
                    <a:pt x="10558" y="1828"/>
                  </a:lnTo>
                  <a:lnTo>
                    <a:pt x="10599" y="1716"/>
                  </a:lnTo>
                  <a:lnTo>
                    <a:pt x="10638" y="1603"/>
                  </a:lnTo>
                  <a:lnTo>
                    <a:pt x="10676" y="1488"/>
                  </a:lnTo>
                  <a:lnTo>
                    <a:pt x="10713" y="1371"/>
                  </a:lnTo>
                  <a:lnTo>
                    <a:pt x="10749" y="1253"/>
                  </a:lnTo>
                  <a:lnTo>
                    <a:pt x="10785" y="1135"/>
                  </a:lnTo>
                  <a:lnTo>
                    <a:pt x="10819" y="1014"/>
                  </a:lnTo>
                  <a:lnTo>
                    <a:pt x="10852" y="892"/>
                  </a:lnTo>
                  <a:lnTo>
                    <a:pt x="10884" y="770"/>
                  </a:lnTo>
                  <a:lnTo>
                    <a:pt x="10916" y="645"/>
                  </a:lnTo>
                  <a:lnTo>
                    <a:pt x="10947" y="519"/>
                  </a:lnTo>
                  <a:lnTo>
                    <a:pt x="10976" y="391"/>
                  </a:lnTo>
                  <a:lnTo>
                    <a:pt x="11158" y="6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6"/>
            <p:cNvSpPr>
              <a:spLocks/>
            </p:cNvSpPr>
            <p:nvPr/>
          </p:nvSpPr>
          <p:spPr bwMode="auto">
            <a:xfrm>
              <a:off x="1709353" y="5967488"/>
              <a:ext cx="491043" cy="890513"/>
            </a:xfrm>
            <a:custGeom>
              <a:avLst/>
              <a:gdLst>
                <a:gd name="T0" fmla="*/ 2588 w 2588"/>
                <a:gd name="T1" fmla="*/ 0 h 4699"/>
                <a:gd name="T2" fmla="*/ 2588 w 2588"/>
                <a:gd name="T3" fmla="*/ 4674 h 4699"/>
                <a:gd name="T4" fmla="*/ 0 w 2588"/>
                <a:gd name="T5" fmla="*/ 4699 h 4699"/>
                <a:gd name="T6" fmla="*/ 0 w 2588"/>
                <a:gd name="T7" fmla="*/ 25 h 4699"/>
                <a:gd name="T8" fmla="*/ 2588 w 2588"/>
                <a:gd name="T9" fmla="*/ 0 h 4699"/>
              </a:gdLst>
              <a:ahLst/>
              <a:cxnLst>
                <a:cxn ang="0">
                  <a:pos x="T0" y="T1"/>
                </a:cxn>
                <a:cxn ang="0">
                  <a:pos x="T2" y="T3"/>
                </a:cxn>
                <a:cxn ang="0">
                  <a:pos x="T4" y="T5"/>
                </a:cxn>
                <a:cxn ang="0">
                  <a:pos x="T6" y="T7"/>
                </a:cxn>
                <a:cxn ang="0">
                  <a:pos x="T8" y="T9"/>
                </a:cxn>
              </a:cxnLst>
              <a:rect l="0" t="0" r="r" b="b"/>
              <a:pathLst>
                <a:path w="2588" h="4699">
                  <a:moveTo>
                    <a:pt x="2588" y="0"/>
                  </a:moveTo>
                  <a:lnTo>
                    <a:pt x="2588" y="4674"/>
                  </a:lnTo>
                  <a:lnTo>
                    <a:pt x="0" y="4699"/>
                  </a:lnTo>
                  <a:lnTo>
                    <a:pt x="0" y="25"/>
                  </a:lnTo>
                  <a:lnTo>
                    <a:pt x="2588"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Line 17"/>
            <p:cNvSpPr>
              <a:spLocks noChangeShapeType="1"/>
            </p:cNvSpPr>
            <p:nvPr/>
          </p:nvSpPr>
          <p:spPr bwMode="auto">
            <a:xfrm>
              <a:off x="6603855" y="3257463"/>
              <a:ext cx="0" cy="0"/>
            </a:xfrm>
            <a:prstGeom prst="line">
              <a:avLst/>
            </a:prstGeom>
            <a:noFill/>
            <a:ln w="142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33"/>
          <p:cNvGrpSpPr/>
          <p:nvPr/>
        </p:nvGrpSpPr>
        <p:grpSpPr>
          <a:xfrm>
            <a:off x="4031626" y="4262355"/>
            <a:ext cx="541257" cy="1122282"/>
            <a:chOff x="2420464" y="4060116"/>
            <a:chExt cx="703937" cy="1150750"/>
          </a:xfrm>
        </p:grpSpPr>
        <p:sp>
          <p:nvSpPr>
            <p:cNvPr id="17" name="Freeform 15"/>
            <p:cNvSpPr>
              <a:spLocks/>
            </p:cNvSpPr>
            <p:nvPr/>
          </p:nvSpPr>
          <p:spPr bwMode="auto">
            <a:xfrm>
              <a:off x="2776690" y="5135218"/>
              <a:ext cx="347711" cy="75648"/>
            </a:xfrm>
            <a:custGeom>
              <a:avLst/>
              <a:gdLst>
                <a:gd name="T0" fmla="*/ 1835 w 1835"/>
                <a:gd name="T1" fmla="*/ 198 h 394"/>
                <a:gd name="T2" fmla="*/ 1830 w 1835"/>
                <a:gd name="T3" fmla="*/ 218 h 394"/>
                <a:gd name="T4" fmla="*/ 1816 w 1835"/>
                <a:gd name="T5" fmla="*/ 237 h 394"/>
                <a:gd name="T6" fmla="*/ 1794 w 1835"/>
                <a:gd name="T7" fmla="*/ 256 h 394"/>
                <a:gd name="T8" fmla="*/ 1763 w 1835"/>
                <a:gd name="T9" fmla="*/ 274 h 394"/>
                <a:gd name="T10" fmla="*/ 1725 w 1835"/>
                <a:gd name="T11" fmla="*/ 291 h 394"/>
                <a:gd name="T12" fmla="*/ 1678 w 1835"/>
                <a:gd name="T13" fmla="*/ 307 h 394"/>
                <a:gd name="T14" fmla="*/ 1625 w 1835"/>
                <a:gd name="T15" fmla="*/ 322 h 394"/>
                <a:gd name="T16" fmla="*/ 1567 w 1835"/>
                <a:gd name="T17" fmla="*/ 336 h 394"/>
                <a:gd name="T18" fmla="*/ 1431 w 1835"/>
                <a:gd name="T19" fmla="*/ 361 h 394"/>
                <a:gd name="T20" fmla="*/ 1275 w 1835"/>
                <a:gd name="T21" fmla="*/ 379 h 394"/>
                <a:gd name="T22" fmla="*/ 1102 w 1835"/>
                <a:gd name="T23" fmla="*/ 390 h 394"/>
                <a:gd name="T24" fmla="*/ 917 w 1835"/>
                <a:gd name="T25" fmla="*/ 394 h 394"/>
                <a:gd name="T26" fmla="*/ 823 w 1835"/>
                <a:gd name="T27" fmla="*/ 393 h 394"/>
                <a:gd name="T28" fmla="*/ 644 w 1835"/>
                <a:gd name="T29" fmla="*/ 386 h 394"/>
                <a:gd name="T30" fmla="*/ 479 w 1835"/>
                <a:gd name="T31" fmla="*/ 371 h 394"/>
                <a:gd name="T32" fmla="*/ 334 w 1835"/>
                <a:gd name="T33" fmla="*/ 349 h 394"/>
                <a:gd name="T34" fmla="*/ 238 w 1835"/>
                <a:gd name="T35" fmla="*/ 329 h 394"/>
                <a:gd name="T36" fmla="*/ 182 w 1835"/>
                <a:gd name="T37" fmla="*/ 315 h 394"/>
                <a:gd name="T38" fmla="*/ 132 w 1835"/>
                <a:gd name="T39" fmla="*/ 299 h 394"/>
                <a:gd name="T40" fmla="*/ 90 w 1835"/>
                <a:gd name="T41" fmla="*/ 283 h 394"/>
                <a:gd name="T42" fmla="*/ 55 w 1835"/>
                <a:gd name="T43" fmla="*/ 265 h 394"/>
                <a:gd name="T44" fmla="*/ 29 w 1835"/>
                <a:gd name="T45" fmla="*/ 247 h 394"/>
                <a:gd name="T46" fmla="*/ 10 w 1835"/>
                <a:gd name="T47" fmla="*/ 228 h 394"/>
                <a:gd name="T48" fmla="*/ 1 w 1835"/>
                <a:gd name="T49" fmla="*/ 208 h 394"/>
                <a:gd name="T50" fmla="*/ 0 w 1835"/>
                <a:gd name="T51" fmla="*/ 198 h 394"/>
                <a:gd name="T52" fmla="*/ 5 w 1835"/>
                <a:gd name="T53" fmla="*/ 177 h 394"/>
                <a:gd name="T54" fmla="*/ 18 w 1835"/>
                <a:gd name="T55" fmla="*/ 157 h 394"/>
                <a:gd name="T56" fmla="*/ 41 w 1835"/>
                <a:gd name="T57" fmla="*/ 139 h 394"/>
                <a:gd name="T58" fmla="*/ 72 w 1835"/>
                <a:gd name="T59" fmla="*/ 121 h 394"/>
                <a:gd name="T60" fmla="*/ 110 w 1835"/>
                <a:gd name="T61" fmla="*/ 104 h 394"/>
                <a:gd name="T62" fmla="*/ 157 w 1835"/>
                <a:gd name="T63" fmla="*/ 87 h 394"/>
                <a:gd name="T64" fmla="*/ 209 w 1835"/>
                <a:gd name="T65" fmla="*/ 72 h 394"/>
                <a:gd name="T66" fmla="*/ 268 w 1835"/>
                <a:gd name="T67" fmla="*/ 58 h 394"/>
                <a:gd name="T68" fmla="*/ 404 w 1835"/>
                <a:gd name="T69" fmla="*/ 35 h 394"/>
                <a:gd name="T70" fmla="*/ 560 w 1835"/>
                <a:gd name="T71" fmla="*/ 16 h 394"/>
                <a:gd name="T72" fmla="*/ 732 w 1835"/>
                <a:gd name="T73" fmla="*/ 4 h 394"/>
                <a:gd name="T74" fmla="*/ 917 w 1835"/>
                <a:gd name="T75" fmla="*/ 0 h 394"/>
                <a:gd name="T76" fmla="*/ 1011 w 1835"/>
                <a:gd name="T77" fmla="*/ 1 h 394"/>
                <a:gd name="T78" fmla="*/ 1191 w 1835"/>
                <a:gd name="T79" fmla="*/ 9 h 394"/>
                <a:gd name="T80" fmla="*/ 1354 w 1835"/>
                <a:gd name="T81" fmla="*/ 25 h 394"/>
                <a:gd name="T82" fmla="*/ 1501 w 1835"/>
                <a:gd name="T83" fmla="*/ 46 h 394"/>
                <a:gd name="T84" fmla="*/ 1597 w 1835"/>
                <a:gd name="T85" fmla="*/ 65 h 394"/>
                <a:gd name="T86" fmla="*/ 1653 w 1835"/>
                <a:gd name="T87" fmla="*/ 80 h 394"/>
                <a:gd name="T88" fmla="*/ 1702 w 1835"/>
                <a:gd name="T89" fmla="*/ 95 h 394"/>
                <a:gd name="T90" fmla="*/ 1745 w 1835"/>
                <a:gd name="T91" fmla="*/ 112 h 394"/>
                <a:gd name="T92" fmla="*/ 1779 w 1835"/>
                <a:gd name="T93" fmla="*/ 130 h 394"/>
                <a:gd name="T94" fmla="*/ 1806 w 1835"/>
                <a:gd name="T95" fmla="*/ 148 h 394"/>
                <a:gd name="T96" fmla="*/ 1824 w 1835"/>
                <a:gd name="T97" fmla="*/ 167 h 394"/>
                <a:gd name="T98" fmla="*/ 1834 w 1835"/>
                <a:gd name="T99" fmla="*/ 188 h 394"/>
                <a:gd name="T100" fmla="*/ 1835 w 1835"/>
                <a:gd name="T101" fmla="*/ 19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5" h="394">
                  <a:moveTo>
                    <a:pt x="1835" y="198"/>
                  </a:moveTo>
                  <a:lnTo>
                    <a:pt x="1835" y="198"/>
                  </a:lnTo>
                  <a:lnTo>
                    <a:pt x="1834" y="208"/>
                  </a:lnTo>
                  <a:lnTo>
                    <a:pt x="1830" y="218"/>
                  </a:lnTo>
                  <a:lnTo>
                    <a:pt x="1824" y="228"/>
                  </a:lnTo>
                  <a:lnTo>
                    <a:pt x="1816" y="237"/>
                  </a:lnTo>
                  <a:lnTo>
                    <a:pt x="1806" y="247"/>
                  </a:lnTo>
                  <a:lnTo>
                    <a:pt x="1794" y="256"/>
                  </a:lnTo>
                  <a:lnTo>
                    <a:pt x="1779" y="265"/>
                  </a:lnTo>
                  <a:lnTo>
                    <a:pt x="1763" y="274"/>
                  </a:lnTo>
                  <a:lnTo>
                    <a:pt x="1745" y="283"/>
                  </a:lnTo>
                  <a:lnTo>
                    <a:pt x="1725" y="291"/>
                  </a:lnTo>
                  <a:lnTo>
                    <a:pt x="1702" y="299"/>
                  </a:lnTo>
                  <a:lnTo>
                    <a:pt x="1678" y="307"/>
                  </a:lnTo>
                  <a:lnTo>
                    <a:pt x="1653" y="315"/>
                  </a:lnTo>
                  <a:lnTo>
                    <a:pt x="1625" y="322"/>
                  </a:lnTo>
                  <a:lnTo>
                    <a:pt x="1597" y="329"/>
                  </a:lnTo>
                  <a:lnTo>
                    <a:pt x="1567" y="336"/>
                  </a:lnTo>
                  <a:lnTo>
                    <a:pt x="1501" y="349"/>
                  </a:lnTo>
                  <a:lnTo>
                    <a:pt x="1431" y="361"/>
                  </a:lnTo>
                  <a:lnTo>
                    <a:pt x="1354" y="371"/>
                  </a:lnTo>
                  <a:lnTo>
                    <a:pt x="1275" y="379"/>
                  </a:lnTo>
                  <a:lnTo>
                    <a:pt x="1191" y="386"/>
                  </a:lnTo>
                  <a:lnTo>
                    <a:pt x="1102" y="390"/>
                  </a:lnTo>
                  <a:lnTo>
                    <a:pt x="1011" y="393"/>
                  </a:lnTo>
                  <a:lnTo>
                    <a:pt x="917" y="394"/>
                  </a:lnTo>
                  <a:lnTo>
                    <a:pt x="917" y="394"/>
                  </a:lnTo>
                  <a:lnTo>
                    <a:pt x="823" y="393"/>
                  </a:lnTo>
                  <a:lnTo>
                    <a:pt x="732" y="390"/>
                  </a:lnTo>
                  <a:lnTo>
                    <a:pt x="644" y="386"/>
                  </a:lnTo>
                  <a:lnTo>
                    <a:pt x="560" y="379"/>
                  </a:lnTo>
                  <a:lnTo>
                    <a:pt x="479" y="371"/>
                  </a:lnTo>
                  <a:lnTo>
                    <a:pt x="404" y="361"/>
                  </a:lnTo>
                  <a:lnTo>
                    <a:pt x="334" y="349"/>
                  </a:lnTo>
                  <a:lnTo>
                    <a:pt x="268" y="336"/>
                  </a:lnTo>
                  <a:lnTo>
                    <a:pt x="238" y="329"/>
                  </a:lnTo>
                  <a:lnTo>
                    <a:pt x="209" y="322"/>
                  </a:lnTo>
                  <a:lnTo>
                    <a:pt x="182" y="315"/>
                  </a:lnTo>
                  <a:lnTo>
                    <a:pt x="157" y="307"/>
                  </a:lnTo>
                  <a:lnTo>
                    <a:pt x="132" y="299"/>
                  </a:lnTo>
                  <a:lnTo>
                    <a:pt x="110" y="291"/>
                  </a:lnTo>
                  <a:lnTo>
                    <a:pt x="90" y="283"/>
                  </a:lnTo>
                  <a:lnTo>
                    <a:pt x="72" y="274"/>
                  </a:lnTo>
                  <a:lnTo>
                    <a:pt x="55" y="265"/>
                  </a:lnTo>
                  <a:lnTo>
                    <a:pt x="41" y="256"/>
                  </a:lnTo>
                  <a:lnTo>
                    <a:pt x="29" y="247"/>
                  </a:lnTo>
                  <a:lnTo>
                    <a:pt x="18" y="237"/>
                  </a:lnTo>
                  <a:lnTo>
                    <a:pt x="10" y="228"/>
                  </a:lnTo>
                  <a:lnTo>
                    <a:pt x="5" y="218"/>
                  </a:lnTo>
                  <a:lnTo>
                    <a:pt x="1" y="208"/>
                  </a:lnTo>
                  <a:lnTo>
                    <a:pt x="0" y="198"/>
                  </a:lnTo>
                  <a:lnTo>
                    <a:pt x="0" y="198"/>
                  </a:lnTo>
                  <a:lnTo>
                    <a:pt x="1" y="188"/>
                  </a:lnTo>
                  <a:lnTo>
                    <a:pt x="5" y="177"/>
                  </a:lnTo>
                  <a:lnTo>
                    <a:pt x="10" y="167"/>
                  </a:lnTo>
                  <a:lnTo>
                    <a:pt x="18" y="157"/>
                  </a:lnTo>
                  <a:lnTo>
                    <a:pt x="29" y="148"/>
                  </a:lnTo>
                  <a:lnTo>
                    <a:pt x="41" y="139"/>
                  </a:lnTo>
                  <a:lnTo>
                    <a:pt x="55" y="130"/>
                  </a:lnTo>
                  <a:lnTo>
                    <a:pt x="72" y="121"/>
                  </a:lnTo>
                  <a:lnTo>
                    <a:pt x="90" y="112"/>
                  </a:lnTo>
                  <a:lnTo>
                    <a:pt x="110" y="104"/>
                  </a:lnTo>
                  <a:lnTo>
                    <a:pt x="132" y="95"/>
                  </a:lnTo>
                  <a:lnTo>
                    <a:pt x="157" y="87"/>
                  </a:lnTo>
                  <a:lnTo>
                    <a:pt x="182" y="80"/>
                  </a:lnTo>
                  <a:lnTo>
                    <a:pt x="209" y="72"/>
                  </a:lnTo>
                  <a:lnTo>
                    <a:pt x="238" y="65"/>
                  </a:lnTo>
                  <a:lnTo>
                    <a:pt x="268" y="58"/>
                  </a:lnTo>
                  <a:lnTo>
                    <a:pt x="334" y="46"/>
                  </a:lnTo>
                  <a:lnTo>
                    <a:pt x="404" y="35"/>
                  </a:lnTo>
                  <a:lnTo>
                    <a:pt x="479" y="25"/>
                  </a:lnTo>
                  <a:lnTo>
                    <a:pt x="560" y="16"/>
                  </a:lnTo>
                  <a:lnTo>
                    <a:pt x="644" y="9"/>
                  </a:lnTo>
                  <a:lnTo>
                    <a:pt x="732" y="4"/>
                  </a:lnTo>
                  <a:lnTo>
                    <a:pt x="823" y="1"/>
                  </a:lnTo>
                  <a:lnTo>
                    <a:pt x="917" y="0"/>
                  </a:lnTo>
                  <a:lnTo>
                    <a:pt x="917" y="0"/>
                  </a:lnTo>
                  <a:lnTo>
                    <a:pt x="1011" y="1"/>
                  </a:lnTo>
                  <a:lnTo>
                    <a:pt x="1102" y="4"/>
                  </a:lnTo>
                  <a:lnTo>
                    <a:pt x="1191" y="9"/>
                  </a:lnTo>
                  <a:lnTo>
                    <a:pt x="1275" y="16"/>
                  </a:lnTo>
                  <a:lnTo>
                    <a:pt x="1354" y="25"/>
                  </a:lnTo>
                  <a:lnTo>
                    <a:pt x="1431" y="35"/>
                  </a:lnTo>
                  <a:lnTo>
                    <a:pt x="1501" y="46"/>
                  </a:lnTo>
                  <a:lnTo>
                    <a:pt x="1567" y="58"/>
                  </a:lnTo>
                  <a:lnTo>
                    <a:pt x="1597" y="65"/>
                  </a:lnTo>
                  <a:lnTo>
                    <a:pt x="1625" y="72"/>
                  </a:lnTo>
                  <a:lnTo>
                    <a:pt x="1653" y="80"/>
                  </a:lnTo>
                  <a:lnTo>
                    <a:pt x="1678" y="87"/>
                  </a:lnTo>
                  <a:lnTo>
                    <a:pt x="1702" y="95"/>
                  </a:lnTo>
                  <a:lnTo>
                    <a:pt x="1725" y="104"/>
                  </a:lnTo>
                  <a:lnTo>
                    <a:pt x="1745" y="112"/>
                  </a:lnTo>
                  <a:lnTo>
                    <a:pt x="1763" y="121"/>
                  </a:lnTo>
                  <a:lnTo>
                    <a:pt x="1779" y="130"/>
                  </a:lnTo>
                  <a:lnTo>
                    <a:pt x="1794" y="139"/>
                  </a:lnTo>
                  <a:lnTo>
                    <a:pt x="1806" y="148"/>
                  </a:lnTo>
                  <a:lnTo>
                    <a:pt x="1816" y="157"/>
                  </a:lnTo>
                  <a:lnTo>
                    <a:pt x="1824" y="167"/>
                  </a:lnTo>
                  <a:lnTo>
                    <a:pt x="1830" y="177"/>
                  </a:lnTo>
                  <a:lnTo>
                    <a:pt x="1834" y="188"/>
                  </a:lnTo>
                  <a:lnTo>
                    <a:pt x="1835" y="198"/>
                  </a:lnTo>
                  <a:lnTo>
                    <a:pt x="1835" y="19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8" name="Group 30"/>
            <p:cNvGrpSpPr/>
            <p:nvPr/>
          </p:nvGrpSpPr>
          <p:grpSpPr>
            <a:xfrm>
              <a:off x="2420464" y="4060116"/>
              <a:ext cx="700674" cy="1070474"/>
              <a:chOff x="982950" y="2911648"/>
              <a:chExt cx="700674" cy="1070474"/>
            </a:xfrm>
            <a:solidFill>
              <a:srgbClr val="BF7400"/>
            </a:solidFill>
          </p:grpSpPr>
          <p:sp>
            <p:nvSpPr>
              <p:cNvPr id="19" name="Freeform 20"/>
              <p:cNvSpPr>
                <a:spLocks noEditPoints="1"/>
              </p:cNvSpPr>
              <p:nvPr/>
            </p:nvSpPr>
            <p:spPr bwMode="auto">
              <a:xfrm>
                <a:off x="982950" y="2911648"/>
                <a:ext cx="700674" cy="1070474"/>
              </a:xfrm>
              <a:custGeom>
                <a:avLst/>
                <a:gdLst>
                  <a:gd name="T0" fmla="*/ 3490 w 3526"/>
                  <a:gd name="T1" fmla="*/ 1408 h 5386"/>
                  <a:gd name="T2" fmla="*/ 3352 w 3526"/>
                  <a:gd name="T3" fmla="*/ 999 h 5386"/>
                  <a:gd name="T4" fmla="*/ 3123 w 3526"/>
                  <a:gd name="T5" fmla="*/ 642 h 5386"/>
                  <a:gd name="T6" fmla="*/ 2818 w 3526"/>
                  <a:gd name="T7" fmla="*/ 351 h 5386"/>
                  <a:gd name="T8" fmla="*/ 2449 w 3526"/>
                  <a:gd name="T9" fmla="*/ 139 h 5386"/>
                  <a:gd name="T10" fmla="*/ 2032 w 3526"/>
                  <a:gd name="T11" fmla="*/ 21 h 5386"/>
                  <a:gd name="T12" fmla="*/ 1627 w 3526"/>
                  <a:gd name="T13" fmla="*/ 6 h 5386"/>
                  <a:gd name="T14" fmla="*/ 1198 w 3526"/>
                  <a:gd name="T15" fmla="*/ 93 h 5386"/>
                  <a:gd name="T16" fmla="*/ 813 w 3526"/>
                  <a:gd name="T17" fmla="*/ 278 h 5386"/>
                  <a:gd name="T18" fmla="*/ 487 w 3526"/>
                  <a:gd name="T19" fmla="*/ 547 h 5386"/>
                  <a:gd name="T20" fmla="*/ 234 w 3526"/>
                  <a:gd name="T21" fmla="*/ 886 h 5386"/>
                  <a:gd name="T22" fmla="*/ 68 w 3526"/>
                  <a:gd name="T23" fmla="*/ 1280 h 5386"/>
                  <a:gd name="T24" fmla="*/ 1 w 3526"/>
                  <a:gd name="T25" fmla="*/ 1718 h 5386"/>
                  <a:gd name="T26" fmla="*/ 5 w 3526"/>
                  <a:gd name="T27" fmla="*/ 1997 h 5386"/>
                  <a:gd name="T28" fmla="*/ 163 w 3526"/>
                  <a:gd name="T29" fmla="*/ 2772 h 5386"/>
                  <a:gd name="T30" fmla="*/ 482 w 3526"/>
                  <a:gd name="T31" fmla="*/ 3531 h 5386"/>
                  <a:gd name="T32" fmla="*/ 882 w 3526"/>
                  <a:gd name="T33" fmla="*/ 4222 h 5386"/>
                  <a:gd name="T34" fmla="*/ 1547 w 3526"/>
                  <a:gd name="T35" fmla="*/ 5133 h 5386"/>
                  <a:gd name="T36" fmla="*/ 1926 w 3526"/>
                  <a:gd name="T37" fmla="*/ 5198 h 5386"/>
                  <a:gd name="T38" fmla="*/ 2603 w 3526"/>
                  <a:gd name="T39" fmla="*/ 4285 h 5386"/>
                  <a:gd name="T40" fmla="*/ 3006 w 3526"/>
                  <a:gd name="T41" fmla="*/ 3604 h 5386"/>
                  <a:gd name="T42" fmla="*/ 3337 w 3526"/>
                  <a:gd name="T43" fmla="*/ 2850 h 5386"/>
                  <a:gd name="T44" fmla="*/ 3514 w 3526"/>
                  <a:gd name="T45" fmla="*/ 2073 h 5386"/>
                  <a:gd name="T46" fmla="*/ 3526 w 3526"/>
                  <a:gd name="T47" fmla="*/ 1763 h 5386"/>
                  <a:gd name="T48" fmla="*/ 1327 w 3526"/>
                  <a:gd name="T49" fmla="*/ 3800 h 5386"/>
                  <a:gd name="T50" fmla="*/ 861 w 3526"/>
                  <a:gd name="T51" fmla="*/ 3547 h 5386"/>
                  <a:gd name="T52" fmla="*/ 522 w 3526"/>
                  <a:gd name="T53" fmla="*/ 3144 h 5386"/>
                  <a:gd name="T54" fmla="*/ 585 w 3526"/>
                  <a:gd name="T55" fmla="*/ 3133 h 5386"/>
                  <a:gd name="T56" fmla="*/ 962 w 3526"/>
                  <a:gd name="T57" fmla="*/ 3422 h 5386"/>
                  <a:gd name="T58" fmla="*/ 1414 w 3526"/>
                  <a:gd name="T59" fmla="*/ 3593 h 5386"/>
                  <a:gd name="T60" fmla="*/ 1865 w 3526"/>
                  <a:gd name="T61" fmla="*/ 3627 h 5386"/>
                  <a:gd name="T62" fmla="*/ 2347 w 3526"/>
                  <a:gd name="T63" fmla="*/ 3524 h 5386"/>
                  <a:gd name="T64" fmla="*/ 2764 w 3526"/>
                  <a:gd name="T65" fmla="*/ 3291 h 5386"/>
                  <a:gd name="T66" fmla="*/ 3096 w 3526"/>
                  <a:gd name="T67" fmla="*/ 2951 h 5386"/>
                  <a:gd name="T68" fmla="*/ 2853 w 3526"/>
                  <a:gd name="T69" fmla="*/ 3362 h 5386"/>
                  <a:gd name="T70" fmla="*/ 2445 w 3526"/>
                  <a:gd name="T71" fmla="*/ 3695 h 5386"/>
                  <a:gd name="T72" fmla="*/ 1932 w 3526"/>
                  <a:gd name="T73" fmla="*/ 3859 h 5386"/>
                  <a:gd name="T74" fmla="*/ 1617 w 3526"/>
                  <a:gd name="T75" fmla="*/ 3183 h 5386"/>
                  <a:gd name="T76" fmla="*/ 1272 w 3526"/>
                  <a:gd name="T77" fmla="*/ 3103 h 5386"/>
                  <a:gd name="T78" fmla="*/ 966 w 3526"/>
                  <a:gd name="T79" fmla="*/ 2946 h 5386"/>
                  <a:gd name="T80" fmla="*/ 707 w 3526"/>
                  <a:gd name="T81" fmla="*/ 2723 h 5386"/>
                  <a:gd name="T82" fmla="*/ 509 w 3526"/>
                  <a:gd name="T83" fmla="*/ 2443 h 5386"/>
                  <a:gd name="T84" fmla="*/ 382 w 3526"/>
                  <a:gd name="T85" fmla="*/ 2120 h 5386"/>
                  <a:gd name="T86" fmla="*/ 337 w 3526"/>
                  <a:gd name="T87" fmla="*/ 1763 h 5386"/>
                  <a:gd name="T88" fmla="*/ 373 w 3526"/>
                  <a:gd name="T89" fmla="*/ 1441 h 5386"/>
                  <a:gd name="T90" fmla="*/ 493 w 3526"/>
                  <a:gd name="T91" fmla="*/ 1114 h 5386"/>
                  <a:gd name="T92" fmla="*/ 685 w 3526"/>
                  <a:gd name="T93" fmla="*/ 830 h 5386"/>
                  <a:gd name="T94" fmla="*/ 938 w 3526"/>
                  <a:gd name="T95" fmla="*/ 600 h 5386"/>
                  <a:gd name="T96" fmla="*/ 1240 w 3526"/>
                  <a:gd name="T97" fmla="*/ 435 h 5386"/>
                  <a:gd name="T98" fmla="*/ 1581 w 3526"/>
                  <a:gd name="T99" fmla="*/ 348 h 5386"/>
                  <a:gd name="T100" fmla="*/ 1909 w 3526"/>
                  <a:gd name="T101" fmla="*/ 344 h 5386"/>
                  <a:gd name="T102" fmla="*/ 2254 w 3526"/>
                  <a:gd name="T103" fmla="*/ 423 h 5386"/>
                  <a:gd name="T104" fmla="*/ 2561 w 3526"/>
                  <a:gd name="T105" fmla="*/ 580 h 5386"/>
                  <a:gd name="T106" fmla="*/ 2819 w 3526"/>
                  <a:gd name="T107" fmla="*/ 805 h 5386"/>
                  <a:gd name="T108" fmla="*/ 3017 w 3526"/>
                  <a:gd name="T109" fmla="*/ 1083 h 5386"/>
                  <a:gd name="T110" fmla="*/ 3144 w 3526"/>
                  <a:gd name="T111" fmla="*/ 1407 h 5386"/>
                  <a:gd name="T112" fmla="*/ 3189 w 3526"/>
                  <a:gd name="T113" fmla="*/ 1763 h 5386"/>
                  <a:gd name="T114" fmla="*/ 3153 w 3526"/>
                  <a:gd name="T115" fmla="*/ 2085 h 5386"/>
                  <a:gd name="T116" fmla="*/ 3033 w 3526"/>
                  <a:gd name="T117" fmla="*/ 2413 h 5386"/>
                  <a:gd name="T118" fmla="*/ 2841 w 3526"/>
                  <a:gd name="T119" fmla="*/ 2697 h 5386"/>
                  <a:gd name="T120" fmla="*/ 2589 w 3526"/>
                  <a:gd name="T121" fmla="*/ 2927 h 5386"/>
                  <a:gd name="T122" fmla="*/ 2286 w 3526"/>
                  <a:gd name="T123" fmla="*/ 3091 h 5386"/>
                  <a:gd name="T124" fmla="*/ 1945 w 3526"/>
                  <a:gd name="T125" fmla="*/ 3179 h 5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6" h="5386">
                    <a:moveTo>
                      <a:pt x="3526" y="1763"/>
                    </a:moveTo>
                    <a:lnTo>
                      <a:pt x="3526" y="1763"/>
                    </a:lnTo>
                    <a:lnTo>
                      <a:pt x="3525" y="1718"/>
                    </a:lnTo>
                    <a:lnTo>
                      <a:pt x="3523" y="1673"/>
                    </a:lnTo>
                    <a:lnTo>
                      <a:pt x="3521" y="1627"/>
                    </a:lnTo>
                    <a:lnTo>
                      <a:pt x="3517" y="1583"/>
                    </a:lnTo>
                    <a:lnTo>
                      <a:pt x="3512" y="1539"/>
                    </a:lnTo>
                    <a:lnTo>
                      <a:pt x="3505" y="1495"/>
                    </a:lnTo>
                    <a:lnTo>
                      <a:pt x="3498" y="1451"/>
                    </a:lnTo>
                    <a:lnTo>
                      <a:pt x="3490" y="1408"/>
                    </a:lnTo>
                    <a:lnTo>
                      <a:pt x="3481" y="1365"/>
                    </a:lnTo>
                    <a:lnTo>
                      <a:pt x="3470" y="1323"/>
                    </a:lnTo>
                    <a:lnTo>
                      <a:pt x="3459" y="1280"/>
                    </a:lnTo>
                    <a:lnTo>
                      <a:pt x="3447" y="1239"/>
                    </a:lnTo>
                    <a:lnTo>
                      <a:pt x="3434" y="1198"/>
                    </a:lnTo>
                    <a:lnTo>
                      <a:pt x="3419" y="1158"/>
                    </a:lnTo>
                    <a:lnTo>
                      <a:pt x="3404" y="1116"/>
                    </a:lnTo>
                    <a:lnTo>
                      <a:pt x="3387" y="1077"/>
                    </a:lnTo>
                    <a:lnTo>
                      <a:pt x="3370" y="1038"/>
                    </a:lnTo>
                    <a:lnTo>
                      <a:pt x="3352" y="999"/>
                    </a:lnTo>
                    <a:lnTo>
                      <a:pt x="3333" y="960"/>
                    </a:lnTo>
                    <a:lnTo>
                      <a:pt x="3313" y="923"/>
                    </a:lnTo>
                    <a:lnTo>
                      <a:pt x="3292" y="886"/>
                    </a:lnTo>
                    <a:lnTo>
                      <a:pt x="3271" y="849"/>
                    </a:lnTo>
                    <a:lnTo>
                      <a:pt x="3249" y="813"/>
                    </a:lnTo>
                    <a:lnTo>
                      <a:pt x="3225" y="777"/>
                    </a:lnTo>
                    <a:lnTo>
                      <a:pt x="3200" y="743"/>
                    </a:lnTo>
                    <a:lnTo>
                      <a:pt x="3175" y="708"/>
                    </a:lnTo>
                    <a:lnTo>
                      <a:pt x="3150" y="675"/>
                    </a:lnTo>
                    <a:lnTo>
                      <a:pt x="3123" y="642"/>
                    </a:lnTo>
                    <a:lnTo>
                      <a:pt x="3096" y="609"/>
                    </a:lnTo>
                    <a:lnTo>
                      <a:pt x="3068" y="578"/>
                    </a:lnTo>
                    <a:lnTo>
                      <a:pt x="3040" y="547"/>
                    </a:lnTo>
                    <a:lnTo>
                      <a:pt x="3009" y="517"/>
                    </a:lnTo>
                    <a:lnTo>
                      <a:pt x="2979" y="487"/>
                    </a:lnTo>
                    <a:lnTo>
                      <a:pt x="2948" y="458"/>
                    </a:lnTo>
                    <a:lnTo>
                      <a:pt x="2917" y="430"/>
                    </a:lnTo>
                    <a:lnTo>
                      <a:pt x="2885" y="403"/>
                    </a:lnTo>
                    <a:lnTo>
                      <a:pt x="2851" y="376"/>
                    </a:lnTo>
                    <a:lnTo>
                      <a:pt x="2818" y="351"/>
                    </a:lnTo>
                    <a:lnTo>
                      <a:pt x="2784" y="326"/>
                    </a:lnTo>
                    <a:lnTo>
                      <a:pt x="2749" y="302"/>
                    </a:lnTo>
                    <a:lnTo>
                      <a:pt x="2714" y="278"/>
                    </a:lnTo>
                    <a:lnTo>
                      <a:pt x="2677" y="255"/>
                    </a:lnTo>
                    <a:lnTo>
                      <a:pt x="2640" y="234"/>
                    </a:lnTo>
                    <a:lnTo>
                      <a:pt x="2603" y="213"/>
                    </a:lnTo>
                    <a:lnTo>
                      <a:pt x="2566" y="193"/>
                    </a:lnTo>
                    <a:lnTo>
                      <a:pt x="2528" y="174"/>
                    </a:lnTo>
                    <a:lnTo>
                      <a:pt x="2488" y="156"/>
                    </a:lnTo>
                    <a:lnTo>
                      <a:pt x="2449" y="139"/>
                    </a:lnTo>
                    <a:lnTo>
                      <a:pt x="2410" y="122"/>
                    </a:lnTo>
                    <a:lnTo>
                      <a:pt x="2370" y="107"/>
                    </a:lnTo>
                    <a:lnTo>
                      <a:pt x="2328" y="93"/>
                    </a:lnTo>
                    <a:lnTo>
                      <a:pt x="2287" y="79"/>
                    </a:lnTo>
                    <a:lnTo>
                      <a:pt x="2246" y="67"/>
                    </a:lnTo>
                    <a:lnTo>
                      <a:pt x="2204" y="56"/>
                    </a:lnTo>
                    <a:lnTo>
                      <a:pt x="2162" y="45"/>
                    </a:lnTo>
                    <a:lnTo>
                      <a:pt x="2118" y="36"/>
                    </a:lnTo>
                    <a:lnTo>
                      <a:pt x="2075" y="28"/>
                    </a:lnTo>
                    <a:lnTo>
                      <a:pt x="2032" y="21"/>
                    </a:lnTo>
                    <a:lnTo>
                      <a:pt x="1988" y="15"/>
                    </a:lnTo>
                    <a:lnTo>
                      <a:pt x="1943" y="9"/>
                    </a:lnTo>
                    <a:lnTo>
                      <a:pt x="1899" y="6"/>
                    </a:lnTo>
                    <a:lnTo>
                      <a:pt x="1854" y="3"/>
                    </a:lnTo>
                    <a:lnTo>
                      <a:pt x="1809" y="1"/>
                    </a:lnTo>
                    <a:lnTo>
                      <a:pt x="1763" y="0"/>
                    </a:lnTo>
                    <a:lnTo>
                      <a:pt x="1763" y="0"/>
                    </a:lnTo>
                    <a:lnTo>
                      <a:pt x="1718" y="1"/>
                    </a:lnTo>
                    <a:lnTo>
                      <a:pt x="1673" y="3"/>
                    </a:lnTo>
                    <a:lnTo>
                      <a:pt x="1627" y="6"/>
                    </a:lnTo>
                    <a:lnTo>
                      <a:pt x="1583" y="9"/>
                    </a:lnTo>
                    <a:lnTo>
                      <a:pt x="1539" y="15"/>
                    </a:lnTo>
                    <a:lnTo>
                      <a:pt x="1495" y="21"/>
                    </a:lnTo>
                    <a:lnTo>
                      <a:pt x="1451" y="28"/>
                    </a:lnTo>
                    <a:lnTo>
                      <a:pt x="1408" y="36"/>
                    </a:lnTo>
                    <a:lnTo>
                      <a:pt x="1365" y="45"/>
                    </a:lnTo>
                    <a:lnTo>
                      <a:pt x="1323" y="56"/>
                    </a:lnTo>
                    <a:lnTo>
                      <a:pt x="1280" y="67"/>
                    </a:lnTo>
                    <a:lnTo>
                      <a:pt x="1239" y="79"/>
                    </a:lnTo>
                    <a:lnTo>
                      <a:pt x="1198" y="93"/>
                    </a:lnTo>
                    <a:lnTo>
                      <a:pt x="1157" y="107"/>
                    </a:lnTo>
                    <a:lnTo>
                      <a:pt x="1117" y="122"/>
                    </a:lnTo>
                    <a:lnTo>
                      <a:pt x="1077" y="139"/>
                    </a:lnTo>
                    <a:lnTo>
                      <a:pt x="1038" y="156"/>
                    </a:lnTo>
                    <a:lnTo>
                      <a:pt x="999" y="174"/>
                    </a:lnTo>
                    <a:lnTo>
                      <a:pt x="961" y="193"/>
                    </a:lnTo>
                    <a:lnTo>
                      <a:pt x="923" y="213"/>
                    </a:lnTo>
                    <a:lnTo>
                      <a:pt x="886" y="234"/>
                    </a:lnTo>
                    <a:lnTo>
                      <a:pt x="849" y="255"/>
                    </a:lnTo>
                    <a:lnTo>
                      <a:pt x="813" y="278"/>
                    </a:lnTo>
                    <a:lnTo>
                      <a:pt x="778" y="302"/>
                    </a:lnTo>
                    <a:lnTo>
                      <a:pt x="742" y="326"/>
                    </a:lnTo>
                    <a:lnTo>
                      <a:pt x="708" y="351"/>
                    </a:lnTo>
                    <a:lnTo>
                      <a:pt x="675" y="376"/>
                    </a:lnTo>
                    <a:lnTo>
                      <a:pt x="642" y="403"/>
                    </a:lnTo>
                    <a:lnTo>
                      <a:pt x="610" y="430"/>
                    </a:lnTo>
                    <a:lnTo>
                      <a:pt x="577" y="458"/>
                    </a:lnTo>
                    <a:lnTo>
                      <a:pt x="547" y="487"/>
                    </a:lnTo>
                    <a:lnTo>
                      <a:pt x="517" y="517"/>
                    </a:lnTo>
                    <a:lnTo>
                      <a:pt x="487" y="547"/>
                    </a:lnTo>
                    <a:lnTo>
                      <a:pt x="459" y="578"/>
                    </a:lnTo>
                    <a:lnTo>
                      <a:pt x="431" y="609"/>
                    </a:lnTo>
                    <a:lnTo>
                      <a:pt x="402" y="642"/>
                    </a:lnTo>
                    <a:lnTo>
                      <a:pt x="376" y="675"/>
                    </a:lnTo>
                    <a:lnTo>
                      <a:pt x="350" y="708"/>
                    </a:lnTo>
                    <a:lnTo>
                      <a:pt x="326" y="743"/>
                    </a:lnTo>
                    <a:lnTo>
                      <a:pt x="302" y="777"/>
                    </a:lnTo>
                    <a:lnTo>
                      <a:pt x="278" y="813"/>
                    </a:lnTo>
                    <a:lnTo>
                      <a:pt x="256" y="849"/>
                    </a:lnTo>
                    <a:lnTo>
                      <a:pt x="234" y="886"/>
                    </a:lnTo>
                    <a:lnTo>
                      <a:pt x="213" y="923"/>
                    </a:lnTo>
                    <a:lnTo>
                      <a:pt x="193" y="960"/>
                    </a:lnTo>
                    <a:lnTo>
                      <a:pt x="174" y="999"/>
                    </a:lnTo>
                    <a:lnTo>
                      <a:pt x="156" y="1038"/>
                    </a:lnTo>
                    <a:lnTo>
                      <a:pt x="139" y="1077"/>
                    </a:lnTo>
                    <a:lnTo>
                      <a:pt x="123" y="1116"/>
                    </a:lnTo>
                    <a:lnTo>
                      <a:pt x="108" y="1158"/>
                    </a:lnTo>
                    <a:lnTo>
                      <a:pt x="93" y="1198"/>
                    </a:lnTo>
                    <a:lnTo>
                      <a:pt x="80" y="1239"/>
                    </a:lnTo>
                    <a:lnTo>
                      <a:pt x="68" y="1280"/>
                    </a:lnTo>
                    <a:lnTo>
                      <a:pt x="56" y="1323"/>
                    </a:lnTo>
                    <a:lnTo>
                      <a:pt x="45" y="1365"/>
                    </a:lnTo>
                    <a:lnTo>
                      <a:pt x="36" y="1408"/>
                    </a:lnTo>
                    <a:lnTo>
                      <a:pt x="28" y="1451"/>
                    </a:lnTo>
                    <a:lnTo>
                      <a:pt x="20" y="1495"/>
                    </a:lnTo>
                    <a:lnTo>
                      <a:pt x="14" y="1539"/>
                    </a:lnTo>
                    <a:lnTo>
                      <a:pt x="9" y="1583"/>
                    </a:lnTo>
                    <a:lnTo>
                      <a:pt x="5" y="1627"/>
                    </a:lnTo>
                    <a:lnTo>
                      <a:pt x="3" y="1673"/>
                    </a:lnTo>
                    <a:lnTo>
                      <a:pt x="1" y="1718"/>
                    </a:lnTo>
                    <a:lnTo>
                      <a:pt x="0" y="1763"/>
                    </a:lnTo>
                    <a:lnTo>
                      <a:pt x="0" y="1763"/>
                    </a:lnTo>
                    <a:lnTo>
                      <a:pt x="1" y="1805"/>
                    </a:lnTo>
                    <a:lnTo>
                      <a:pt x="1" y="1805"/>
                    </a:lnTo>
                    <a:lnTo>
                      <a:pt x="0" y="1844"/>
                    </a:lnTo>
                    <a:lnTo>
                      <a:pt x="0" y="1844"/>
                    </a:lnTo>
                    <a:lnTo>
                      <a:pt x="1" y="1882"/>
                    </a:lnTo>
                    <a:lnTo>
                      <a:pt x="2" y="1920"/>
                    </a:lnTo>
                    <a:lnTo>
                      <a:pt x="3" y="1958"/>
                    </a:lnTo>
                    <a:lnTo>
                      <a:pt x="5" y="1997"/>
                    </a:lnTo>
                    <a:lnTo>
                      <a:pt x="11" y="2073"/>
                    </a:lnTo>
                    <a:lnTo>
                      <a:pt x="20" y="2150"/>
                    </a:lnTo>
                    <a:lnTo>
                      <a:pt x="31" y="2228"/>
                    </a:lnTo>
                    <a:lnTo>
                      <a:pt x="44" y="2305"/>
                    </a:lnTo>
                    <a:lnTo>
                      <a:pt x="60" y="2383"/>
                    </a:lnTo>
                    <a:lnTo>
                      <a:pt x="77" y="2460"/>
                    </a:lnTo>
                    <a:lnTo>
                      <a:pt x="96" y="2539"/>
                    </a:lnTo>
                    <a:lnTo>
                      <a:pt x="116" y="2616"/>
                    </a:lnTo>
                    <a:lnTo>
                      <a:pt x="139" y="2694"/>
                    </a:lnTo>
                    <a:lnTo>
                      <a:pt x="163" y="2772"/>
                    </a:lnTo>
                    <a:lnTo>
                      <a:pt x="189" y="2850"/>
                    </a:lnTo>
                    <a:lnTo>
                      <a:pt x="216" y="2926"/>
                    </a:lnTo>
                    <a:lnTo>
                      <a:pt x="246" y="3004"/>
                    </a:lnTo>
                    <a:lnTo>
                      <a:pt x="276" y="3080"/>
                    </a:lnTo>
                    <a:lnTo>
                      <a:pt x="308" y="3156"/>
                    </a:lnTo>
                    <a:lnTo>
                      <a:pt x="340" y="3233"/>
                    </a:lnTo>
                    <a:lnTo>
                      <a:pt x="374" y="3307"/>
                    </a:lnTo>
                    <a:lnTo>
                      <a:pt x="410" y="3383"/>
                    </a:lnTo>
                    <a:lnTo>
                      <a:pt x="446" y="3457"/>
                    </a:lnTo>
                    <a:lnTo>
                      <a:pt x="482" y="3531"/>
                    </a:lnTo>
                    <a:lnTo>
                      <a:pt x="520" y="3604"/>
                    </a:lnTo>
                    <a:lnTo>
                      <a:pt x="558" y="3675"/>
                    </a:lnTo>
                    <a:lnTo>
                      <a:pt x="598" y="3748"/>
                    </a:lnTo>
                    <a:lnTo>
                      <a:pt x="637" y="3818"/>
                    </a:lnTo>
                    <a:lnTo>
                      <a:pt x="677" y="3888"/>
                    </a:lnTo>
                    <a:lnTo>
                      <a:pt x="717" y="3957"/>
                    </a:lnTo>
                    <a:lnTo>
                      <a:pt x="759" y="4025"/>
                    </a:lnTo>
                    <a:lnTo>
                      <a:pt x="800" y="4092"/>
                    </a:lnTo>
                    <a:lnTo>
                      <a:pt x="841" y="4157"/>
                    </a:lnTo>
                    <a:lnTo>
                      <a:pt x="882" y="4222"/>
                    </a:lnTo>
                    <a:lnTo>
                      <a:pt x="923" y="4285"/>
                    </a:lnTo>
                    <a:lnTo>
                      <a:pt x="965" y="4347"/>
                    </a:lnTo>
                    <a:lnTo>
                      <a:pt x="1046" y="4468"/>
                    </a:lnTo>
                    <a:lnTo>
                      <a:pt x="1127" y="4583"/>
                    </a:lnTo>
                    <a:lnTo>
                      <a:pt x="1205" y="4693"/>
                    </a:lnTo>
                    <a:lnTo>
                      <a:pt x="1281" y="4795"/>
                    </a:lnTo>
                    <a:lnTo>
                      <a:pt x="1354" y="4891"/>
                    </a:lnTo>
                    <a:lnTo>
                      <a:pt x="1423" y="4979"/>
                    </a:lnTo>
                    <a:lnTo>
                      <a:pt x="1488" y="5061"/>
                    </a:lnTo>
                    <a:lnTo>
                      <a:pt x="1547" y="5133"/>
                    </a:lnTo>
                    <a:lnTo>
                      <a:pt x="1600" y="5198"/>
                    </a:lnTo>
                    <a:lnTo>
                      <a:pt x="1648" y="5254"/>
                    </a:lnTo>
                    <a:lnTo>
                      <a:pt x="1688" y="5300"/>
                    </a:lnTo>
                    <a:lnTo>
                      <a:pt x="1743" y="5364"/>
                    </a:lnTo>
                    <a:lnTo>
                      <a:pt x="1763" y="5386"/>
                    </a:lnTo>
                    <a:lnTo>
                      <a:pt x="1763" y="5386"/>
                    </a:lnTo>
                    <a:lnTo>
                      <a:pt x="1783" y="5364"/>
                    </a:lnTo>
                    <a:lnTo>
                      <a:pt x="1839" y="5300"/>
                    </a:lnTo>
                    <a:lnTo>
                      <a:pt x="1879" y="5254"/>
                    </a:lnTo>
                    <a:lnTo>
                      <a:pt x="1926" y="5198"/>
                    </a:lnTo>
                    <a:lnTo>
                      <a:pt x="1979" y="5133"/>
                    </a:lnTo>
                    <a:lnTo>
                      <a:pt x="2039" y="5061"/>
                    </a:lnTo>
                    <a:lnTo>
                      <a:pt x="2103" y="4979"/>
                    </a:lnTo>
                    <a:lnTo>
                      <a:pt x="2172" y="4891"/>
                    </a:lnTo>
                    <a:lnTo>
                      <a:pt x="2245" y="4795"/>
                    </a:lnTo>
                    <a:lnTo>
                      <a:pt x="2321" y="4693"/>
                    </a:lnTo>
                    <a:lnTo>
                      <a:pt x="2400" y="4583"/>
                    </a:lnTo>
                    <a:lnTo>
                      <a:pt x="2480" y="4468"/>
                    </a:lnTo>
                    <a:lnTo>
                      <a:pt x="2562" y="4347"/>
                    </a:lnTo>
                    <a:lnTo>
                      <a:pt x="2603" y="4285"/>
                    </a:lnTo>
                    <a:lnTo>
                      <a:pt x="2644" y="4222"/>
                    </a:lnTo>
                    <a:lnTo>
                      <a:pt x="2685" y="4157"/>
                    </a:lnTo>
                    <a:lnTo>
                      <a:pt x="2727" y="4092"/>
                    </a:lnTo>
                    <a:lnTo>
                      <a:pt x="2768" y="4025"/>
                    </a:lnTo>
                    <a:lnTo>
                      <a:pt x="2809" y="3957"/>
                    </a:lnTo>
                    <a:lnTo>
                      <a:pt x="2849" y="3888"/>
                    </a:lnTo>
                    <a:lnTo>
                      <a:pt x="2890" y="3818"/>
                    </a:lnTo>
                    <a:lnTo>
                      <a:pt x="2929" y="3748"/>
                    </a:lnTo>
                    <a:lnTo>
                      <a:pt x="2968" y="3675"/>
                    </a:lnTo>
                    <a:lnTo>
                      <a:pt x="3006" y="3604"/>
                    </a:lnTo>
                    <a:lnTo>
                      <a:pt x="3045" y="3531"/>
                    </a:lnTo>
                    <a:lnTo>
                      <a:pt x="3081" y="3457"/>
                    </a:lnTo>
                    <a:lnTo>
                      <a:pt x="3117" y="3383"/>
                    </a:lnTo>
                    <a:lnTo>
                      <a:pt x="3152" y="3307"/>
                    </a:lnTo>
                    <a:lnTo>
                      <a:pt x="3186" y="3233"/>
                    </a:lnTo>
                    <a:lnTo>
                      <a:pt x="3219" y="3156"/>
                    </a:lnTo>
                    <a:lnTo>
                      <a:pt x="3251" y="3080"/>
                    </a:lnTo>
                    <a:lnTo>
                      <a:pt x="3281" y="3004"/>
                    </a:lnTo>
                    <a:lnTo>
                      <a:pt x="3310" y="2926"/>
                    </a:lnTo>
                    <a:lnTo>
                      <a:pt x="3337" y="2850"/>
                    </a:lnTo>
                    <a:lnTo>
                      <a:pt x="3363" y="2772"/>
                    </a:lnTo>
                    <a:lnTo>
                      <a:pt x="3387" y="2694"/>
                    </a:lnTo>
                    <a:lnTo>
                      <a:pt x="3411" y="2616"/>
                    </a:lnTo>
                    <a:lnTo>
                      <a:pt x="3431" y="2539"/>
                    </a:lnTo>
                    <a:lnTo>
                      <a:pt x="3450" y="2460"/>
                    </a:lnTo>
                    <a:lnTo>
                      <a:pt x="3467" y="2383"/>
                    </a:lnTo>
                    <a:lnTo>
                      <a:pt x="3482" y="2305"/>
                    </a:lnTo>
                    <a:lnTo>
                      <a:pt x="3495" y="2228"/>
                    </a:lnTo>
                    <a:lnTo>
                      <a:pt x="3506" y="2150"/>
                    </a:lnTo>
                    <a:lnTo>
                      <a:pt x="3514" y="2073"/>
                    </a:lnTo>
                    <a:lnTo>
                      <a:pt x="3521" y="1997"/>
                    </a:lnTo>
                    <a:lnTo>
                      <a:pt x="3523" y="1958"/>
                    </a:lnTo>
                    <a:lnTo>
                      <a:pt x="3524" y="1920"/>
                    </a:lnTo>
                    <a:lnTo>
                      <a:pt x="3525" y="1882"/>
                    </a:lnTo>
                    <a:lnTo>
                      <a:pt x="3526" y="1844"/>
                    </a:lnTo>
                    <a:lnTo>
                      <a:pt x="3526" y="1844"/>
                    </a:lnTo>
                    <a:lnTo>
                      <a:pt x="3525" y="1805"/>
                    </a:lnTo>
                    <a:lnTo>
                      <a:pt x="3525" y="1805"/>
                    </a:lnTo>
                    <a:lnTo>
                      <a:pt x="3526" y="1763"/>
                    </a:lnTo>
                    <a:lnTo>
                      <a:pt x="3526" y="1763"/>
                    </a:lnTo>
                    <a:close/>
                    <a:moveTo>
                      <a:pt x="1763" y="3869"/>
                    </a:moveTo>
                    <a:lnTo>
                      <a:pt x="1763" y="3869"/>
                    </a:lnTo>
                    <a:lnTo>
                      <a:pt x="1707" y="3868"/>
                    </a:lnTo>
                    <a:lnTo>
                      <a:pt x="1651" y="3864"/>
                    </a:lnTo>
                    <a:lnTo>
                      <a:pt x="1594" y="3859"/>
                    </a:lnTo>
                    <a:lnTo>
                      <a:pt x="1540" y="3851"/>
                    </a:lnTo>
                    <a:lnTo>
                      <a:pt x="1486" y="3841"/>
                    </a:lnTo>
                    <a:lnTo>
                      <a:pt x="1432" y="3829"/>
                    </a:lnTo>
                    <a:lnTo>
                      <a:pt x="1379" y="3816"/>
                    </a:lnTo>
                    <a:lnTo>
                      <a:pt x="1327" y="3800"/>
                    </a:lnTo>
                    <a:lnTo>
                      <a:pt x="1276" y="3783"/>
                    </a:lnTo>
                    <a:lnTo>
                      <a:pt x="1226" y="3764"/>
                    </a:lnTo>
                    <a:lnTo>
                      <a:pt x="1177" y="3742"/>
                    </a:lnTo>
                    <a:lnTo>
                      <a:pt x="1129" y="3720"/>
                    </a:lnTo>
                    <a:lnTo>
                      <a:pt x="1081" y="3695"/>
                    </a:lnTo>
                    <a:lnTo>
                      <a:pt x="1035" y="3668"/>
                    </a:lnTo>
                    <a:lnTo>
                      <a:pt x="990" y="3640"/>
                    </a:lnTo>
                    <a:lnTo>
                      <a:pt x="946" y="3611"/>
                    </a:lnTo>
                    <a:lnTo>
                      <a:pt x="903" y="3580"/>
                    </a:lnTo>
                    <a:lnTo>
                      <a:pt x="861" y="3547"/>
                    </a:lnTo>
                    <a:lnTo>
                      <a:pt x="821" y="3513"/>
                    </a:lnTo>
                    <a:lnTo>
                      <a:pt x="782" y="3476"/>
                    </a:lnTo>
                    <a:lnTo>
                      <a:pt x="744" y="3440"/>
                    </a:lnTo>
                    <a:lnTo>
                      <a:pt x="708" y="3401"/>
                    </a:lnTo>
                    <a:lnTo>
                      <a:pt x="673" y="3362"/>
                    </a:lnTo>
                    <a:lnTo>
                      <a:pt x="640" y="3320"/>
                    </a:lnTo>
                    <a:lnTo>
                      <a:pt x="608" y="3278"/>
                    </a:lnTo>
                    <a:lnTo>
                      <a:pt x="577" y="3235"/>
                    </a:lnTo>
                    <a:lnTo>
                      <a:pt x="549" y="3190"/>
                    </a:lnTo>
                    <a:lnTo>
                      <a:pt x="522" y="3144"/>
                    </a:lnTo>
                    <a:lnTo>
                      <a:pt x="497" y="3097"/>
                    </a:lnTo>
                    <a:lnTo>
                      <a:pt x="473" y="3050"/>
                    </a:lnTo>
                    <a:lnTo>
                      <a:pt x="451" y="3001"/>
                    </a:lnTo>
                    <a:lnTo>
                      <a:pt x="431" y="2951"/>
                    </a:lnTo>
                    <a:lnTo>
                      <a:pt x="431" y="2951"/>
                    </a:lnTo>
                    <a:lnTo>
                      <a:pt x="460" y="2989"/>
                    </a:lnTo>
                    <a:lnTo>
                      <a:pt x="489" y="3027"/>
                    </a:lnTo>
                    <a:lnTo>
                      <a:pt x="520" y="3063"/>
                    </a:lnTo>
                    <a:lnTo>
                      <a:pt x="551" y="3098"/>
                    </a:lnTo>
                    <a:lnTo>
                      <a:pt x="585" y="3133"/>
                    </a:lnTo>
                    <a:lnTo>
                      <a:pt x="618" y="3166"/>
                    </a:lnTo>
                    <a:lnTo>
                      <a:pt x="653" y="3199"/>
                    </a:lnTo>
                    <a:lnTo>
                      <a:pt x="688" y="3231"/>
                    </a:lnTo>
                    <a:lnTo>
                      <a:pt x="724" y="3261"/>
                    </a:lnTo>
                    <a:lnTo>
                      <a:pt x="763" y="3291"/>
                    </a:lnTo>
                    <a:lnTo>
                      <a:pt x="801" y="3319"/>
                    </a:lnTo>
                    <a:lnTo>
                      <a:pt x="840" y="3347"/>
                    </a:lnTo>
                    <a:lnTo>
                      <a:pt x="879" y="3373"/>
                    </a:lnTo>
                    <a:lnTo>
                      <a:pt x="920" y="3398"/>
                    </a:lnTo>
                    <a:lnTo>
                      <a:pt x="962" y="3422"/>
                    </a:lnTo>
                    <a:lnTo>
                      <a:pt x="1004" y="3445"/>
                    </a:lnTo>
                    <a:lnTo>
                      <a:pt x="1047" y="3466"/>
                    </a:lnTo>
                    <a:lnTo>
                      <a:pt x="1090" y="3487"/>
                    </a:lnTo>
                    <a:lnTo>
                      <a:pt x="1135" y="3506"/>
                    </a:lnTo>
                    <a:lnTo>
                      <a:pt x="1180" y="3524"/>
                    </a:lnTo>
                    <a:lnTo>
                      <a:pt x="1225" y="3541"/>
                    </a:lnTo>
                    <a:lnTo>
                      <a:pt x="1271" y="3556"/>
                    </a:lnTo>
                    <a:lnTo>
                      <a:pt x="1319" y="3570"/>
                    </a:lnTo>
                    <a:lnTo>
                      <a:pt x="1366" y="3582"/>
                    </a:lnTo>
                    <a:lnTo>
                      <a:pt x="1414" y="3593"/>
                    </a:lnTo>
                    <a:lnTo>
                      <a:pt x="1463" y="3603"/>
                    </a:lnTo>
                    <a:lnTo>
                      <a:pt x="1512" y="3611"/>
                    </a:lnTo>
                    <a:lnTo>
                      <a:pt x="1561" y="3618"/>
                    </a:lnTo>
                    <a:lnTo>
                      <a:pt x="1610" y="3623"/>
                    </a:lnTo>
                    <a:lnTo>
                      <a:pt x="1662" y="3627"/>
                    </a:lnTo>
                    <a:lnTo>
                      <a:pt x="1712" y="3630"/>
                    </a:lnTo>
                    <a:lnTo>
                      <a:pt x="1763" y="3630"/>
                    </a:lnTo>
                    <a:lnTo>
                      <a:pt x="1763" y="3630"/>
                    </a:lnTo>
                    <a:lnTo>
                      <a:pt x="1815" y="3630"/>
                    </a:lnTo>
                    <a:lnTo>
                      <a:pt x="1865" y="3627"/>
                    </a:lnTo>
                    <a:lnTo>
                      <a:pt x="1915" y="3623"/>
                    </a:lnTo>
                    <a:lnTo>
                      <a:pt x="1965" y="3618"/>
                    </a:lnTo>
                    <a:lnTo>
                      <a:pt x="2015" y="3611"/>
                    </a:lnTo>
                    <a:lnTo>
                      <a:pt x="2064" y="3603"/>
                    </a:lnTo>
                    <a:lnTo>
                      <a:pt x="2112" y="3593"/>
                    </a:lnTo>
                    <a:lnTo>
                      <a:pt x="2161" y="3582"/>
                    </a:lnTo>
                    <a:lnTo>
                      <a:pt x="2208" y="3570"/>
                    </a:lnTo>
                    <a:lnTo>
                      <a:pt x="2255" y="3556"/>
                    </a:lnTo>
                    <a:lnTo>
                      <a:pt x="2301" y="3541"/>
                    </a:lnTo>
                    <a:lnTo>
                      <a:pt x="2347" y="3524"/>
                    </a:lnTo>
                    <a:lnTo>
                      <a:pt x="2392" y="3506"/>
                    </a:lnTo>
                    <a:lnTo>
                      <a:pt x="2436" y="3487"/>
                    </a:lnTo>
                    <a:lnTo>
                      <a:pt x="2479" y="3466"/>
                    </a:lnTo>
                    <a:lnTo>
                      <a:pt x="2523" y="3445"/>
                    </a:lnTo>
                    <a:lnTo>
                      <a:pt x="2565" y="3422"/>
                    </a:lnTo>
                    <a:lnTo>
                      <a:pt x="2606" y="3398"/>
                    </a:lnTo>
                    <a:lnTo>
                      <a:pt x="2647" y="3373"/>
                    </a:lnTo>
                    <a:lnTo>
                      <a:pt x="2687" y="3347"/>
                    </a:lnTo>
                    <a:lnTo>
                      <a:pt x="2726" y="3319"/>
                    </a:lnTo>
                    <a:lnTo>
                      <a:pt x="2764" y="3291"/>
                    </a:lnTo>
                    <a:lnTo>
                      <a:pt x="2801" y="3261"/>
                    </a:lnTo>
                    <a:lnTo>
                      <a:pt x="2838" y="3231"/>
                    </a:lnTo>
                    <a:lnTo>
                      <a:pt x="2874" y="3199"/>
                    </a:lnTo>
                    <a:lnTo>
                      <a:pt x="2909" y="3166"/>
                    </a:lnTo>
                    <a:lnTo>
                      <a:pt x="2942" y="3133"/>
                    </a:lnTo>
                    <a:lnTo>
                      <a:pt x="2975" y="3098"/>
                    </a:lnTo>
                    <a:lnTo>
                      <a:pt x="3006" y="3063"/>
                    </a:lnTo>
                    <a:lnTo>
                      <a:pt x="3038" y="3027"/>
                    </a:lnTo>
                    <a:lnTo>
                      <a:pt x="3067" y="2989"/>
                    </a:lnTo>
                    <a:lnTo>
                      <a:pt x="3096" y="2951"/>
                    </a:lnTo>
                    <a:lnTo>
                      <a:pt x="3096" y="2951"/>
                    </a:lnTo>
                    <a:lnTo>
                      <a:pt x="3076" y="3001"/>
                    </a:lnTo>
                    <a:lnTo>
                      <a:pt x="3054" y="3050"/>
                    </a:lnTo>
                    <a:lnTo>
                      <a:pt x="3029" y="3097"/>
                    </a:lnTo>
                    <a:lnTo>
                      <a:pt x="3004" y="3144"/>
                    </a:lnTo>
                    <a:lnTo>
                      <a:pt x="2977" y="3190"/>
                    </a:lnTo>
                    <a:lnTo>
                      <a:pt x="2949" y="3235"/>
                    </a:lnTo>
                    <a:lnTo>
                      <a:pt x="2918" y="3278"/>
                    </a:lnTo>
                    <a:lnTo>
                      <a:pt x="2887" y="3320"/>
                    </a:lnTo>
                    <a:lnTo>
                      <a:pt x="2853" y="3362"/>
                    </a:lnTo>
                    <a:lnTo>
                      <a:pt x="2818" y="3401"/>
                    </a:lnTo>
                    <a:lnTo>
                      <a:pt x="2782" y="3440"/>
                    </a:lnTo>
                    <a:lnTo>
                      <a:pt x="2744" y="3476"/>
                    </a:lnTo>
                    <a:lnTo>
                      <a:pt x="2706" y="3513"/>
                    </a:lnTo>
                    <a:lnTo>
                      <a:pt x="2665" y="3547"/>
                    </a:lnTo>
                    <a:lnTo>
                      <a:pt x="2623" y="3580"/>
                    </a:lnTo>
                    <a:lnTo>
                      <a:pt x="2581" y="3611"/>
                    </a:lnTo>
                    <a:lnTo>
                      <a:pt x="2537" y="3640"/>
                    </a:lnTo>
                    <a:lnTo>
                      <a:pt x="2491" y="3668"/>
                    </a:lnTo>
                    <a:lnTo>
                      <a:pt x="2445" y="3695"/>
                    </a:lnTo>
                    <a:lnTo>
                      <a:pt x="2398" y="3720"/>
                    </a:lnTo>
                    <a:lnTo>
                      <a:pt x="2350" y="3742"/>
                    </a:lnTo>
                    <a:lnTo>
                      <a:pt x="2300" y="3764"/>
                    </a:lnTo>
                    <a:lnTo>
                      <a:pt x="2250" y="3783"/>
                    </a:lnTo>
                    <a:lnTo>
                      <a:pt x="2199" y="3800"/>
                    </a:lnTo>
                    <a:lnTo>
                      <a:pt x="2147" y="3816"/>
                    </a:lnTo>
                    <a:lnTo>
                      <a:pt x="2094" y="3829"/>
                    </a:lnTo>
                    <a:lnTo>
                      <a:pt x="2041" y="3841"/>
                    </a:lnTo>
                    <a:lnTo>
                      <a:pt x="1987" y="3851"/>
                    </a:lnTo>
                    <a:lnTo>
                      <a:pt x="1932" y="3859"/>
                    </a:lnTo>
                    <a:lnTo>
                      <a:pt x="1876" y="3864"/>
                    </a:lnTo>
                    <a:lnTo>
                      <a:pt x="1820" y="3868"/>
                    </a:lnTo>
                    <a:lnTo>
                      <a:pt x="1763" y="3869"/>
                    </a:lnTo>
                    <a:lnTo>
                      <a:pt x="1763" y="3869"/>
                    </a:lnTo>
                    <a:close/>
                    <a:moveTo>
                      <a:pt x="1763" y="3190"/>
                    </a:moveTo>
                    <a:lnTo>
                      <a:pt x="1763" y="3190"/>
                    </a:lnTo>
                    <a:lnTo>
                      <a:pt x="1726" y="3190"/>
                    </a:lnTo>
                    <a:lnTo>
                      <a:pt x="1690" y="3188"/>
                    </a:lnTo>
                    <a:lnTo>
                      <a:pt x="1654" y="3186"/>
                    </a:lnTo>
                    <a:lnTo>
                      <a:pt x="1617" y="3183"/>
                    </a:lnTo>
                    <a:lnTo>
                      <a:pt x="1581" y="3179"/>
                    </a:lnTo>
                    <a:lnTo>
                      <a:pt x="1546" y="3174"/>
                    </a:lnTo>
                    <a:lnTo>
                      <a:pt x="1511" y="3167"/>
                    </a:lnTo>
                    <a:lnTo>
                      <a:pt x="1476" y="3160"/>
                    </a:lnTo>
                    <a:lnTo>
                      <a:pt x="1441" y="3153"/>
                    </a:lnTo>
                    <a:lnTo>
                      <a:pt x="1407" y="3145"/>
                    </a:lnTo>
                    <a:lnTo>
                      <a:pt x="1373" y="3135"/>
                    </a:lnTo>
                    <a:lnTo>
                      <a:pt x="1339" y="3126"/>
                    </a:lnTo>
                    <a:lnTo>
                      <a:pt x="1306" y="3115"/>
                    </a:lnTo>
                    <a:lnTo>
                      <a:pt x="1272" y="3103"/>
                    </a:lnTo>
                    <a:lnTo>
                      <a:pt x="1240" y="3091"/>
                    </a:lnTo>
                    <a:lnTo>
                      <a:pt x="1208" y="3078"/>
                    </a:lnTo>
                    <a:lnTo>
                      <a:pt x="1176" y="3064"/>
                    </a:lnTo>
                    <a:lnTo>
                      <a:pt x="1145" y="3049"/>
                    </a:lnTo>
                    <a:lnTo>
                      <a:pt x="1114" y="3034"/>
                    </a:lnTo>
                    <a:lnTo>
                      <a:pt x="1083" y="3018"/>
                    </a:lnTo>
                    <a:lnTo>
                      <a:pt x="1053" y="3001"/>
                    </a:lnTo>
                    <a:lnTo>
                      <a:pt x="1024" y="2983"/>
                    </a:lnTo>
                    <a:lnTo>
                      <a:pt x="995" y="2965"/>
                    </a:lnTo>
                    <a:lnTo>
                      <a:pt x="966" y="2946"/>
                    </a:lnTo>
                    <a:lnTo>
                      <a:pt x="938" y="2927"/>
                    </a:lnTo>
                    <a:lnTo>
                      <a:pt x="909" y="2907"/>
                    </a:lnTo>
                    <a:lnTo>
                      <a:pt x="882" y="2886"/>
                    </a:lnTo>
                    <a:lnTo>
                      <a:pt x="856" y="2864"/>
                    </a:lnTo>
                    <a:lnTo>
                      <a:pt x="830" y="2842"/>
                    </a:lnTo>
                    <a:lnTo>
                      <a:pt x="804" y="2819"/>
                    </a:lnTo>
                    <a:lnTo>
                      <a:pt x="780" y="2796"/>
                    </a:lnTo>
                    <a:lnTo>
                      <a:pt x="754" y="2772"/>
                    </a:lnTo>
                    <a:lnTo>
                      <a:pt x="730" y="2748"/>
                    </a:lnTo>
                    <a:lnTo>
                      <a:pt x="707" y="2723"/>
                    </a:lnTo>
                    <a:lnTo>
                      <a:pt x="685" y="2697"/>
                    </a:lnTo>
                    <a:lnTo>
                      <a:pt x="663" y="2671"/>
                    </a:lnTo>
                    <a:lnTo>
                      <a:pt x="641" y="2644"/>
                    </a:lnTo>
                    <a:lnTo>
                      <a:pt x="621" y="2617"/>
                    </a:lnTo>
                    <a:lnTo>
                      <a:pt x="601" y="2589"/>
                    </a:lnTo>
                    <a:lnTo>
                      <a:pt x="581" y="2561"/>
                    </a:lnTo>
                    <a:lnTo>
                      <a:pt x="561" y="2533"/>
                    </a:lnTo>
                    <a:lnTo>
                      <a:pt x="543" y="2504"/>
                    </a:lnTo>
                    <a:lnTo>
                      <a:pt x="526" y="2473"/>
                    </a:lnTo>
                    <a:lnTo>
                      <a:pt x="509" y="2443"/>
                    </a:lnTo>
                    <a:lnTo>
                      <a:pt x="493" y="2413"/>
                    </a:lnTo>
                    <a:lnTo>
                      <a:pt x="478" y="2382"/>
                    </a:lnTo>
                    <a:lnTo>
                      <a:pt x="463" y="2351"/>
                    </a:lnTo>
                    <a:lnTo>
                      <a:pt x="449" y="2318"/>
                    </a:lnTo>
                    <a:lnTo>
                      <a:pt x="436" y="2286"/>
                    </a:lnTo>
                    <a:lnTo>
                      <a:pt x="424" y="2254"/>
                    </a:lnTo>
                    <a:lnTo>
                      <a:pt x="412" y="2221"/>
                    </a:lnTo>
                    <a:lnTo>
                      <a:pt x="401" y="2188"/>
                    </a:lnTo>
                    <a:lnTo>
                      <a:pt x="391" y="2153"/>
                    </a:lnTo>
                    <a:lnTo>
                      <a:pt x="382" y="2120"/>
                    </a:lnTo>
                    <a:lnTo>
                      <a:pt x="373" y="2085"/>
                    </a:lnTo>
                    <a:lnTo>
                      <a:pt x="366" y="2051"/>
                    </a:lnTo>
                    <a:lnTo>
                      <a:pt x="359" y="2016"/>
                    </a:lnTo>
                    <a:lnTo>
                      <a:pt x="353" y="1980"/>
                    </a:lnTo>
                    <a:lnTo>
                      <a:pt x="348" y="1945"/>
                    </a:lnTo>
                    <a:lnTo>
                      <a:pt x="344" y="1909"/>
                    </a:lnTo>
                    <a:lnTo>
                      <a:pt x="341" y="1873"/>
                    </a:lnTo>
                    <a:lnTo>
                      <a:pt x="339" y="1837"/>
                    </a:lnTo>
                    <a:lnTo>
                      <a:pt x="337" y="1800"/>
                    </a:lnTo>
                    <a:lnTo>
                      <a:pt x="337" y="1763"/>
                    </a:lnTo>
                    <a:lnTo>
                      <a:pt x="337" y="1763"/>
                    </a:lnTo>
                    <a:lnTo>
                      <a:pt x="337" y="1727"/>
                    </a:lnTo>
                    <a:lnTo>
                      <a:pt x="339" y="1690"/>
                    </a:lnTo>
                    <a:lnTo>
                      <a:pt x="341" y="1654"/>
                    </a:lnTo>
                    <a:lnTo>
                      <a:pt x="344" y="1617"/>
                    </a:lnTo>
                    <a:lnTo>
                      <a:pt x="348" y="1582"/>
                    </a:lnTo>
                    <a:lnTo>
                      <a:pt x="353" y="1546"/>
                    </a:lnTo>
                    <a:lnTo>
                      <a:pt x="359" y="1511"/>
                    </a:lnTo>
                    <a:lnTo>
                      <a:pt x="366" y="1475"/>
                    </a:lnTo>
                    <a:lnTo>
                      <a:pt x="373" y="1441"/>
                    </a:lnTo>
                    <a:lnTo>
                      <a:pt x="382" y="1407"/>
                    </a:lnTo>
                    <a:lnTo>
                      <a:pt x="391" y="1373"/>
                    </a:lnTo>
                    <a:lnTo>
                      <a:pt x="401" y="1339"/>
                    </a:lnTo>
                    <a:lnTo>
                      <a:pt x="412" y="1305"/>
                    </a:lnTo>
                    <a:lnTo>
                      <a:pt x="424" y="1273"/>
                    </a:lnTo>
                    <a:lnTo>
                      <a:pt x="436" y="1240"/>
                    </a:lnTo>
                    <a:lnTo>
                      <a:pt x="449" y="1208"/>
                    </a:lnTo>
                    <a:lnTo>
                      <a:pt x="463" y="1177"/>
                    </a:lnTo>
                    <a:lnTo>
                      <a:pt x="478" y="1145"/>
                    </a:lnTo>
                    <a:lnTo>
                      <a:pt x="493" y="1114"/>
                    </a:lnTo>
                    <a:lnTo>
                      <a:pt x="509" y="1083"/>
                    </a:lnTo>
                    <a:lnTo>
                      <a:pt x="526" y="1053"/>
                    </a:lnTo>
                    <a:lnTo>
                      <a:pt x="543" y="1024"/>
                    </a:lnTo>
                    <a:lnTo>
                      <a:pt x="561" y="995"/>
                    </a:lnTo>
                    <a:lnTo>
                      <a:pt x="581" y="965"/>
                    </a:lnTo>
                    <a:lnTo>
                      <a:pt x="601" y="937"/>
                    </a:lnTo>
                    <a:lnTo>
                      <a:pt x="621" y="910"/>
                    </a:lnTo>
                    <a:lnTo>
                      <a:pt x="641" y="883"/>
                    </a:lnTo>
                    <a:lnTo>
                      <a:pt x="663" y="856"/>
                    </a:lnTo>
                    <a:lnTo>
                      <a:pt x="685" y="830"/>
                    </a:lnTo>
                    <a:lnTo>
                      <a:pt x="707" y="805"/>
                    </a:lnTo>
                    <a:lnTo>
                      <a:pt x="730" y="779"/>
                    </a:lnTo>
                    <a:lnTo>
                      <a:pt x="754" y="754"/>
                    </a:lnTo>
                    <a:lnTo>
                      <a:pt x="780" y="731"/>
                    </a:lnTo>
                    <a:lnTo>
                      <a:pt x="804" y="707"/>
                    </a:lnTo>
                    <a:lnTo>
                      <a:pt x="830" y="685"/>
                    </a:lnTo>
                    <a:lnTo>
                      <a:pt x="856" y="663"/>
                    </a:lnTo>
                    <a:lnTo>
                      <a:pt x="882" y="642"/>
                    </a:lnTo>
                    <a:lnTo>
                      <a:pt x="909" y="620"/>
                    </a:lnTo>
                    <a:lnTo>
                      <a:pt x="938" y="600"/>
                    </a:lnTo>
                    <a:lnTo>
                      <a:pt x="966" y="580"/>
                    </a:lnTo>
                    <a:lnTo>
                      <a:pt x="995" y="561"/>
                    </a:lnTo>
                    <a:lnTo>
                      <a:pt x="1024" y="543"/>
                    </a:lnTo>
                    <a:lnTo>
                      <a:pt x="1053" y="526"/>
                    </a:lnTo>
                    <a:lnTo>
                      <a:pt x="1083" y="509"/>
                    </a:lnTo>
                    <a:lnTo>
                      <a:pt x="1114" y="493"/>
                    </a:lnTo>
                    <a:lnTo>
                      <a:pt x="1145" y="478"/>
                    </a:lnTo>
                    <a:lnTo>
                      <a:pt x="1176" y="462"/>
                    </a:lnTo>
                    <a:lnTo>
                      <a:pt x="1208" y="449"/>
                    </a:lnTo>
                    <a:lnTo>
                      <a:pt x="1240" y="435"/>
                    </a:lnTo>
                    <a:lnTo>
                      <a:pt x="1272" y="423"/>
                    </a:lnTo>
                    <a:lnTo>
                      <a:pt x="1306" y="412"/>
                    </a:lnTo>
                    <a:lnTo>
                      <a:pt x="1339" y="401"/>
                    </a:lnTo>
                    <a:lnTo>
                      <a:pt x="1373" y="391"/>
                    </a:lnTo>
                    <a:lnTo>
                      <a:pt x="1407" y="382"/>
                    </a:lnTo>
                    <a:lnTo>
                      <a:pt x="1441" y="373"/>
                    </a:lnTo>
                    <a:lnTo>
                      <a:pt x="1476" y="366"/>
                    </a:lnTo>
                    <a:lnTo>
                      <a:pt x="1511" y="359"/>
                    </a:lnTo>
                    <a:lnTo>
                      <a:pt x="1546" y="353"/>
                    </a:lnTo>
                    <a:lnTo>
                      <a:pt x="1581" y="348"/>
                    </a:lnTo>
                    <a:lnTo>
                      <a:pt x="1617" y="344"/>
                    </a:lnTo>
                    <a:lnTo>
                      <a:pt x="1654" y="341"/>
                    </a:lnTo>
                    <a:lnTo>
                      <a:pt x="1690" y="339"/>
                    </a:lnTo>
                    <a:lnTo>
                      <a:pt x="1726" y="338"/>
                    </a:lnTo>
                    <a:lnTo>
                      <a:pt x="1763" y="337"/>
                    </a:lnTo>
                    <a:lnTo>
                      <a:pt x="1763" y="337"/>
                    </a:lnTo>
                    <a:lnTo>
                      <a:pt x="1800" y="338"/>
                    </a:lnTo>
                    <a:lnTo>
                      <a:pt x="1837" y="339"/>
                    </a:lnTo>
                    <a:lnTo>
                      <a:pt x="1873" y="341"/>
                    </a:lnTo>
                    <a:lnTo>
                      <a:pt x="1909" y="344"/>
                    </a:lnTo>
                    <a:lnTo>
                      <a:pt x="1945" y="348"/>
                    </a:lnTo>
                    <a:lnTo>
                      <a:pt x="1980" y="353"/>
                    </a:lnTo>
                    <a:lnTo>
                      <a:pt x="2016" y="359"/>
                    </a:lnTo>
                    <a:lnTo>
                      <a:pt x="2051" y="366"/>
                    </a:lnTo>
                    <a:lnTo>
                      <a:pt x="2085" y="373"/>
                    </a:lnTo>
                    <a:lnTo>
                      <a:pt x="2119" y="382"/>
                    </a:lnTo>
                    <a:lnTo>
                      <a:pt x="2153" y="391"/>
                    </a:lnTo>
                    <a:lnTo>
                      <a:pt x="2188" y="401"/>
                    </a:lnTo>
                    <a:lnTo>
                      <a:pt x="2221" y="412"/>
                    </a:lnTo>
                    <a:lnTo>
                      <a:pt x="2254" y="423"/>
                    </a:lnTo>
                    <a:lnTo>
                      <a:pt x="2286" y="435"/>
                    </a:lnTo>
                    <a:lnTo>
                      <a:pt x="2318" y="449"/>
                    </a:lnTo>
                    <a:lnTo>
                      <a:pt x="2351" y="462"/>
                    </a:lnTo>
                    <a:lnTo>
                      <a:pt x="2382" y="478"/>
                    </a:lnTo>
                    <a:lnTo>
                      <a:pt x="2413" y="493"/>
                    </a:lnTo>
                    <a:lnTo>
                      <a:pt x="2443" y="509"/>
                    </a:lnTo>
                    <a:lnTo>
                      <a:pt x="2473" y="526"/>
                    </a:lnTo>
                    <a:lnTo>
                      <a:pt x="2502" y="543"/>
                    </a:lnTo>
                    <a:lnTo>
                      <a:pt x="2532" y="561"/>
                    </a:lnTo>
                    <a:lnTo>
                      <a:pt x="2561" y="580"/>
                    </a:lnTo>
                    <a:lnTo>
                      <a:pt x="2589" y="600"/>
                    </a:lnTo>
                    <a:lnTo>
                      <a:pt x="2616" y="620"/>
                    </a:lnTo>
                    <a:lnTo>
                      <a:pt x="2643" y="642"/>
                    </a:lnTo>
                    <a:lnTo>
                      <a:pt x="2670" y="663"/>
                    </a:lnTo>
                    <a:lnTo>
                      <a:pt x="2697" y="685"/>
                    </a:lnTo>
                    <a:lnTo>
                      <a:pt x="2722" y="707"/>
                    </a:lnTo>
                    <a:lnTo>
                      <a:pt x="2747" y="731"/>
                    </a:lnTo>
                    <a:lnTo>
                      <a:pt x="2772" y="754"/>
                    </a:lnTo>
                    <a:lnTo>
                      <a:pt x="2795" y="779"/>
                    </a:lnTo>
                    <a:lnTo>
                      <a:pt x="2819" y="805"/>
                    </a:lnTo>
                    <a:lnTo>
                      <a:pt x="2841" y="830"/>
                    </a:lnTo>
                    <a:lnTo>
                      <a:pt x="2864" y="856"/>
                    </a:lnTo>
                    <a:lnTo>
                      <a:pt x="2886" y="883"/>
                    </a:lnTo>
                    <a:lnTo>
                      <a:pt x="2906" y="910"/>
                    </a:lnTo>
                    <a:lnTo>
                      <a:pt x="2926" y="937"/>
                    </a:lnTo>
                    <a:lnTo>
                      <a:pt x="2946" y="965"/>
                    </a:lnTo>
                    <a:lnTo>
                      <a:pt x="2965" y="995"/>
                    </a:lnTo>
                    <a:lnTo>
                      <a:pt x="2983" y="1024"/>
                    </a:lnTo>
                    <a:lnTo>
                      <a:pt x="3000" y="1053"/>
                    </a:lnTo>
                    <a:lnTo>
                      <a:pt x="3017" y="1083"/>
                    </a:lnTo>
                    <a:lnTo>
                      <a:pt x="3033" y="1114"/>
                    </a:lnTo>
                    <a:lnTo>
                      <a:pt x="3049" y="1145"/>
                    </a:lnTo>
                    <a:lnTo>
                      <a:pt x="3064" y="1177"/>
                    </a:lnTo>
                    <a:lnTo>
                      <a:pt x="3078" y="1208"/>
                    </a:lnTo>
                    <a:lnTo>
                      <a:pt x="3091" y="1240"/>
                    </a:lnTo>
                    <a:lnTo>
                      <a:pt x="3103" y="1273"/>
                    </a:lnTo>
                    <a:lnTo>
                      <a:pt x="3115" y="1305"/>
                    </a:lnTo>
                    <a:lnTo>
                      <a:pt x="3125" y="1339"/>
                    </a:lnTo>
                    <a:lnTo>
                      <a:pt x="3135" y="1373"/>
                    </a:lnTo>
                    <a:lnTo>
                      <a:pt x="3144" y="1407"/>
                    </a:lnTo>
                    <a:lnTo>
                      <a:pt x="3153" y="1441"/>
                    </a:lnTo>
                    <a:lnTo>
                      <a:pt x="3160" y="1475"/>
                    </a:lnTo>
                    <a:lnTo>
                      <a:pt x="3167" y="1511"/>
                    </a:lnTo>
                    <a:lnTo>
                      <a:pt x="3173" y="1546"/>
                    </a:lnTo>
                    <a:lnTo>
                      <a:pt x="3178" y="1582"/>
                    </a:lnTo>
                    <a:lnTo>
                      <a:pt x="3182" y="1617"/>
                    </a:lnTo>
                    <a:lnTo>
                      <a:pt x="3185" y="1654"/>
                    </a:lnTo>
                    <a:lnTo>
                      <a:pt x="3187" y="1690"/>
                    </a:lnTo>
                    <a:lnTo>
                      <a:pt x="3189" y="1727"/>
                    </a:lnTo>
                    <a:lnTo>
                      <a:pt x="3189" y="1763"/>
                    </a:lnTo>
                    <a:lnTo>
                      <a:pt x="3189" y="1763"/>
                    </a:lnTo>
                    <a:lnTo>
                      <a:pt x="3189" y="1800"/>
                    </a:lnTo>
                    <a:lnTo>
                      <a:pt x="3187" y="1837"/>
                    </a:lnTo>
                    <a:lnTo>
                      <a:pt x="3185" y="1873"/>
                    </a:lnTo>
                    <a:lnTo>
                      <a:pt x="3182" y="1909"/>
                    </a:lnTo>
                    <a:lnTo>
                      <a:pt x="3178" y="1945"/>
                    </a:lnTo>
                    <a:lnTo>
                      <a:pt x="3173" y="1980"/>
                    </a:lnTo>
                    <a:lnTo>
                      <a:pt x="3167" y="2016"/>
                    </a:lnTo>
                    <a:lnTo>
                      <a:pt x="3160" y="2051"/>
                    </a:lnTo>
                    <a:lnTo>
                      <a:pt x="3153" y="2085"/>
                    </a:lnTo>
                    <a:lnTo>
                      <a:pt x="3144" y="2120"/>
                    </a:lnTo>
                    <a:lnTo>
                      <a:pt x="3135" y="2153"/>
                    </a:lnTo>
                    <a:lnTo>
                      <a:pt x="3125" y="2188"/>
                    </a:lnTo>
                    <a:lnTo>
                      <a:pt x="3115" y="2221"/>
                    </a:lnTo>
                    <a:lnTo>
                      <a:pt x="3103" y="2254"/>
                    </a:lnTo>
                    <a:lnTo>
                      <a:pt x="3091" y="2286"/>
                    </a:lnTo>
                    <a:lnTo>
                      <a:pt x="3078" y="2318"/>
                    </a:lnTo>
                    <a:lnTo>
                      <a:pt x="3064" y="2351"/>
                    </a:lnTo>
                    <a:lnTo>
                      <a:pt x="3049" y="2382"/>
                    </a:lnTo>
                    <a:lnTo>
                      <a:pt x="3033" y="2413"/>
                    </a:lnTo>
                    <a:lnTo>
                      <a:pt x="3017" y="2443"/>
                    </a:lnTo>
                    <a:lnTo>
                      <a:pt x="3000" y="2473"/>
                    </a:lnTo>
                    <a:lnTo>
                      <a:pt x="2983" y="2504"/>
                    </a:lnTo>
                    <a:lnTo>
                      <a:pt x="2965" y="2533"/>
                    </a:lnTo>
                    <a:lnTo>
                      <a:pt x="2946" y="2561"/>
                    </a:lnTo>
                    <a:lnTo>
                      <a:pt x="2926" y="2589"/>
                    </a:lnTo>
                    <a:lnTo>
                      <a:pt x="2906" y="2617"/>
                    </a:lnTo>
                    <a:lnTo>
                      <a:pt x="2886" y="2644"/>
                    </a:lnTo>
                    <a:lnTo>
                      <a:pt x="2864" y="2671"/>
                    </a:lnTo>
                    <a:lnTo>
                      <a:pt x="2841" y="2697"/>
                    </a:lnTo>
                    <a:lnTo>
                      <a:pt x="2819" y="2723"/>
                    </a:lnTo>
                    <a:lnTo>
                      <a:pt x="2795" y="2748"/>
                    </a:lnTo>
                    <a:lnTo>
                      <a:pt x="2772" y="2772"/>
                    </a:lnTo>
                    <a:lnTo>
                      <a:pt x="2747" y="2796"/>
                    </a:lnTo>
                    <a:lnTo>
                      <a:pt x="2722" y="2819"/>
                    </a:lnTo>
                    <a:lnTo>
                      <a:pt x="2697" y="2842"/>
                    </a:lnTo>
                    <a:lnTo>
                      <a:pt x="2670" y="2864"/>
                    </a:lnTo>
                    <a:lnTo>
                      <a:pt x="2643" y="2886"/>
                    </a:lnTo>
                    <a:lnTo>
                      <a:pt x="2616" y="2907"/>
                    </a:lnTo>
                    <a:lnTo>
                      <a:pt x="2589" y="2927"/>
                    </a:lnTo>
                    <a:lnTo>
                      <a:pt x="2561" y="2946"/>
                    </a:lnTo>
                    <a:lnTo>
                      <a:pt x="2532" y="2965"/>
                    </a:lnTo>
                    <a:lnTo>
                      <a:pt x="2502" y="2983"/>
                    </a:lnTo>
                    <a:lnTo>
                      <a:pt x="2473" y="3001"/>
                    </a:lnTo>
                    <a:lnTo>
                      <a:pt x="2443" y="3018"/>
                    </a:lnTo>
                    <a:lnTo>
                      <a:pt x="2413" y="3034"/>
                    </a:lnTo>
                    <a:lnTo>
                      <a:pt x="2382" y="3049"/>
                    </a:lnTo>
                    <a:lnTo>
                      <a:pt x="2351" y="3064"/>
                    </a:lnTo>
                    <a:lnTo>
                      <a:pt x="2318" y="3078"/>
                    </a:lnTo>
                    <a:lnTo>
                      <a:pt x="2286" y="3091"/>
                    </a:lnTo>
                    <a:lnTo>
                      <a:pt x="2254" y="3103"/>
                    </a:lnTo>
                    <a:lnTo>
                      <a:pt x="2221" y="3115"/>
                    </a:lnTo>
                    <a:lnTo>
                      <a:pt x="2188" y="3126"/>
                    </a:lnTo>
                    <a:lnTo>
                      <a:pt x="2153" y="3135"/>
                    </a:lnTo>
                    <a:lnTo>
                      <a:pt x="2119" y="3145"/>
                    </a:lnTo>
                    <a:lnTo>
                      <a:pt x="2085" y="3153"/>
                    </a:lnTo>
                    <a:lnTo>
                      <a:pt x="2051" y="3160"/>
                    </a:lnTo>
                    <a:lnTo>
                      <a:pt x="2016" y="3167"/>
                    </a:lnTo>
                    <a:lnTo>
                      <a:pt x="1980" y="3174"/>
                    </a:lnTo>
                    <a:lnTo>
                      <a:pt x="1945" y="3179"/>
                    </a:lnTo>
                    <a:lnTo>
                      <a:pt x="1909" y="3183"/>
                    </a:lnTo>
                    <a:lnTo>
                      <a:pt x="1873" y="3186"/>
                    </a:lnTo>
                    <a:lnTo>
                      <a:pt x="1837" y="3188"/>
                    </a:lnTo>
                    <a:lnTo>
                      <a:pt x="1800" y="3190"/>
                    </a:lnTo>
                    <a:lnTo>
                      <a:pt x="1763" y="3190"/>
                    </a:lnTo>
                    <a:lnTo>
                      <a:pt x="1763" y="3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0" name="Oval 19"/>
              <p:cNvSpPr/>
              <p:nvPr/>
            </p:nvSpPr>
            <p:spPr>
              <a:xfrm>
                <a:off x="1068394" y="3016513"/>
                <a:ext cx="576064" cy="54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BF7400"/>
                    </a:solidFill>
                  </a:rPr>
                  <a:t>1</a:t>
                </a:r>
              </a:p>
            </p:txBody>
          </p:sp>
        </p:grpSp>
      </p:grpSp>
      <p:grpSp>
        <p:nvGrpSpPr>
          <p:cNvPr id="21" name="Group 44"/>
          <p:cNvGrpSpPr/>
          <p:nvPr/>
        </p:nvGrpSpPr>
        <p:grpSpPr>
          <a:xfrm>
            <a:off x="6047893" y="1718560"/>
            <a:ext cx="546427" cy="950405"/>
            <a:chOff x="2625138" y="3870694"/>
            <a:chExt cx="700674" cy="1121345"/>
          </a:xfrm>
        </p:grpSpPr>
        <p:sp>
          <p:nvSpPr>
            <p:cNvPr id="22" name="Freeform 15"/>
            <p:cNvSpPr>
              <a:spLocks/>
            </p:cNvSpPr>
            <p:nvPr/>
          </p:nvSpPr>
          <p:spPr bwMode="auto">
            <a:xfrm>
              <a:off x="2798937" y="4916391"/>
              <a:ext cx="347711" cy="75648"/>
            </a:xfrm>
            <a:custGeom>
              <a:avLst/>
              <a:gdLst>
                <a:gd name="T0" fmla="*/ 1835 w 1835"/>
                <a:gd name="T1" fmla="*/ 198 h 394"/>
                <a:gd name="T2" fmla="*/ 1830 w 1835"/>
                <a:gd name="T3" fmla="*/ 218 h 394"/>
                <a:gd name="T4" fmla="*/ 1816 w 1835"/>
                <a:gd name="T5" fmla="*/ 237 h 394"/>
                <a:gd name="T6" fmla="*/ 1794 w 1835"/>
                <a:gd name="T7" fmla="*/ 256 h 394"/>
                <a:gd name="T8" fmla="*/ 1763 w 1835"/>
                <a:gd name="T9" fmla="*/ 274 h 394"/>
                <a:gd name="T10" fmla="*/ 1725 w 1835"/>
                <a:gd name="T11" fmla="*/ 291 h 394"/>
                <a:gd name="T12" fmla="*/ 1678 w 1835"/>
                <a:gd name="T13" fmla="*/ 307 h 394"/>
                <a:gd name="T14" fmla="*/ 1625 w 1835"/>
                <a:gd name="T15" fmla="*/ 322 h 394"/>
                <a:gd name="T16" fmla="*/ 1567 w 1835"/>
                <a:gd name="T17" fmla="*/ 336 h 394"/>
                <a:gd name="T18" fmla="*/ 1431 w 1835"/>
                <a:gd name="T19" fmla="*/ 361 h 394"/>
                <a:gd name="T20" fmla="*/ 1275 w 1835"/>
                <a:gd name="T21" fmla="*/ 379 h 394"/>
                <a:gd name="T22" fmla="*/ 1102 w 1835"/>
                <a:gd name="T23" fmla="*/ 390 h 394"/>
                <a:gd name="T24" fmla="*/ 917 w 1835"/>
                <a:gd name="T25" fmla="*/ 394 h 394"/>
                <a:gd name="T26" fmla="*/ 823 w 1835"/>
                <a:gd name="T27" fmla="*/ 393 h 394"/>
                <a:gd name="T28" fmla="*/ 644 w 1835"/>
                <a:gd name="T29" fmla="*/ 386 h 394"/>
                <a:gd name="T30" fmla="*/ 479 w 1835"/>
                <a:gd name="T31" fmla="*/ 371 h 394"/>
                <a:gd name="T32" fmla="*/ 334 w 1835"/>
                <a:gd name="T33" fmla="*/ 349 h 394"/>
                <a:gd name="T34" fmla="*/ 238 w 1835"/>
                <a:gd name="T35" fmla="*/ 329 h 394"/>
                <a:gd name="T36" fmla="*/ 182 w 1835"/>
                <a:gd name="T37" fmla="*/ 315 h 394"/>
                <a:gd name="T38" fmla="*/ 132 w 1835"/>
                <a:gd name="T39" fmla="*/ 299 h 394"/>
                <a:gd name="T40" fmla="*/ 90 w 1835"/>
                <a:gd name="T41" fmla="*/ 283 h 394"/>
                <a:gd name="T42" fmla="*/ 55 w 1835"/>
                <a:gd name="T43" fmla="*/ 265 h 394"/>
                <a:gd name="T44" fmla="*/ 29 w 1835"/>
                <a:gd name="T45" fmla="*/ 247 h 394"/>
                <a:gd name="T46" fmla="*/ 10 w 1835"/>
                <a:gd name="T47" fmla="*/ 228 h 394"/>
                <a:gd name="T48" fmla="*/ 1 w 1835"/>
                <a:gd name="T49" fmla="*/ 208 h 394"/>
                <a:gd name="T50" fmla="*/ 0 w 1835"/>
                <a:gd name="T51" fmla="*/ 198 h 394"/>
                <a:gd name="T52" fmla="*/ 5 w 1835"/>
                <a:gd name="T53" fmla="*/ 177 h 394"/>
                <a:gd name="T54" fmla="*/ 18 w 1835"/>
                <a:gd name="T55" fmla="*/ 157 h 394"/>
                <a:gd name="T56" fmla="*/ 41 w 1835"/>
                <a:gd name="T57" fmla="*/ 139 h 394"/>
                <a:gd name="T58" fmla="*/ 72 w 1835"/>
                <a:gd name="T59" fmla="*/ 121 h 394"/>
                <a:gd name="T60" fmla="*/ 110 w 1835"/>
                <a:gd name="T61" fmla="*/ 104 h 394"/>
                <a:gd name="T62" fmla="*/ 157 w 1835"/>
                <a:gd name="T63" fmla="*/ 87 h 394"/>
                <a:gd name="T64" fmla="*/ 209 w 1835"/>
                <a:gd name="T65" fmla="*/ 72 h 394"/>
                <a:gd name="T66" fmla="*/ 268 w 1835"/>
                <a:gd name="T67" fmla="*/ 58 h 394"/>
                <a:gd name="T68" fmla="*/ 404 w 1835"/>
                <a:gd name="T69" fmla="*/ 35 h 394"/>
                <a:gd name="T70" fmla="*/ 560 w 1835"/>
                <a:gd name="T71" fmla="*/ 16 h 394"/>
                <a:gd name="T72" fmla="*/ 732 w 1835"/>
                <a:gd name="T73" fmla="*/ 4 h 394"/>
                <a:gd name="T74" fmla="*/ 917 w 1835"/>
                <a:gd name="T75" fmla="*/ 0 h 394"/>
                <a:gd name="T76" fmla="*/ 1011 w 1835"/>
                <a:gd name="T77" fmla="*/ 1 h 394"/>
                <a:gd name="T78" fmla="*/ 1191 w 1835"/>
                <a:gd name="T79" fmla="*/ 9 h 394"/>
                <a:gd name="T80" fmla="*/ 1354 w 1835"/>
                <a:gd name="T81" fmla="*/ 25 h 394"/>
                <a:gd name="T82" fmla="*/ 1501 w 1835"/>
                <a:gd name="T83" fmla="*/ 46 h 394"/>
                <a:gd name="T84" fmla="*/ 1597 w 1835"/>
                <a:gd name="T85" fmla="*/ 65 h 394"/>
                <a:gd name="T86" fmla="*/ 1653 w 1835"/>
                <a:gd name="T87" fmla="*/ 80 h 394"/>
                <a:gd name="T88" fmla="*/ 1702 w 1835"/>
                <a:gd name="T89" fmla="*/ 95 h 394"/>
                <a:gd name="T90" fmla="*/ 1745 w 1835"/>
                <a:gd name="T91" fmla="*/ 112 h 394"/>
                <a:gd name="T92" fmla="*/ 1779 w 1835"/>
                <a:gd name="T93" fmla="*/ 130 h 394"/>
                <a:gd name="T94" fmla="*/ 1806 w 1835"/>
                <a:gd name="T95" fmla="*/ 148 h 394"/>
                <a:gd name="T96" fmla="*/ 1824 w 1835"/>
                <a:gd name="T97" fmla="*/ 167 h 394"/>
                <a:gd name="T98" fmla="*/ 1834 w 1835"/>
                <a:gd name="T99" fmla="*/ 188 h 394"/>
                <a:gd name="T100" fmla="*/ 1835 w 1835"/>
                <a:gd name="T101" fmla="*/ 19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5" h="394">
                  <a:moveTo>
                    <a:pt x="1835" y="198"/>
                  </a:moveTo>
                  <a:lnTo>
                    <a:pt x="1835" y="198"/>
                  </a:lnTo>
                  <a:lnTo>
                    <a:pt x="1834" y="208"/>
                  </a:lnTo>
                  <a:lnTo>
                    <a:pt x="1830" y="218"/>
                  </a:lnTo>
                  <a:lnTo>
                    <a:pt x="1824" y="228"/>
                  </a:lnTo>
                  <a:lnTo>
                    <a:pt x="1816" y="237"/>
                  </a:lnTo>
                  <a:lnTo>
                    <a:pt x="1806" y="247"/>
                  </a:lnTo>
                  <a:lnTo>
                    <a:pt x="1794" y="256"/>
                  </a:lnTo>
                  <a:lnTo>
                    <a:pt x="1779" y="265"/>
                  </a:lnTo>
                  <a:lnTo>
                    <a:pt x="1763" y="274"/>
                  </a:lnTo>
                  <a:lnTo>
                    <a:pt x="1745" y="283"/>
                  </a:lnTo>
                  <a:lnTo>
                    <a:pt x="1725" y="291"/>
                  </a:lnTo>
                  <a:lnTo>
                    <a:pt x="1702" y="299"/>
                  </a:lnTo>
                  <a:lnTo>
                    <a:pt x="1678" y="307"/>
                  </a:lnTo>
                  <a:lnTo>
                    <a:pt x="1653" y="315"/>
                  </a:lnTo>
                  <a:lnTo>
                    <a:pt x="1625" y="322"/>
                  </a:lnTo>
                  <a:lnTo>
                    <a:pt x="1597" y="329"/>
                  </a:lnTo>
                  <a:lnTo>
                    <a:pt x="1567" y="336"/>
                  </a:lnTo>
                  <a:lnTo>
                    <a:pt x="1501" y="349"/>
                  </a:lnTo>
                  <a:lnTo>
                    <a:pt x="1431" y="361"/>
                  </a:lnTo>
                  <a:lnTo>
                    <a:pt x="1354" y="371"/>
                  </a:lnTo>
                  <a:lnTo>
                    <a:pt x="1275" y="379"/>
                  </a:lnTo>
                  <a:lnTo>
                    <a:pt x="1191" y="386"/>
                  </a:lnTo>
                  <a:lnTo>
                    <a:pt x="1102" y="390"/>
                  </a:lnTo>
                  <a:lnTo>
                    <a:pt x="1011" y="393"/>
                  </a:lnTo>
                  <a:lnTo>
                    <a:pt x="917" y="394"/>
                  </a:lnTo>
                  <a:lnTo>
                    <a:pt x="917" y="394"/>
                  </a:lnTo>
                  <a:lnTo>
                    <a:pt x="823" y="393"/>
                  </a:lnTo>
                  <a:lnTo>
                    <a:pt x="732" y="390"/>
                  </a:lnTo>
                  <a:lnTo>
                    <a:pt x="644" y="386"/>
                  </a:lnTo>
                  <a:lnTo>
                    <a:pt x="560" y="379"/>
                  </a:lnTo>
                  <a:lnTo>
                    <a:pt x="479" y="371"/>
                  </a:lnTo>
                  <a:lnTo>
                    <a:pt x="404" y="361"/>
                  </a:lnTo>
                  <a:lnTo>
                    <a:pt x="334" y="349"/>
                  </a:lnTo>
                  <a:lnTo>
                    <a:pt x="268" y="336"/>
                  </a:lnTo>
                  <a:lnTo>
                    <a:pt x="238" y="329"/>
                  </a:lnTo>
                  <a:lnTo>
                    <a:pt x="209" y="322"/>
                  </a:lnTo>
                  <a:lnTo>
                    <a:pt x="182" y="315"/>
                  </a:lnTo>
                  <a:lnTo>
                    <a:pt x="157" y="307"/>
                  </a:lnTo>
                  <a:lnTo>
                    <a:pt x="132" y="299"/>
                  </a:lnTo>
                  <a:lnTo>
                    <a:pt x="110" y="291"/>
                  </a:lnTo>
                  <a:lnTo>
                    <a:pt x="90" y="283"/>
                  </a:lnTo>
                  <a:lnTo>
                    <a:pt x="72" y="274"/>
                  </a:lnTo>
                  <a:lnTo>
                    <a:pt x="55" y="265"/>
                  </a:lnTo>
                  <a:lnTo>
                    <a:pt x="41" y="256"/>
                  </a:lnTo>
                  <a:lnTo>
                    <a:pt x="29" y="247"/>
                  </a:lnTo>
                  <a:lnTo>
                    <a:pt x="18" y="237"/>
                  </a:lnTo>
                  <a:lnTo>
                    <a:pt x="10" y="228"/>
                  </a:lnTo>
                  <a:lnTo>
                    <a:pt x="5" y="218"/>
                  </a:lnTo>
                  <a:lnTo>
                    <a:pt x="1" y="208"/>
                  </a:lnTo>
                  <a:lnTo>
                    <a:pt x="0" y="198"/>
                  </a:lnTo>
                  <a:lnTo>
                    <a:pt x="0" y="198"/>
                  </a:lnTo>
                  <a:lnTo>
                    <a:pt x="1" y="188"/>
                  </a:lnTo>
                  <a:lnTo>
                    <a:pt x="5" y="177"/>
                  </a:lnTo>
                  <a:lnTo>
                    <a:pt x="10" y="167"/>
                  </a:lnTo>
                  <a:lnTo>
                    <a:pt x="18" y="157"/>
                  </a:lnTo>
                  <a:lnTo>
                    <a:pt x="29" y="148"/>
                  </a:lnTo>
                  <a:lnTo>
                    <a:pt x="41" y="139"/>
                  </a:lnTo>
                  <a:lnTo>
                    <a:pt x="55" y="130"/>
                  </a:lnTo>
                  <a:lnTo>
                    <a:pt x="72" y="121"/>
                  </a:lnTo>
                  <a:lnTo>
                    <a:pt x="90" y="112"/>
                  </a:lnTo>
                  <a:lnTo>
                    <a:pt x="110" y="104"/>
                  </a:lnTo>
                  <a:lnTo>
                    <a:pt x="132" y="95"/>
                  </a:lnTo>
                  <a:lnTo>
                    <a:pt x="157" y="87"/>
                  </a:lnTo>
                  <a:lnTo>
                    <a:pt x="182" y="80"/>
                  </a:lnTo>
                  <a:lnTo>
                    <a:pt x="209" y="72"/>
                  </a:lnTo>
                  <a:lnTo>
                    <a:pt x="238" y="65"/>
                  </a:lnTo>
                  <a:lnTo>
                    <a:pt x="268" y="58"/>
                  </a:lnTo>
                  <a:lnTo>
                    <a:pt x="334" y="46"/>
                  </a:lnTo>
                  <a:lnTo>
                    <a:pt x="404" y="35"/>
                  </a:lnTo>
                  <a:lnTo>
                    <a:pt x="479" y="25"/>
                  </a:lnTo>
                  <a:lnTo>
                    <a:pt x="560" y="16"/>
                  </a:lnTo>
                  <a:lnTo>
                    <a:pt x="644" y="9"/>
                  </a:lnTo>
                  <a:lnTo>
                    <a:pt x="732" y="4"/>
                  </a:lnTo>
                  <a:lnTo>
                    <a:pt x="823" y="1"/>
                  </a:lnTo>
                  <a:lnTo>
                    <a:pt x="917" y="0"/>
                  </a:lnTo>
                  <a:lnTo>
                    <a:pt x="917" y="0"/>
                  </a:lnTo>
                  <a:lnTo>
                    <a:pt x="1011" y="1"/>
                  </a:lnTo>
                  <a:lnTo>
                    <a:pt x="1102" y="4"/>
                  </a:lnTo>
                  <a:lnTo>
                    <a:pt x="1191" y="9"/>
                  </a:lnTo>
                  <a:lnTo>
                    <a:pt x="1275" y="16"/>
                  </a:lnTo>
                  <a:lnTo>
                    <a:pt x="1354" y="25"/>
                  </a:lnTo>
                  <a:lnTo>
                    <a:pt x="1431" y="35"/>
                  </a:lnTo>
                  <a:lnTo>
                    <a:pt x="1501" y="46"/>
                  </a:lnTo>
                  <a:lnTo>
                    <a:pt x="1567" y="58"/>
                  </a:lnTo>
                  <a:lnTo>
                    <a:pt x="1597" y="65"/>
                  </a:lnTo>
                  <a:lnTo>
                    <a:pt x="1625" y="72"/>
                  </a:lnTo>
                  <a:lnTo>
                    <a:pt x="1653" y="80"/>
                  </a:lnTo>
                  <a:lnTo>
                    <a:pt x="1678" y="87"/>
                  </a:lnTo>
                  <a:lnTo>
                    <a:pt x="1702" y="95"/>
                  </a:lnTo>
                  <a:lnTo>
                    <a:pt x="1725" y="104"/>
                  </a:lnTo>
                  <a:lnTo>
                    <a:pt x="1745" y="112"/>
                  </a:lnTo>
                  <a:lnTo>
                    <a:pt x="1763" y="121"/>
                  </a:lnTo>
                  <a:lnTo>
                    <a:pt x="1779" y="130"/>
                  </a:lnTo>
                  <a:lnTo>
                    <a:pt x="1794" y="139"/>
                  </a:lnTo>
                  <a:lnTo>
                    <a:pt x="1806" y="148"/>
                  </a:lnTo>
                  <a:lnTo>
                    <a:pt x="1816" y="157"/>
                  </a:lnTo>
                  <a:lnTo>
                    <a:pt x="1824" y="167"/>
                  </a:lnTo>
                  <a:lnTo>
                    <a:pt x="1830" y="177"/>
                  </a:lnTo>
                  <a:lnTo>
                    <a:pt x="1834" y="188"/>
                  </a:lnTo>
                  <a:lnTo>
                    <a:pt x="1835" y="198"/>
                  </a:lnTo>
                  <a:lnTo>
                    <a:pt x="1835" y="19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46"/>
            <p:cNvGrpSpPr/>
            <p:nvPr/>
          </p:nvGrpSpPr>
          <p:grpSpPr>
            <a:xfrm>
              <a:off x="2625138" y="3870694"/>
              <a:ext cx="700674" cy="1070474"/>
              <a:chOff x="1187624" y="2722226"/>
              <a:chExt cx="700674" cy="1070474"/>
            </a:xfrm>
            <a:solidFill>
              <a:srgbClr val="BF7400"/>
            </a:solidFill>
          </p:grpSpPr>
          <p:sp>
            <p:nvSpPr>
              <p:cNvPr id="24" name="Freeform 20"/>
              <p:cNvSpPr>
                <a:spLocks noEditPoints="1"/>
              </p:cNvSpPr>
              <p:nvPr/>
            </p:nvSpPr>
            <p:spPr bwMode="auto">
              <a:xfrm>
                <a:off x="1187624" y="2722226"/>
                <a:ext cx="700674" cy="1070474"/>
              </a:xfrm>
              <a:custGeom>
                <a:avLst/>
                <a:gdLst>
                  <a:gd name="T0" fmla="*/ 3490 w 3526"/>
                  <a:gd name="T1" fmla="*/ 1408 h 5386"/>
                  <a:gd name="T2" fmla="*/ 3352 w 3526"/>
                  <a:gd name="T3" fmla="*/ 999 h 5386"/>
                  <a:gd name="T4" fmla="*/ 3123 w 3526"/>
                  <a:gd name="T5" fmla="*/ 642 h 5386"/>
                  <a:gd name="T6" fmla="*/ 2818 w 3526"/>
                  <a:gd name="T7" fmla="*/ 351 h 5386"/>
                  <a:gd name="T8" fmla="*/ 2449 w 3526"/>
                  <a:gd name="T9" fmla="*/ 139 h 5386"/>
                  <a:gd name="T10" fmla="*/ 2032 w 3526"/>
                  <a:gd name="T11" fmla="*/ 21 h 5386"/>
                  <a:gd name="T12" fmla="*/ 1627 w 3526"/>
                  <a:gd name="T13" fmla="*/ 6 h 5386"/>
                  <a:gd name="T14" fmla="*/ 1198 w 3526"/>
                  <a:gd name="T15" fmla="*/ 93 h 5386"/>
                  <a:gd name="T16" fmla="*/ 813 w 3526"/>
                  <a:gd name="T17" fmla="*/ 278 h 5386"/>
                  <a:gd name="T18" fmla="*/ 487 w 3526"/>
                  <a:gd name="T19" fmla="*/ 547 h 5386"/>
                  <a:gd name="T20" fmla="*/ 234 w 3526"/>
                  <a:gd name="T21" fmla="*/ 886 h 5386"/>
                  <a:gd name="T22" fmla="*/ 68 w 3526"/>
                  <a:gd name="T23" fmla="*/ 1280 h 5386"/>
                  <a:gd name="T24" fmla="*/ 1 w 3526"/>
                  <a:gd name="T25" fmla="*/ 1718 h 5386"/>
                  <a:gd name="T26" fmla="*/ 5 w 3526"/>
                  <a:gd name="T27" fmla="*/ 1997 h 5386"/>
                  <a:gd name="T28" fmla="*/ 163 w 3526"/>
                  <a:gd name="T29" fmla="*/ 2772 h 5386"/>
                  <a:gd name="T30" fmla="*/ 482 w 3526"/>
                  <a:gd name="T31" fmla="*/ 3531 h 5386"/>
                  <a:gd name="T32" fmla="*/ 882 w 3526"/>
                  <a:gd name="T33" fmla="*/ 4222 h 5386"/>
                  <a:gd name="T34" fmla="*/ 1547 w 3526"/>
                  <a:gd name="T35" fmla="*/ 5133 h 5386"/>
                  <a:gd name="T36" fmla="*/ 1926 w 3526"/>
                  <a:gd name="T37" fmla="*/ 5198 h 5386"/>
                  <a:gd name="T38" fmla="*/ 2603 w 3526"/>
                  <a:gd name="T39" fmla="*/ 4285 h 5386"/>
                  <a:gd name="T40" fmla="*/ 3006 w 3526"/>
                  <a:gd name="T41" fmla="*/ 3604 h 5386"/>
                  <a:gd name="T42" fmla="*/ 3337 w 3526"/>
                  <a:gd name="T43" fmla="*/ 2850 h 5386"/>
                  <a:gd name="T44" fmla="*/ 3514 w 3526"/>
                  <a:gd name="T45" fmla="*/ 2073 h 5386"/>
                  <a:gd name="T46" fmla="*/ 3526 w 3526"/>
                  <a:gd name="T47" fmla="*/ 1763 h 5386"/>
                  <a:gd name="T48" fmla="*/ 1327 w 3526"/>
                  <a:gd name="T49" fmla="*/ 3800 h 5386"/>
                  <a:gd name="T50" fmla="*/ 861 w 3526"/>
                  <a:gd name="T51" fmla="*/ 3547 h 5386"/>
                  <a:gd name="T52" fmla="*/ 522 w 3526"/>
                  <a:gd name="T53" fmla="*/ 3144 h 5386"/>
                  <a:gd name="T54" fmla="*/ 585 w 3526"/>
                  <a:gd name="T55" fmla="*/ 3133 h 5386"/>
                  <a:gd name="T56" fmla="*/ 962 w 3526"/>
                  <a:gd name="T57" fmla="*/ 3422 h 5386"/>
                  <a:gd name="T58" fmla="*/ 1414 w 3526"/>
                  <a:gd name="T59" fmla="*/ 3593 h 5386"/>
                  <a:gd name="T60" fmla="*/ 1865 w 3526"/>
                  <a:gd name="T61" fmla="*/ 3627 h 5386"/>
                  <a:gd name="T62" fmla="*/ 2347 w 3526"/>
                  <a:gd name="T63" fmla="*/ 3524 h 5386"/>
                  <a:gd name="T64" fmla="*/ 2764 w 3526"/>
                  <a:gd name="T65" fmla="*/ 3291 h 5386"/>
                  <a:gd name="T66" fmla="*/ 3096 w 3526"/>
                  <a:gd name="T67" fmla="*/ 2951 h 5386"/>
                  <a:gd name="T68" fmla="*/ 2853 w 3526"/>
                  <a:gd name="T69" fmla="*/ 3362 h 5386"/>
                  <a:gd name="T70" fmla="*/ 2445 w 3526"/>
                  <a:gd name="T71" fmla="*/ 3695 h 5386"/>
                  <a:gd name="T72" fmla="*/ 1932 w 3526"/>
                  <a:gd name="T73" fmla="*/ 3859 h 5386"/>
                  <a:gd name="T74" fmla="*/ 1617 w 3526"/>
                  <a:gd name="T75" fmla="*/ 3183 h 5386"/>
                  <a:gd name="T76" fmla="*/ 1272 w 3526"/>
                  <a:gd name="T77" fmla="*/ 3103 h 5386"/>
                  <a:gd name="T78" fmla="*/ 966 w 3526"/>
                  <a:gd name="T79" fmla="*/ 2946 h 5386"/>
                  <a:gd name="T80" fmla="*/ 707 w 3526"/>
                  <a:gd name="T81" fmla="*/ 2723 h 5386"/>
                  <a:gd name="T82" fmla="*/ 509 w 3526"/>
                  <a:gd name="T83" fmla="*/ 2443 h 5386"/>
                  <a:gd name="T84" fmla="*/ 382 w 3526"/>
                  <a:gd name="T85" fmla="*/ 2120 h 5386"/>
                  <a:gd name="T86" fmla="*/ 337 w 3526"/>
                  <a:gd name="T87" fmla="*/ 1763 h 5386"/>
                  <a:gd name="T88" fmla="*/ 373 w 3526"/>
                  <a:gd name="T89" fmla="*/ 1441 h 5386"/>
                  <a:gd name="T90" fmla="*/ 493 w 3526"/>
                  <a:gd name="T91" fmla="*/ 1114 h 5386"/>
                  <a:gd name="T92" fmla="*/ 685 w 3526"/>
                  <a:gd name="T93" fmla="*/ 830 h 5386"/>
                  <a:gd name="T94" fmla="*/ 938 w 3526"/>
                  <a:gd name="T95" fmla="*/ 600 h 5386"/>
                  <a:gd name="T96" fmla="*/ 1240 w 3526"/>
                  <a:gd name="T97" fmla="*/ 435 h 5386"/>
                  <a:gd name="T98" fmla="*/ 1581 w 3526"/>
                  <a:gd name="T99" fmla="*/ 348 h 5386"/>
                  <a:gd name="T100" fmla="*/ 1909 w 3526"/>
                  <a:gd name="T101" fmla="*/ 344 h 5386"/>
                  <a:gd name="T102" fmla="*/ 2254 w 3526"/>
                  <a:gd name="T103" fmla="*/ 423 h 5386"/>
                  <a:gd name="T104" fmla="*/ 2561 w 3526"/>
                  <a:gd name="T105" fmla="*/ 580 h 5386"/>
                  <a:gd name="T106" fmla="*/ 2819 w 3526"/>
                  <a:gd name="T107" fmla="*/ 805 h 5386"/>
                  <a:gd name="T108" fmla="*/ 3017 w 3526"/>
                  <a:gd name="T109" fmla="*/ 1083 h 5386"/>
                  <a:gd name="T110" fmla="*/ 3144 w 3526"/>
                  <a:gd name="T111" fmla="*/ 1407 h 5386"/>
                  <a:gd name="T112" fmla="*/ 3189 w 3526"/>
                  <a:gd name="T113" fmla="*/ 1763 h 5386"/>
                  <a:gd name="T114" fmla="*/ 3153 w 3526"/>
                  <a:gd name="T115" fmla="*/ 2085 h 5386"/>
                  <a:gd name="T116" fmla="*/ 3033 w 3526"/>
                  <a:gd name="T117" fmla="*/ 2413 h 5386"/>
                  <a:gd name="T118" fmla="*/ 2841 w 3526"/>
                  <a:gd name="T119" fmla="*/ 2697 h 5386"/>
                  <a:gd name="T120" fmla="*/ 2589 w 3526"/>
                  <a:gd name="T121" fmla="*/ 2927 h 5386"/>
                  <a:gd name="T122" fmla="*/ 2286 w 3526"/>
                  <a:gd name="T123" fmla="*/ 3091 h 5386"/>
                  <a:gd name="T124" fmla="*/ 1945 w 3526"/>
                  <a:gd name="T125" fmla="*/ 3179 h 5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6" h="5386">
                    <a:moveTo>
                      <a:pt x="3526" y="1763"/>
                    </a:moveTo>
                    <a:lnTo>
                      <a:pt x="3526" y="1763"/>
                    </a:lnTo>
                    <a:lnTo>
                      <a:pt x="3525" y="1718"/>
                    </a:lnTo>
                    <a:lnTo>
                      <a:pt x="3523" y="1673"/>
                    </a:lnTo>
                    <a:lnTo>
                      <a:pt x="3521" y="1627"/>
                    </a:lnTo>
                    <a:lnTo>
                      <a:pt x="3517" y="1583"/>
                    </a:lnTo>
                    <a:lnTo>
                      <a:pt x="3512" y="1539"/>
                    </a:lnTo>
                    <a:lnTo>
                      <a:pt x="3505" y="1495"/>
                    </a:lnTo>
                    <a:lnTo>
                      <a:pt x="3498" y="1451"/>
                    </a:lnTo>
                    <a:lnTo>
                      <a:pt x="3490" y="1408"/>
                    </a:lnTo>
                    <a:lnTo>
                      <a:pt x="3481" y="1365"/>
                    </a:lnTo>
                    <a:lnTo>
                      <a:pt x="3470" y="1323"/>
                    </a:lnTo>
                    <a:lnTo>
                      <a:pt x="3459" y="1280"/>
                    </a:lnTo>
                    <a:lnTo>
                      <a:pt x="3447" y="1239"/>
                    </a:lnTo>
                    <a:lnTo>
                      <a:pt x="3434" y="1198"/>
                    </a:lnTo>
                    <a:lnTo>
                      <a:pt x="3419" y="1158"/>
                    </a:lnTo>
                    <a:lnTo>
                      <a:pt x="3404" y="1116"/>
                    </a:lnTo>
                    <a:lnTo>
                      <a:pt x="3387" y="1077"/>
                    </a:lnTo>
                    <a:lnTo>
                      <a:pt x="3370" y="1038"/>
                    </a:lnTo>
                    <a:lnTo>
                      <a:pt x="3352" y="999"/>
                    </a:lnTo>
                    <a:lnTo>
                      <a:pt x="3333" y="960"/>
                    </a:lnTo>
                    <a:lnTo>
                      <a:pt x="3313" y="923"/>
                    </a:lnTo>
                    <a:lnTo>
                      <a:pt x="3292" y="886"/>
                    </a:lnTo>
                    <a:lnTo>
                      <a:pt x="3271" y="849"/>
                    </a:lnTo>
                    <a:lnTo>
                      <a:pt x="3249" y="813"/>
                    </a:lnTo>
                    <a:lnTo>
                      <a:pt x="3225" y="777"/>
                    </a:lnTo>
                    <a:lnTo>
                      <a:pt x="3200" y="743"/>
                    </a:lnTo>
                    <a:lnTo>
                      <a:pt x="3175" y="708"/>
                    </a:lnTo>
                    <a:lnTo>
                      <a:pt x="3150" y="675"/>
                    </a:lnTo>
                    <a:lnTo>
                      <a:pt x="3123" y="642"/>
                    </a:lnTo>
                    <a:lnTo>
                      <a:pt x="3096" y="609"/>
                    </a:lnTo>
                    <a:lnTo>
                      <a:pt x="3068" y="578"/>
                    </a:lnTo>
                    <a:lnTo>
                      <a:pt x="3040" y="547"/>
                    </a:lnTo>
                    <a:lnTo>
                      <a:pt x="3009" y="517"/>
                    </a:lnTo>
                    <a:lnTo>
                      <a:pt x="2979" y="487"/>
                    </a:lnTo>
                    <a:lnTo>
                      <a:pt x="2948" y="458"/>
                    </a:lnTo>
                    <a:lnTo>
                      <a:pt x="2917" y="430"/>
                    </a:lnTo>
                    <a:lnTo>
                      <a:pt x="2885" y="403"/>
                    </a:lnTo>
                    <a:lnTo>
                      <a:pt x="2851" y="376"/>
                    </a:lnTo>
                    <a:lnTo>
                      <a:pt x="2818" y="351"/>
                    </a:lnTo>
                    <a:lnTo>
                      <a:pt x="2784" y="326"/>
                    </a:lnTo>
                    <a:lnTo>
                      <a:pt x="2749" y="302"/>
                    </a:lnTo>
                    <a:lnTo>
                      <a:pt x="2714" y="278"/>
                    </a:lnTo>
                    <a:lnTo>
                      <a:pt x="2677" y="255"/>
                    </a:lnTo>
                    <a:lnTo>
                      <a:pt x="2640" y="234"/>
                    </a:lnTo>
                    <a:lnTo>
                      <a:pt x="2603" y="213"/>
                    </a:lnTo>
                    <a:lnTo>
                      <a:pt x="2566" y="193"/>
                    </a:lnTo>
                    <a:lnTo>
                      <a:pt x="2528" y="174"/>
                    </a:lnTo>
                    <a:lnTo>
                      <a:pt x="2488" y="156"/>
                    </a:lnTo>
                    <a:lnTo>
                      <a:pt x="2449" y="139"/>
                    </a:lnTo>
                    <a:lnTo>
                      <a:pt x="2410" y="122"/>
                    </a:lnTo>
                    <a:lnTo>
                      <a:pt x="2370" y="107"/>
                    </a:lnTo>
                    <a:lnTo>
                      <a:pt x="2328" y="93"/>
                    </a:lnTo>
                    <a:lnTo>
                      <a:pt x="2287" y="79"/>
                    </a:lnTo>
                    <a:lnTo>
                      <a:pt x="2246" y="67"/>
                    </a:lnTo>
                    <a:lnTo>
                      <a:pt x="2204" y="56"/>
                    </a:lnTo>
                    <a:lnTo>
                      <a:pt x="2162" y="45"/>
                    </a:lnTo>
                    <a:lnTo>
                      <a:pt x="2118" y="36"/>
                    </a:lnTo>
                    <a:lnTo>
                      <a:pt x="2075" y="28"/>
                    </a:lnTo>
                    <a:lnTo>
                      <a:pt x="2032" y="21"/>
                    </a:lnTo>
                    <a:lnTo>
                      <a:pt x="1988" y="15"/>
                    </a:lnTo>
                    <a:lnTo>
                      <a:pt x="1943" y="9"/>
                    </a:lnTo>
                    <a:lnTo>
                      <a:pt x="1899" y="6"/>
                    </a:lnTo>
                    <a:lnTo>
                      <a:pt x="1854" y="3"/>
                    </a:lnTo>
                    <a:lnTo>
                      <a:pt x="1809" y="1"/>
                    </a:lnTo>
                    <a:lnTo>
                      <a:pt x="1763" y="0"/>
                    </a:lnTo>
                    <a:lnTo>
                      <a:pt x="1763" y="0"/>
                    </a:lnTo>
                    <a:lnTo>
                      <a:pt x="1718" y="1"/>
                    </a:lnTo>
                    <a:lnTo>
                      <a:pt x="1673" y="3"/>
                    </a:lnTo>
                    <a:lnTo>
                      <a:pt x="1627" y="6"/>
                    </a:lnTo>
                    <a:lnTo>
                      <a:pt x="1583" y="9"/>
                    </a:lnTo>
                    <a:lnTo>
                      <a:pt x="1539" y="15"/>
                    </a:lnTo>
                    <a:lnTo>
                      <a:pt x="1495" y="21"/>
                    </a:lnTo>
                    <a:lnTo>
                      <a:pt x="1451" y="28"/>
                    </a:lnTo>
                    <a:lnTo>
                      <a:pt x="1408" y="36"/>
                    </a:lnTo>
                    <a:lnTo>
                      <a:pt x="1365" y="45"/>
                    </a:lnTo>
                    <a:lnTo>
                      <a:pt x="1323" y="56"/>
                    </a:lnTo>
                    <a:lnTo>
                      <a:pt x="1280" y="67"/>
                    </a:lnTo>
                    <a:lnTo>
                      <a:pt x="1239" y="79"/>
                    </a:lnTo>
                    <a:lnTo>
                      <a:pt x="1198" y="93"/>
                    </a:lnTo>
                    <a:lnTo>
                      <a:pt x="1157" y="107"/>
                    </a:lnTo>
                    <a:lnTo>
                      <a:pt x="1117" y="122"/>
                    </a:lnTo>
                    <a:lnTo>
                      <a:pt x="1077" y="139"/>
                    </a:lnTo>
                    <a:lnTo>
                      <a:pt x="1038" y="156"/>
                    </a:lnTo>
                    <a:lnTo>
                      <a:pt x="999" y="174"/>
                    </a:lnTo>
                    <a:lnTo>
                      <a:pt x="961" y="193"/>
                    </a:lnTo>
                    <a:lnTo>
                      <a:pt x="923" y="213"/>
                    </a:lnTo>
                    <a:lnTo>
                      <a:pt x="886" y="234"/>
                    </a:lnTo>
                    <a:lnTo>
                      <a:pt x="849" y="255"/>
                    </a:lnTo>
                    <a:lnTo>
                      <a:pt x="813" y="278"/>
                    </a:lnTo>
                    <a:lnTo>
                      <a:pt x="778" y="302"/>
                    </a:lnTo>
                    <a:lnTo>
                      <a:pt x="742" y="326"/>
                    </a:lnTo>
                    <a:lnTo>
                      <a:pt x="708" y="351"/>
                    </a:lnTo>
                    <a:lnTo>
                      <a:pt x="675" y="376"/>
                    </a:lnTo>
                    <a:lnTo>
                      <a:pt x="642" y="403"/>
                    </a:lnTo>
                    <a:lnTo>
                      <a:pt x="610" y="430"/>
                    </a:lnTo>
                    <a:lnTo>
                      <a:pt x="577" y="458"/>
                    </a:lnTo>
                    <a:lnTo>
                      <a:pt x="547" y="487"/>
                    </a:lnTo>
                    <a:lnTo>
                      <a:pt x="517" y="517"/>
                    </a:lnTo>
                    <a:lnTo>
                      <a:pt x="487" y="547"/>
                    </a:lnTo>
                    <a:lnTo>
                      <a:pt x="459" y="578"/>
                    </a:lnTo>
                    <a:lnTo>
                      <a:pt x="431" y="609"/>
                    </a:lnTo>
                    <a:lnTo>
                      <a:pt x="402" y="642"/>
                    </a:lnTo>
                    <a:lnTo>
                      <a:pt x="376" y="675"/>
                    </a:lnTo>
                    <a:lnTo>
                      <a:pt x="350" y="708"/>
                    </a:lnTo>
                    <a:lnTo>
                      <a:pt x="326" y="743"/>
                    </a:lnTo>
                    <a:lnTo>
                      <a:pt x="302" y="777"/>
                    </a:lnTo>
                    <a:lnTo>
                      <a:pt x="278" y="813"/>
                    </a:lnTo>
                    <a:lnTo>
                      <a:pt x="256" y="849"/>
                    </a:lnTo>
                    <a:lnTo>
                      <a:pt x="234" y="886"/>
                    </a:lnTo>
                    <a:lnTo>
                      <a:pt x="213" y="923"/>
                    </a:lnTo>
                    <a:lnTo>
                      <a:pt x="193" y="960"/>
                    </a:lnTo>
                    <a:lnTo>
                      <a:pt x="174" y="999"/>
                    </a:lnTo>
                    <a:lnTo>
                      <a:pt x="156" y="1038"/>
                    </a:lnTo>
                    <a:lnTo>
                      <a:pt x="139" y="1077"/>
                    </a:lnTo>
                    <a:lnTo>
                      <a:pt x="123" y="1116"/>
                    </a:lnTo>
                    <a:lnTo>
                      <a:pt x="108" y="1158"/>
                    </a:lnTo>
                    <a:lnTo>
                      <a:pt x="93" y="1198"/>
                    </a:lnTo>
                    <a:lnTo>
                      <a:pt x="80" y="1239"/>
                    </a:lnTo>
                    <a:lnTo>
                      <a:pt x="68" y="1280"/>
                    </a:lnTo>
                    <a:lnTo>
                      <a:pt x="56" y="1323"/>
                    </a:lnTo>
                    <a:lnTo>
                      <a:pt x="45" y="1365"/>
                    </a:lnTo>
                    <a:lnTo>
                      <a:pt x="36" y="1408"/>
                    </a:lnTo>
                    <a:lnTo>
                      <a:pt x="28" y="1451"/>
                    </a:lnTo>
                    <a:lnTo>
                      <a:pt x="20" y="1495"/>
                    </a:lnTo>
                    <a:lnTo>
                      <a:pt x="14" y="1539"/>
                    </a:lnTo>
                    <a:lnTo>
                      <a:pt x="9" y="1583"/>
                    </a:lnTo>
                    <a:lnTo>
                      <a:pt x="5" y="1627"/>
                    </a:lnTo>
                    <a:lnTo>
                      <a:pt x="3" y="1673"/>
                    </a:lnTo>
                    <a:lnTo>
                      <a:pt x="1" y="1718"/>
                    </a:lnTo>
                    <a:lnTo>
                      <a:pt x="0" y="1763"/>
                    </a:lnTo>
                    <a:lnTo>
                      <a:pt x="0" y="1763"/>
                    </a:lnTo>
                    <a:lnTo>
                      <a:pt x="1" y="1805"/>
                    </a:lnTo>
                    <a:lnTo>
                      <a:pt x="1" y="1805"/>
                    </a:lnTo>
                    <a:lnTo>
                      <a:pt x="0" y="1844"/>
                    </a:lnTo>
                    <a:lnTo>
                      <a:pt x="0" y="1844"/>
                    </a:lnTo>
                    <a:lnTo>
                      <a:pt x="1" y="1882"/>
                    </a:lnTo>
                    <a:lnTo>
                      <a:pt x="2" y="1920"/>
                    </a:lnTo>
                    <a:lnTo>
                      <a:pt x="3" y="1958"/>
                    </a:lnTo>
                    <a:lnTo>
                      <a:pt x="5" y="1997"/>
                    </a:lnTo>
                    <a:lnTo>
                      <a:pt x="11" y="2073"/>
                    </a:lnTo>
                    <a:lnTo>
                      <a:pt x="20" y="2150"/>
                    </a:lnTo>
                    <a:lnTo>
                      <a:pt x="31" y="2228"/>
                    </a:lnTo>
                    <a:lnTo>
                      <a:pt x="44" y="2305"/>
                    </a:lnTo>
                    <a:lnTo>
                      <a:pt x="60" y="2383"/>
                    </a:lnTo>
                    <a:lnTo>
                      <a:pt x="77" y="2460"/>
                    </a:lnTo>
                    <a:lnTo>
                      <a:pt x="96" y="2539"/>
                    </a:lnTo>
                    <a:lnTo>
                      <a:pt x="116" y="2616"/>
                    </a:lnTo>
                    <a:lnTo>
                      <a:pt x="139" y="2694"/>
                    </a:lnTo>
                    <a:lnTo>
                      <a:pt x="163" y="2772"/>
                    </a:lnTo>
                    <a:lnTo>
                      <a:pt x="189" y="2850"/>
                    </a:lnTo>
                    <a:lnTo>
                      <a:pt x="216" y="2926"/>
                    </a:lnTo>
                    <a:lnTo>
                      <a:pt x="246" y="3004"/>
                    </a:lnTo>
                    <a:lnTo>
                      <a:pt x="276" y="3080"/>
                    </a:lnTo>
                    <a:lnTo>
                      <a:pt x="308" y="3156"/>
                    </a:lnTo>
                    <a:lnTo>
                      <a:pt x="340" y="3233"/>
                    </a:lnTo>
                    <a:lnTo>
                      <a:pt x="374" y="3307"/>
                    </a:lnTo>
                    <a:lnTo>
                      <a:pt x="410" y="3383"/>
                    </a:lnTo>
                    <a:lnTo>
                      <a:pt x="446" y="3457"/>
                    </a:lnTo>
                    <a:lnTo>
                      <a:pt x="482" y="3531"/>
                    </a:lnTo>
                    <a:lnTo>
                      <a:pt x="520" y="3604"/>
                    </a:lnTo>
                    <a:lnTo>
                      <a:pt x="558" y="3675"/>
                    </a:lnTo>
                    <a:lnTo>
                      <a:pt x="598" y="3748"/>
                    </a:lnTo>
                    <a:lnTo>
                      <a:pt x="637" y="3818"/>
                    </a:lnTo>
                    <a:lnTo>
                      <a:pt x="677" y="3888"/>
                    </a:lnTo>
                    <a:lnTo>
                      <a:pt x="717" y="3957"/>
                    </a:lnTo>
                    <a:lnTo>
                      <a:pt x="759" y="4025"/>
                    </a:lnTo>
                    <a:lnTo>
                      <a:pt x="800" y="4092"/>
                    </a:lnTo>
                    <a:lnTo>
                      <a:pt x="841" y="4157"/>
                    </a:lnTo>
                    <a:lnTo>
                      <a:pt x="882" y="4222"/>
                    </a:lnTo>
                    <a:lnTo>
                      <a:pt x="923" y="4285"/>
                    </a:lnTo>
                    <a:lnTo>
                      <a:pt x="965" y="4347"/>
                    </a:lnTo>
                    <a:lnTo>
                      <a:pt x="1046" y="4468"/>
                    </a:lnTo>
                    <a:lnTo>
                      <a:pt x="1127" y="4583"/>
                    </a:lnTo>
                    <a:lnTo>
                      <a:pt x="1205" y="4693"/>
                    </a:lnTo>
                    <a:lnTo>
                      <a:pt x="1281" y="4795"/>
                    </a:lnTo>
                    <a:lnTo>
                      <a:pt x="1354" y="4891"/>
                    </a:lnTo>
                    <a:lnTo>
                      <a:pt x="1423" y="4979"/>
                    </a:lnTo>
                    <a:lnTo>
                      <a:pt x="1488" y="5061"/>
                    </a:lnTo>
                    <a:lnTo>
                      <a:pt x="1547" y="5133"/>
                    </a:lnTo>
                    <a:lnTo>
                      <a:pt x="1600" y="5198"/>
                    </a:lnTo>
                    <a:lnTo>
                      <a:pt x="1648" y="5254"/>
                    </a:lnTo>
                    <a:lnTo>
                      <a:pt x="1688" y="5300"/>
                    </a:lnTo>
                    <a:lnTo>
                      <a:pt x="1743" y="5364"/>
                    </a:lnTo>
                    <a:lnTo>
                      <a:pt x="1763" y="5386"/>
                    </a:lnTo>
                    <a:lnTo>
                      <a:pt x="1763" y="5386"/>
                    </a:lnTo>
                    <a:lnTo>
                      <a:pt x="1783" y="5364"/>
                    </a:lnTo>
                    <a:lnTo>
                      <a:pt x="1839" y="5300"/>
                    </a:lnTo>
                    <a:lnTo>
                      <a:pt x="1879" y="5254"/>
                    </a:lnTo>
                    <a:lnTo>
                      <a:pt x="1926" y="5198"/>
                    </a:lnTo>
                    <a:lnTo>
                      <a:pt x="1979" y="5133"/>
                    </a:lnTo>
                    <a:lnTo>
                      <a:pt x="2039" y="5061"/>
                    </a:lnTo>
                    <a:lnTo>
                      <a:pt x="2103" y="4979"/>
                    </a:lnTo>
                    <a:lnTo>
                      <a:pt x="2172" y="4891"/>
                    </a:lnTo>
                    <a:lnTo>
                      <a:pt x="2245" y="4795"/>
                    </a:lnTo>
                    <a:lnTo>
                      <a:pt x="2321" y="4693"/>
                    </a:lnTo>
                    <a:lnTo>
                      <a:pt x="2400" y="4583"/>
                    </a:lnTo>
                    <a:lnTo>
                      <a:pt x="2480" y="4468"/>
                    </a:lnTo>
                    <a:lnTo>
                      <a:pt x="2562" y="4347"/>
                    </a:lnTo>
                    <a:lnTo>
                      <a:pt x="2603" y="4285"/>
                    </a:lnTo>
                    <a:lnTo>
                      <a:pt x="2644" y="4222"/>
                    </a:lnTo>
                    <a:lnTo>
                      <a:pt x="2685" y="4157"/>
                    </a:lnTo>
                    <a:lnTo>
                      <a:pt x="2727" y="4092"/>
                    </a:lnTo>
                    <a:lnTo>
                      <a:pt x="2768" y="4025"/>
                    </a:lnTo>
                    <a:lnTo>
                      <a:pt x="2809" y="3957"/>
                    </a:lnTo>
                    <a:lnTo>
                      <a:pt x="2849" y="3888"/>
                    </a:lnTo>
                    <a:lnTo>
                      <a:pt x="2890" y="3818"/>
                    </a:lnTo>
                    <a:lnTo>
                      <a:pt x="2929" y="3748"/>
                    </a:lnTo>
                    <a:lnTo>
                      <a:pt x="2968" y="3675"/>
                    </a:lnTo>
                    <a:lnTo>
                      <a:pt x="3006" y="3604"/>
                    </a:lnTo>
                    <a:lnTo>
                      <a:pt x="3045" y="3531"/>
                    </a:lnTo>
                    <a:lnTo>
                      <a:pt x="3081" y="3457"/>
                    </a:lnTo>
                    <a:lnTo>
                      <a:pt x="3117" y="3383"/>
                    </a:lnTo>
                    <a:lnTo>
                      <a:pt x="3152" y="3307"/>
                    </a:lnTo>
                    <a:lnTo>
                      <a:pt x="3186" y="3233"/>
                    </a:lnTo>
                    <a:lnTo>
                      <a:pt x="3219" y="3156"/>
                    </a:lnTo>
                    <a:lnTo>
                      <a:pt x="3251" y="3080"/>
                    </a:lnTo>
                    <a:lnTo>
                      <a:pt x="3281" y="3004"/>
                    </a:lnTo>
                    <a:lnTo>
                      <a:pt x="3310" y="2926"/>
                    </a:lnTo>
                    <a:lnTo>
                      <a:pt x="3337" y="2850"/>
                    </a:lnTo>
                    <a:lnTo>
                      <a:pt x="3363" y="2772"/>
                    </a:lnTo>
                    <a:lnTo>
                      <a:pt x="3387" y="2694"/>
                    </a:lnTo>
                    <a:lnTo>
                      <a:pt x="3411" y="2616"/>
                    </a:lnTo>
                    <a:lnTo>
                      <a:pt x="3431" y="2539"/>
                    </a:lnTo>
                    <a:lnTo>
                      <a:pt x="3450" y="2460"/>
                    </a:lnTo>
                    <a:lnTo>
                      <a:pt x="3467" y="2383"/>
                    </a:lnTo>
                    <a:lnTo>
                      <a:pt x="3482" y="2305"/>
                    </a:lnTo>
                    <a:lnTo>
                      <a:pt x="3495" y="2228"/>
                    </a:lnTo>
                    <a:lnTo>
                      <a:pt x="3506" y="2150"/>
                    </a:lnTo>
                    <a:lnTo>
                      <a:pt x="3514" y="2073"/>
                    </a:lnTo>
                    <a:lnTo>
                      <a:pt x="3521" y="1997"/>
                    </a:lnTo>
                    <a:lnTo>
                      <a:pt x="3523" y="1958"/>
                    </a:lnTo>
                    <a:lnTo>
                      <a:pt x="3524" y="1920"/>
                    </a:lnTo>
                    <a:lnTo>
                      <a:pt x="3525" y="1882"/>
                    </a:lnTo>
                    <a:lnTo>
                      <a:pt x="3526" y="1844"/>
                    </a:lnTo>
                    <a:lnTo>
                      <a:pt x="3526" y="1844"/>
                    </a:lnTo>
                    <a:lnTo>
                      <a:pt x="3525" y="1805"/>
                    </a:lnTo>
                    <a:lnTo>
                      <a:pt x="3525" y="1805"/>
                    </a:lnTo>
                    <a:lnTo>
                      <a:pt x="3526" y="1763"/>
                    </a:lnTo>
                    <a:lnTo>
                      <a:pt x="3526" y="1763"/>
                    </a:lnTo>
                    <a:close/>
                    <a:moveTo>
                      <a:pt x="1763" y="3869"/>
                    </a:moveTo>
                    <a:lnTo>
                      <a:pt x="1763" y="3869"/>
                    </a:lnTo>
                    <a:lnTo>
                      <a:pt x="1707" y="3868"/>
                    </a:lnTo>
                    <a:lnTo>
                      <a:pt x="1651" y="3864"/>
                    </a:lnTo>
                    <a:lnTo>
                      <a:pt x="1594" y="3859"/>
                    </a:lnTo>
                    <a:lnTo>
                      <a:pt x="1540" y="3851"/>
                    </a:lnTo>
                    <a:lnTo>
                      <a:pt x="1486" y="3841"/>
                    </a:lnTo>
                    <a:lnTo>
                      <a:pt x="1432" y="3829"/>
                    </a:lnTo>
                    <a:lnTo>
                      <a:pt x="1379" y="3816"/>
                    </a:lnTo>
                    <a:lnTo>
                      <a:pt x="1327" y="3800"/>
                    </a:lnTo>
                    <a:lnTo>
                      <a:pt x="1276" y="3783"/>
                    </a:lnTo>
                    <a:lnTo>
                      <a:pt x="1226" y="3764"/>
                    </a:lnTo>
                    <a:lnTo>
                      <a:pt x="1177" y="3742"/>
                    </a:lnTo>
                    <a:lnTo>
                      <a:pt x="1129" y="3720"/>
                    </a:lnTo>
                    <a:lnTo>
                      <a:pt x="1081" y="3695"/>
                    </a:lnTo>
                    <a:lnTo>
                      <a:pt x="1035" y="3668"/>
                    </a:lnTo>
                    <a:lnTo>
                      <a:pt x="990" y="3640"/>
                    </a:lnTo>
                    <a:lnTo>
                      <a:pt x="946" y="3611"/>
                    </a:lnTo>
                    <a:lnTo>
                      <a:pt x="903" y="3580"/>
                    </a:lnTo>
                    <a:lnTo>
                      <a:pt x="861" y="3547"/>
                    </a:lnTo>
                    <a:lnTo>
                      <a:pt x="821" y="3513"/>
                    </a:lnTo>
                    <a:lnTo>
                      <a:pt x="782" y="3476"/>
                    </a:lnTo>
                    <a:lnTo>
                      <a:pt x="744" y="3440"/>
                    </a:lnTo>
                    <a:lnTo>
                      <a:pt x="708" y="3401"/>
                    </a:lnTo>
                    <a:lnTo>
                      <a:pt x="673" y="3362"/>
                    </a:lnTo>
                    <a:lnTo>
                      <a:pt x="640" y="3320"/>
                    </a:lnTo>
                    <a:lnTo>
                      <a:pt x="608" y="3278"/>
                    </a:lnTo>
                    <a:lnTo>
                      <a:pt x="577" y="3235"/>
                    </a:lnTo>
                    <a:lnTo>
                      <a:pt x="549" y="3190"/>
                    </a:lnTo>
                    <a:lnTo>
                      <a:pt x="522" y="3144"/>
                    </a:lnTo>
                    <a:lnTo>
                      <a:pt x="497" y="3097"/>
                    </a:lnTo>
                    <a:lnTo>
                      <a:pt x="473" y="3050"/>
                    </a:lnTo>
                    <a:lnTo>
                      <a:pt x="451" y="3001"/>
                    </a:lnTo>
                    <a:lnTo>
                      <a:pt x="431" y="2951"/>
                    </a:lnTo>
                    <a:lnTo>
                      <a:pt x="431" y="2951"/>
                    </a:lnTo>
                    <a:lnTo>
                      <a:pt x="460" y="2989"/>
                    </a:lnTo>
                    <a:lnTo>
                      <a:pt x="489" y="3027"/>
                    </a:lnTo>
                    <a:lnTo>
                      <a:pt x="520" y="3063"/>
                    </a:lnTo>
                    <a:lnTo>
                      <a:pt x="551" y="3098"/>
                    </a:lnTo>
                    <a:lnTo>
                      <a:pt x="585" y="3133"/>
                    </a:lnTo>
                    <a:lnTo>
                      <a:pt x="618" y="3166"/>
                    </a:lnTo>
                    <a:lnTo>
                      <a:pt x="653" y="3199"/>
                    </a:lnTo>
                    <a:lnTo>
                      <a:pt x="688" y="3231"/>
                    </a:lnTo>
                    <a:lnTo>
                      <a:pt x="724" y="3261"/>
                    </a:lnTo>
                    <a:lnTo>
                      <a:pt x="763" y="3291"/>
                    </a:lnTo>
                    <a:lnTo>
                      <a:pt x="801" y="3319"/>
                    </a:lnTo>
                    <a:lnTo>
                      <a:pt x="840" y="3347"/>
                    </a:lnTo>
                    <a:lnTo>
                      <a:pt x="879" y="3373"/>
                    </a:lnTo>
                    <a:lnTo>
                      <a:pt x="920" y="3398"/>
                    </a:lnTo>
                    <a:lnTo>
                      <a:pt x="962" y="3422"/>
                    </a:lnTo>
                    <a:lnTo>
                      <a:pt x="1004" y="3445"/>
                    </a:lnTo>
                    <a:lnTo>
                      <a:pt x="1047" y="3466"/>
                    </a:lnTo>
                    <a:lnTo>
                      <a:pt x="1090" y="3487"/>
                    </a:lnTo>
                    <a:lnTo>
                      <a:pt x="1135" y="3506"/>
                    </a:lnTo>
                    <a:lnTo>
                      <a:pt x="1180" y="3524"/>
                    </a:lnTo>
                    <a:lnTo>
                      <a:pt x="1225" y="3541"/>
                    </a:lnTo>
                    <a:lnTo>
                      <a:pt x="1271" y="3556"/>
                    </a:lnTo>
                    <a:lnTo>
                      <a:pt x="1319" y="3570"/>
                    </a:lnTo>
                    <a:lnTo>
                      <a:pt x="1366" y="3582"/>
                    </a:lnTo>
                    <a:lnTo>
                      <a:pt x="1414" y="3593"/>
                    </a:lnTo>
                    <a:lnTo>
                      <a:pt x="1463" y="3603"/>
                    </a:lnTo>
                    <a:lnTo>
                      <a:pt x="1512" y="3611"/>
                    </a:lnTo>
                    <a:lnTo>
                      <a:pt x="1561" y="3618"/>
                    </a:lnTo>
                    <a:lnTo>
                      <a:pt x="1610" y="3623"/>
                    </a:lnTo>
                    <a:lnTo>
                      <a:pt x="1662" y="3627"/>
                    </a:lnTo>
                    <a:lnTo>
                      <a:pt x="1712" y="3630"/>
                    </a:lnTo>
                    <a:lnTo>
                      <a:pt x="1763" y="3630"/>
                    </a:lnTo>
                    <a:lnTo>
                      <a:pt x="1763" y="3630"/>
                    </a:lnTo>
                    <a:lnTo>
                      <a:pt x="1815" y="3630"/>
                    </a:lnTo>
                    <a:lnTo>
                      <a:pt x="1865" y="3627"/>
                    </a:lnTo>
                    <a:lnTo>
                      <a:pt x="1915" y="3623"/>
                    </a:lnTo>
                    <a:lnTo>
                      <a:pt x="1965" y="3618"/>
                    </a:lnTo>
                    <a:lnTo>
                      <a:pt x="2015" y="3611"/>
                    </a:lnTo>
                    <a:lnTo>
                      <a:pt x="2064" y="3603"/>
                    </a:lnTo>
                    <a:lnTo>
                      <a:pt x="2112" y="3593"/>
                    </a:lnTo>
                    <a:lnTo>
                      <a:pt x="2161" y="3582"/>
                    </a:lnTo>
                    <a:lnTo>
                      <a:pt x="2208" y="3570"/>
                    </a:lnTo>
                    <a:lnTo>
                      <a:pt x="2255" y="3556"/>
                    </a:lnTo>
                    <a:lnTo>
                      <a:pt x="2301" y="3541"/>
                    </a:lnTo>
                    <a:lnTo>
                      <a:pt x="2347" y="3524"/>
                    </a:lnTo>
                    <a:lnTo>
                      <a:pt x="2392" y="3506"/>
                    </a:lnTo>
                    <a:lnTo>
                      <a:pt x="2436" y="3487"/>
                    </a:lnTo>
                    <a:lnTo>
                      <a:pt x="2479" y="3466"/>
                    </a:lnTo>
                    <a:lnTo>
                      <a:pt x="2523" y="3445"/>
                    </a:lnTo>
                    <a:lnTo>
                      <a:pt x="2565" y="3422"/>
                    </a:lnTo>
                    <a:lnTo>
                      <a:pt x="2606" y="3398"/>
                    </a:lnTo>
                    <a:lnTo>
                      <a:pt x="2647" y="3373"/>
                    </a:lnTo>
                    <a:lnTo>
                      <a:pt x="2687" y="3347"/>
                    </a:lnTo>
                    <a:lnTo>
                      <a:pt x="2726" y="3319"/>
                    </a:lnTo>
                    <a:lnTo>
                      <a:pt x="2764" y="3291"/>
                    </a:lnTo>
                    <a:lnTo>
                      <a:pt x="2801" y="3261"/>
                    </a:lnTo>
                    <a:lnTo>
                      <a:pt x="2838" y="3231"/>
                    </a:lnTo>
                    <a:lnTo>
                      <a:pt x="2874" y="3199"/>
                    </a:lnTo>
                    <a:lnTo>
                      <a:pt x="2909" y="3166"/>
                    </a:lnTo>
                    <a:lnTo>
                      <a:pt x="2942" y="3133"/>
                    </a:lnTo>
                    <a:lnTo>
                      <a:pt x="2975" y="3098"/>
                    </a:lnTo>
                    <a:lnTo>
                      <a:pt x="3006" y="3063"/>
                    </a:lnTo>
                    <a:lnTo>
                      <a:pt x="3038" y="3027"/>
                    </a:lnTo>
                    <a:lnTo>
                      <a:pt x="3067" y="2989"/>
                    </a:lnTo>
                    <a:lnTo>
                      <a:pt x="3096" y="2951"/>
                    </a:lnTo>
                    <a:lnTo>
                      <a:pt x="3096" y="2951"/>
                    </a:lnTo>
                    <a:lnTo>
                      <a:pt x="3076" y="3001"/>
                    </a:lnTo>
                    <a:lnTo>
                      <a:pt x="3054" y="3050"/>
                    </a:lnTo>
                    <a:lnTo>
                      <a:pt x="3029" y="3097"/>
                    </a:lnTo>
                    <a:lnTo>
                      <a:pt x="3004" y="3144"/>
                    </a:lnTo>
                    <a:lnTo>
                      <a:pt x="2977" y="3190"/>
                    </a:lnTo>
                    <a:lnTo>
                      <a:pt x="2949" y="3235"/>
                    </a:lnTo>
                    <a:lnTo>
                      <a:pt x="2918" y="3278"/>
                    </a:lnTo>
                    <a:lnTo>
                      <a:pt x="2887" y="3320"/>
                    </a:lnTo>
                    <a:lnTo>
                      <a:pt x="2853" y="3362"/>
                    </a:lnTo>
                    <a:lnTo>
                      <a:pt x="2818" y="3401"/>
                    </a:lnTo>
                    <a:lnTo>
                      <a:pt x="2782" y="3440"/>
                    </a:lnTo>
                    <a:lnTo>
                      <a:pt x="2744" y="3476"/>
                    </a:lnTo>
                    <a:lnTo>
                      <a:pt x="2706" y="3513"/>
                    </a:lnTo>
                    <a:lnTo>
                      <a:pt x="2665" y="3547"/>
                    </a:lnTo>
                    <a:lnTo>
                      <a:pt x="2623" y="3580"/>
                    </a:lnTo>
                    <a:lnTo>
                      <a:pt x="2581" y="3611"/>
                    </a:lnTo>
                    <a:lnTo>
                      <a:pt x="2537" y="3640"/>
                    </a:lnTo>
                    <a:lnTo>
                      <a:pt x="2491" y="3668"/>
                    </a:lnTo>
                    <a:lnTo>
                      <a:pt x="2445" y="3695"/>
                    </a:lnTo>
                    <a:lnTo>
                      <a:pt x="2398" y="3720"/>
                    </a:lnTo>
                    <a:lnTo>
                      <a:pt x="2350" y="3742"/>
                    </a:lnTo>
                    <a:lnTo>
                      <a:pt x="2300" y="3764"/>
                    </a:lnTo>
                    <a:lnTo>
                      <a:pt x="2250" y="3783"/>
                    </a:lnTo>
                    <a:lnTo>
                      <a:pt x="2199" y="3800"/>
                    </a:lnTo>
                    <a:lnTo>
                      <a:pt x="2147" y="3816"/>
                    </a:lnTo>
                    <a:lnTo>
                      <a:pt x="2094" y="3829"/>
                    </a:lnTo>
                    <a:lnTo>
                      <a:pt x="2041" y="3841"/>
                    </a:lnTo>
                    <a:lnTo>
                      <a:pt x="1987" y="3851"/>
                    </a:lnTo>
                    <a:lnTo>
                      <a:pt x="1932" y="3859"/>
                    </a:lnTo>
                    <a:lnTo>
                      <a:pt x="1876" y="3864"/>
                    </a:lnTo>
                    <a:lnTo>
                      <a:pt x="1820" y="3868"/>
                    </a:lnTo>
                    <a:lnTo>
                      <a:pt x="1763" y="3869"/>
                    </a:lnTo>
                    <a:lnTo>
                      <a:pt x="1763" y="3869"/>
                    </a:lnTo>
                    <a:close/>
                    <a:moveTo>
                      <a:pt x="1763" y="3190"/>
                    </a:moveTo>
                    <a:lnTo>
                      <a:pt x="1763" y="3190"/>
                    </a:lnTo>
                    <a:lnTo>
                      <a:pt x="1726" y="3190"/>
                    </a:lnTo>
                    <a:lnTo>
                      <a:pt x="1690" y="3188"/>
                    </a:lnTo>
                    <a:lnTo>
                      <a:pt x="1654" y="3186"/>
                    </a:lnTo>
                    <a:lnTo>
                      <a:pt x="1617" y="3183"/>
                    </a:lnTo>
                    <a:lnTo>
                      <a:pt x="1581" y="3179"/>
                    </a:lnTo>
                    <a:lnTo>
                      <a:pt x="1546" y="3174"/>
                    </a:lnTo>
                    <a:lnTo>
                      <a:pt x="1511" y="3167"/>
                    </a:lnTo>
                    <a:lnTo>
                      <a:pt x="1476" y="3160"/>
                    </a:lnTo>
                    <a:lnTo>
                      <a:pt x="1441" y="3153"/>
                    </a:lnTo>
                    <a:lnTo>
                      <a:pt x="1407" y="3145"/>
                    </a:lnTo>
                    <a:lnTo>
                      <a:pt x="1373" y="3135"/>
                    </a:lnTo>
                    <a:lnTo>
                      <a:pt x="1339" y="3126"/>
                    </a:lnTo>
                    <a:lnTo>
                      <a:pt x="1306" y="3115"/>
                    </a:lnTo>
                    <a:lnTo>
                      <a:pt x="1272" y="3103"/>
                    </a:lnTo>
                    <a:lnTo>
                      <a:pt x="1240" y="3091"/>
                    </a:lnTo>
                    <a:lnTo>
                      <a:pt x="1208" y="3078"/>
                    </a:lnTo>
                    <a:lnTo>
                      <a:pt x="1176" y="3064"/>
                    </a:lnTo>
                    <a:lnTo>
                      <a:pt x="1145" y="3049"/>
                    </a:lnTo>
                    <a:lnTo>
                      <a:pt x="1114" y="3034"/>
                    </a:lnTo>
                    <a:lnTo>
                      <a:pt x="1083" y="3018"/>
                    </a:lnTo>
                    <a:lnTo>
                      <a:pt x="1053" y="3001"/>
                    </a:lnTo>
                    <a:lnTo>
                      <a:pt x="1024" y="2983"/>
                    </a:lnTo>
                    <a:lnTo>
                      <a:pt x="995" y="2965"/>
                    </a:lnTo>
                    <a:lnTo>
                      <a:pt x="966" y="2946"/>
                    </a:lnTo>
                    <a:lnTo>
                      <a:pt x="938" y="2927"/>
                    </a:lnTo>
                    <a:lnTo>
                      <a:pt x="909" y="2907"/>
                    </a:lnTo>
                    <a:lnTo>
                      <a:pt x="882" y="2886"/>
                    </a:lnTo>
                    <a:lnTo>
                      <a:pt x="856" y="2864"/>
                    </a:lnTo>
                    <a:lnTo>
                      <a:pt x="830" y="2842"/>
                    </a:lnTo>
                    <a:lnTo>
                      <a:pt x="804" y="2819"/>
                    </a:lnTo>
                    <a:lnTo>
                      <a:pt x="780" y="2796"/>
                    </a:lnTo>
                    <a:lnTo>
                      <a:pt x="754" y="2772"/>
                    </a:lnTo>
                    <a:lnTo>
                      <a:pt x="730" y="2748"/>
                    </a:lnTo>
                    <a:lnTo>
                      <a:pt x="707" y="2723"/>
                    </a:lnTo>
                    <a:lnTo>
                      <a:pt x="685" y="2697"/>
                    </a:lnTo>
                    <a:lnTo>
                      <a:pt x="663" y="2671"/>
                    </a:lnTo>
                    <a:lnTo>
                      <a:pt x="641" y="2644"/>
                    </a:lnTo>
                    <a:lnTo>
                      <a:pt x="621" y="2617"/>
                    </a:lnTo>
                    <a:lnTo>
                      <a:pt x="601" y="2589"/>
                    </a:lnTo>
                    <a:lnTo>
                      <a:pt x="581" y="2561"/>
                    </a:lnTo>
                    <a:lnTo>
                      <a:pt x="561" y="2533"/>
                    </a:lnTo>
                    <a:lnTo>
                      <a:pt x="543" y="2504"/>
                    </a:lnTo>
                    <a:lnTo>
                      <a:pt x="526" y="2473"/>
                    </a:lnTo>
                    <a:lnTo>
                      <a:pt x="509" y="2443"/>
                    </a:lnTo>
                    <a:lnTo>
                      <a:pt x="493" y="2413"/>
                    </a:lnTo>
                    <a:lnTo>
                      <a:pt x="478" y="2382"/>
                    </a:lnTo>
                    <a:lnTo>
                      <a:pt x="463" y="2351"/>
                    </a:lnTo>
                    <a:lnTo>
                      <a:pt x="449" y="2318"/>
                    </a:lnTo>
                    <a:lnTo>
                      <a:pt x="436" y="2286"/>
                    </a:lnTo>
                    <a:lnTo>
                      <a:pt x="424" y="2254"/>
                    </a:lnTo>
                    <a:lnTo>
                      <a:pt x="412" y="2221"/>
                    </a:lnTo>
                    <a:lnTo>
                      <a:pt x="401" y="2188"/>
                    </a:lnTo>
                    <a:lnTo>
                      <a:pt x="391" y="2153"/>
                    </a:lnTo>
                    <a:lnTo>
                      <a:pt x="382" y="2120"/>
                    </a:lnTo>
                    <a:lnTo>
                      <a:pt x="373" y="2085"/>
                    </a:lnTo>
                    <a:lnTo>
                      <a:pt x="366" y="2051"/>
                    </a:lnTo>
                    <a:lnTo>
                      <a:pt x="359" y="2016"/>
                    </a:lnTo>
                    <a:lnTo>
                      <a:pt x="353" y="1980"/>
                    </a:lnTo>
                    <a:lnTo>
                      <a:pt x="348" y="1945"/>
                    </a:lnTo>
                    <a:lnTo>
                      <a:pt x="344" y="1909"/>
                    </a:lnTo>
                    <a:lnTo>
                      <a:pt x="341" y="1873"/>
                    </a:lnTo>
                    <a:lnTo>
                      <a:pt x="339" y="1837"/>
                    </a:lnTo>
                    <a:lnTo>
                      <a:pt x="337" y="1800"/>
                    </a:lnTo>
                    <a:lnTo>
                      <a:pt x="337" y="1763"/>
                    </a:lnTo>
                    <a:lnTo>
                      <a:pt x="337" y="1763"/>
                    </a:lnTo>
                    <a:lnTo>
                      <a:pt x="337" y="1727"/>
                    </a:lnTo>
                    <a:lnTo>
                      <a:pt x="339" y="1690"/>
                    </a:lnTo>
                    <a:lnTo>
                      <a:pt x="341" y="1654"/>
                    </a:lnTo>
                    <a:lnTo>
                      <a:pt x="344" y="1617"/>
                    </a:lnTo>
                    <a:lnTo>
                      <a:pt x="348" y="1582"/>
                    </a:lnTo>
                    <a:lnTo>
                      <a:pt x="353" y="1546"/>
                    </a:lnTo>
                    <a:lnTo>
                      <a:pt x="359" y="1511"/>
                    </a:lnTo>
                    <a:lnTo>
                      <a:pt x="366" y="1475"/>
                    </a:lnTo>
                    <a:lnTo>
                      <a:pt x="373" y="1441"/>
                    </a:lnTo>
                    <a:lnTo>
                      <a:pt x="382" y="1407"/>
                    </a:lnTo>
                    <a:lnTo>
                      <a:pt x="391" y="1373"/>
                    </a:lnTo>
                    <a:lnTo>
                      <a:pt x="401" y="1339"/>
                    </a:lnTo>
                    <a:lnTo>
                      <a:pt x="412" y="1305"/>
                    </a:lnTo>
                    <a:lnTo>
                      <a:pt x="424" y="1273"/>
                    </a:lnTo>
                    <a:lnTo>
                      <a:pt x="436" y="1240"/>
                    </a:lnTo>
                    <a:lnTo>
                      <a:pt x="449" y="1208"/>
                    </a:lnTo>
                    <a:lnTo>
                      <a:pt x="463" y="1177"/>
                    </a:lnTo>
                    <a:lnTo>
                      <a:pt x="478" y="1145"/>
                    </a:lnTo>
                    <a:lnTo>
                      <a:pt x="493" y="1114"/>
                    </a:lnTo>
                    <a:lnTo>
                      <a:pt x="509" y="1083"/>
                    </a:lnTo>
                    <a:lnTo>
                      <a:pt x="526" y="1053"/>
                    </a:lnTo>
                    <a:lnTo>
                      <a:pt x="543" y="1024"/>
                    </a:lnTo>
                    <a:lnTo>
                      <a:pt x="561" y="995"/>
                    </a:lnTo>
                    <a:lnTo>
                      <a:pt x="581" y="965"/>
                    </a:lnTo>
                    <a:lnTo>
                      <a:pt x="601" y="937"/>
                    </a:lnTo>
                    <a:lnTo>
                      <a:pt x="621" y="910"/>
                    </a:lnTo>
                    <a:lnTo>
                      <a:pt x="641" y="883"/>
                    </a:lnTo>
                    <a:lnTo>
                      <a:pt x="663" y="856"/>
                    </a:lnTo>
                    <a:lnTo>
                      <a:pt x="685" y="830"/>
                    </a:lnTo>
                    <a:lnTo>
                      <a:pt x="707" y="805"/>
                    </a:lnTo>
                    <a:lnTo>
                      <a:pt x="730" y="779"/>
                    </a:lnTo>
                    <a:lnTo>
                      <a:pt x="754" y="754"/>
                    </a:lnTo>
                    <a:lnTo>
                      <a:pt x="780" y="731"/>
                    </a:lnTo>
                    <a:lnTo>
                      <a:pt x="804" y="707"/>
                    </a:lnTo>
                    <a:lnTo>
                      <a:pt x="830" y="685"/>
                    </a:lnTo>
                    <a:lnTo>
                      <a:pt x="856" y="663"/>
                    </a:lnTo>
                    <a:lnTo>
                      <a:pt x="882" y="642"/>
                    </a:lnTo>
                    <a:lnTo>
                      <a:pt x="909" y="620"/>
                    </a:lnTo>
                    <a:lnTo>
                      <a:pt x="938" y="600"/>
                    </a:lnTo>
                    <a:lnTo>
                      <a:pt x="966" y="580"/>
                    </a:lnTo>
                    <a:lnTo>
                      <a:pt x="995" y="561"/>
                    </a:lnTo>
                    <a:lnTo>
                      <a:pt x="1024" y="543"/>
                    </a:lnTo>
                    <a:lnTo>
                      <a:pt x="1053" y="526"/>
                    </a:lnTo>
                    <a:lnTo>
                      <a:pt x="1083" y="509"/>
                    </a:lnTo>
                    <a:lnTo>
                      <a:pt x="1114" y="493"/>
                    </a:lnTo>
                    <a:lnTo>
                      <a:pt x="1145" y="478"/>
                    </a:lnTo>
                    <a:lnTo>
                      <a:pt x="1176" y="462"/>
                    </a:lnTo>
                    <a:lnTo>
                      <a:pt x="1208" y="449"/>
                    </a:lnTo>
                    <a:lnTo>
                      <a:pt x="1240" y="435"/>
                    </a:lnTo>
                    <a:lnTo>
                      <a:pt x="1272" y="423"/>
                    </a:lnTo>
                    <a:lnTo>
                      <a:pt x="1306" y="412"/>
                    </a:lnTo>
                    <a:lnTo>
                      <a:pt x="1339" y="401"/>
                    </a:lnTo>
                    <a:lnTo>
                      <a:pt x="1373" y="391"/>
                    </a:lnTo>
                    <a:lnTo>
                      <a:pt x="1407" y="382"/>
                    </a:lnTo>
                    <a:lnTo>
                      <a:pt x="1441" y="373"/>
                    </a:lnTo>
                    <a:lnTo>
                      <a:pt x="1476" y="366"/>
                    </a:lnTo>
                    <a:lnTo>
                      <a:pt x="1511" y="359"/>
                    </a:lnTo>
                    <a:lnTo>
                      <a:pt x="1546" y="353"/>
                    </a:lnTo>
                    <a:lnTo>
                      <a:pt x="1581" y="348"/>
                    </a:lnTo>
                    <a:lnTo>
                      <a:pt x="1617" y="344"/>
                    </a:lnTo>
                    <a:lnTo>
                      <a:pt x="1654" y="341"/>
                    </a:lnTo>
                    <a:lnTo>
                      <a:pt x="1690" y="339"/>
                    </a:lnTo>
                    <a:lnTo>
                      <a:pt x="1726" y="338"/>
                    </a:lnTo>
                    <a:lnTo>
                      <a:pt x="1763" y="337"/>
                    </a:lnTo>
                    <a:lnTo>
                      <a:pt x="1763" y="337"/>
                    </a:lnTo>
                    <a:lnTo>
                      <a:pt x="1800" y="338"/>
                    </a:lnTo>
                    <a:lnTo>
                      <a:pt x="1837" y="339"/>
                    </a:lnTo>
                    <a:lnTo>
                      <a:pt x="1873" y="341"/>
                    </a:lnTo>
                    <a:lnTo>
                      <a:pt x="1909" y="344"/>
                    </a:lnTo>
                    <a:lnTo>
                      <a:pt x="1945" y="348"/>
                    </a:lnTo>
                    <a:lnTo>
                      <a:pt x="1980" y="353"/>
                    </a:lnTo>
                    <a:lnTo>
                      <a:pt x="2016" y="359"/>
                    </a:lnTo>
                    <a:lnTo>
                      <a:pt x="2051" y="366"/>
                    </a:lnTo>
                    <a:lnTo>
                      <a:pt x="2085" y="373"/>
                    </a:lnTo>
                    <a:lnTo>
                      <a:pt x="2119" y="382"/>
                    </a:lnTo>
                    <a:lnTo>
                      <a:pt x="2153" y="391"/>
                    </a:lnTo>
                    <a:lnTo>
                      <a:pt x="2188" y="401"/>
                    </a:lnTo>
                    <a:lnTo>
                      <a:pt x="2221" y="412"/>
                    </a:lnTo>
                    <a:lnTo>
                      <a:pt x="2254" y="423"/>
                    </a:lnTo>
                    <a:lnTo>
                      <a:pt x="2286" y="435"/>
                    </a:lnTo>
                    <a:lnTo>
                      <a:pt x="2318" y="449"/>
                    </a:lnTo>
                    <a:lnTo>
                      <a:pt x="2351" y="462"/>
                    </a:lnTo>
                    <a:lnTo>
                      <a:pt x="2382" y="478"/>
                    </a:lnTo>
                    <a:lnTo>
                      <a:pt x="2413" y="493"/>
                    </a:lnTo>
                    <a:lnTo>
                      <a:pt x="2443" y="509"/>
                    </a:lnTo>
                    <a:lnTo>
                      <a:pt x="2473" y="526"/>
                    </a:lnTo>
                    <a:lnTo>
                      <a:pt x="2502" y="543"/>
                    </a:lnTo>
                    <a:lnTo>
                      <a:pt x="2532" y="561"/>
                    </a:lnTo>
                    <a:lnTo>
                      <a:pt x="2561" y="580"/>
                    </a:lnTo>
                    <a:lnTo>
                      <a:pt x="2589" y="600"/>
                    </a:lnTo>
                    <a:lnTo>
                      <a:pt x="2616" y="620"/>
                    </a:lnTo>
                    <a:lnTo>
                      <a:pt x="2643" y="642"/>
                    </a:lnTo>
                    <a:lnTo>
                      <a:pt x="2670" y="663"/>
                    </a:lnTo>
                    <a:lnTo>
                      <a:pt x="2697" y="685"/>
                    </a:lnTo>
                    <a:lnTo>
                      <a:pt x="2722" y="707"/>
                    </a:lnTo>
                    <a:lnTo>
                      <a:pt x="2747" y="731"/>
                    </a:lnTo>
                    <a:lnTo>
                      <a:pt x="2772" y="754"/>
                    </a:lnTo>
                    <a:lnTo>
                      <a:pt x="2795" y="779"/>
                    </a:lnTo>
                    <a:lnTo>
                      <a:pt x="2819" y="805"/>
                    </a:lnTo>
                    <a:lnTo>
                      <a:pt x="2841" y="830"/>
                    </a:lnTo>
                    <a:lnTo>
                      <a:pt x="2864" y="856"/>
                    </a:lnTo>
                    <a:lnTo>
                      <a:pt x="2886" y="883"/>
                    </a:lnTo>
                    <a:lnTo>
                      <a:pt x="2906" y="910"/>
                    </a:lnTo>
                    <a:lnTo>
                      <a:pt x="2926" y="937"/>
                    </a:lnTo>
                    <a:lnTo>
                      <a:pt x="2946" y="965"/>
                    </a:lnTo>
                    <a:lnTo>
                      <a:pt x="2965" y="995"/>
                    </a:lnTo>
                    <a:lnTo>
                      <a:pt x="2983" y="1024"/>
                    </a:lnTo>
                    <a:lnTo>
                      <a:pt x="3000" y="1053"/>
                    </a:lnTo>
                    <a:lnTo>
                      <a:pt x="3017" y="1083"/>
                    </a:lnTo>
                    <a:lnTo>
                      <a:pt x="3033" y="1114"/>
                    </a:lnTo>
                    <a:lnTo>
                      <a:pt x="3049" y="1145"/>
                    </a:lnTo>
                    <a:lnTo>
                      <a:pt x="3064" y="1177"/>
                    </a:lnTo>
                    <a:lnTo>
                      <a:pt x="3078" y="1208"/>
                    </a:lnTo>
                    <a:lnTo>
                      <a:pt x="3091" y="1240"/>
                    </a:lnTo>
                    <a:lnTo>
                      <a:pt x="3103" y="1273"/>
                    </a:lnTo>
                    <a:lnTo>
                      <a:pt x="3115" y="1305"/>
                    </a:lnTo>
                    <a:lnTo>
                      <a:pt x="3125" y="1339"/>
                    </a:lnTo>
                    <a:lnTo>
                      <a:pt x="3135" y="1373"/>
                    </a:lnTo>
                    <a:lnTo>
                      <a:pt x="3144" y="1407"/>
                    </a:lnTo>
                    <a:lnTo>
                      <a:pt x="3153" y="1441"/>
                    </a:lnTo>
                    <a:lnTo>
                      <a:pt x="3160" y="1475"/>
                    </a:lnTo>
                    <a:lnTo>
                      <a:pt x="3167" y="1511"/>
                    </a:lnTo>
                    <a:lnTo>
                      <a:pt x="3173" y="1546"/>
                    </a:lnTo>
                    <a:lnTo>
                      <a:pt x="3178" y="1582"/>
                    </a:lnTo>
                    <a:lnTo>
                      <a:pt x="3182" y="1617"/>
                    </a:lnTo>
                    <a:lnTo>
                      <a:pt x="3185" y="1654"/>
                    </a:lnTo>
                    <a:lnTo>
                      <a:pt x="3187" y="1690"/>
                    </a:lnTo>
                    <a:lnTo>
                      <a:pt x="3189" y="1727"/>
                    </a:lnTo>
                    <a:lnTo>
                      <a:pt x="3189" y="1763"/>
                    </a:lnTo>
                    <a:lnTo>
                      <a:pt x="3189" y="1763"/>
                    </a:lnTo>
                    <a:lnTo>
                      <a:pt x="3189" y="1800"/>
                    </a:lnTo>
                    <a:lnTo>
                      <a:pt x="3187" y="1837"/>
                    </a:lnTo>
                    <a:lnTo>
                      <a:pt x="3185" y="1873"/>
                    </a:lnTo>
                    <a:lnTo>
                      <a:pt x="3182" y="1909"/>
                    </a:lnTo>
                    <a:lnTo>
                      <a:pt x="3178" y="1945"/>
                    </a:lnTo>
                    <a:lnTo>
                      <a:pt x="3173" y="1980"/>
                    </a:lnTo>
                    <a:lnTo>
                      <a:pt x="3167" y="2016"/>
                    </a:lnTo>
                    <a:lnTo>
                      <a:pt x="3160" y="2051"/>
                    </a:lnTo>
                    <a:lnTo>
                      <a:pt x="3153" y="2085"/>
                    </a:lnTo>
                    <a:lnTo>
                      <a:pt x="3144" y="2120"/>
                    </a:lnTo>
                    <a:lnTo>
                      <a:pt x="3135" y="2153"/>
                    </a:lnTo>
                    <a:lnTo>
                      <a:pt x="3125" y="2188"/>
                    </a:lnTo>
                    <a:lnTo>
                      <a:pt x="3115" y="2221"/>
                    </a:lnTo>
                    <a:lnTo>
                      <a:pt x="3103" y="2254"/>
                    </a:lnTo>
                    <a:lnTo>
                      <a:pt x="3091" y="2286"/>
                    </a:lnTo>
                    <a:lnTo>
                      <a:pt x="3078" y="2318"/>
                    </a:lnTo>
                    <a:lnTo>
                      <a:pt x="3064" y="2351"/>
                    </a:lnTo>
                    <a:lnTo>
                      <a:pt x="3049" y="2382"/>
                    </a:lnTo>
                    <a:lnTo>
                      <a:pt x="3033" y="2413"/>
                    </a:lnTo>
                    <a:lnTo>
                      <a:pt x="3017" y="2443"/>
                    </a:lnTo>
                    <a:lnTo>
                      <a:pt x="3000" y="2473"/>
                    </a:lnTo>
                    <a:lnTo>
                      <a:pt x="2983" y="2504"/>
                    </a:lnTo>
                    <a:lnTo>
                      <a:pt x="2965" y="2533"/>
                    </a:lnTo>
                    <a:lnTo>
                      <a:pt x="2946" y="2561"/>
                    </a:lnTo>
                    <a:lnTo>
                      <a:pt x="2926" y="2589"/>
                    </a:lnTo>
                    <a:lnTo>
                      <a:pt x="2906" y="2617"/>
                    </a:lnTo>
                    <a:lnTo>
                      <a:pt x="2886" y="2644"/>
                    </a:lnTo>
                    <a:lnTo>
                      <a:pt x="2864" y="2671"/>
                    </a:lnTo>
                    <a:lnTo>
                      <a:pt x="2841" y="2697"/>
                    </a:lnTo>
                    <a:lnTo>
                      <a:pt x="2819" y="2723"/>
                    </a:lnTo>
                    <a:lnTo>
                      <a:pt x="2795" y="2748"/>
                    </a:lnTo>
                    <a:lnTo>
                      <a:pt x="2772" y="2772"/>
                    </a:lnTo>
                    <a:lnTo>
                      <a:pt x="2747" y="2796"/>
                    </a:lnTo>
                    <a:lnTo>
                      <a:pt x="2722" y="2819"/>
                    </a:lnTo>
                    <a:lnTo>
                      <a:pt x="2697" y="2842"/>
                    </a:lnTo>
                    <a:lnTo>
                      <a:pt x="2670" y="2864"/>
                    </a:lnTo>
                    <a:lnTo>
                      <a:pt x="2643" y="2886"/>
                    </a:lnTo>
                    <a:lnTo>
                      <a:pt x="2616" y="2907"/>
                    </a:lnTo>
                    <a:lnTo>
                      <a:pt x="2589" y="2927"/>
                    </a:lnTo>
                    <a:lnTo>
                      <a:pt x="2561" y="2946"/>
                    </a:lnTo>
                    <a:lnTo>
                      <a:pt x="2532" y="2965"/>
                    </a:lnTo>
                    <a:lnTo>
                      <a:pt x="2502" y="2983"/>
                    </a:lnTo>
                    <a:lnTo>
                      <a:pt x="2473" y="3001"/>
                    </a:lnTo>
                    <a:lnTo>
                      <a:pt x="2443" y="3018"/>
                    </a:lnTo>
                    <a:lnTo>
                      <a:pt x="2413" y="3034"/>
                    </a:lnTo>
                    <a:lnTo>
                      <a:pt x="2382" y="3049"/>
                    </a:lnTo>
                    <a:lnTo>
                      <a:pt x="2351" y="3064"/>
                    </a:lnTo>
                    <a:lnTo>
                      <a:pt x="2318" y="3078"/>
                    </a:lnTo>
                    <a:lnTo>
                      <a:pt x="2286" y="3091"/>
                    </a:lnTo>
                    <a:lnTo>
                      <a:pt x="2254" y="3103"/>
                    </a:lnTo>
                    <a:lnTo>
                      <a:pt x="2221" y="3115"/>
                    </a:lnTo>
                    <a:lnTo>
                      <a:pt x="2188" y="3126"/>
                    </a:lnTo>
                    <a:lnTo>
                      <a:pt x="2153" y="3135"/>
                    </a:lnTo>
                    <a:lnTo>
                      <a:pt x="2119" y="3145"/>
                    </a:lnTo>
                    <a:lnTo>
                      <a:pt x="2085" y="3153"/>
                    </a:lnTo>
                    <a:lnTo>
                      <a:pt x="2051" y="3160"/>
                    </a:lnTo>
                    <a:lnTo>
                      <a:pt x="2016" y="3167"/>
                    </a:lnTo>
                    <a:lnTo>
                      <a:pt x="1980" y="3174"/>
                    </a:lnTo>
                    <a:lnTo>
                      <a:pt x="1945" y="3179"/>
                    </a:lnTo>
                    <a:lnTo>
                      <a:pt x="1909" y="3183"/>
                    </a:lnTo>
                    <a:lnTo>
                      <a:pt x="1873" y="3186"/>
                    </a:lnTo>
                    <a:lnTo>
                      <a:pt x="1837" y="3188"/>
                    </a:lnTo>
                    <a:lnTo>
                      <a:pt x="1800" y="3190"/>
                    </a:lnTo>
                    <a:lnTo>
                      <a:pt x="1763" y="3190"/>
                    </a:lnTo>
                    <a:lnTo>
                      <a:pt x="1763" y="3190"/>
                    </a:lnTo>
                    <a:close/>
                  </a:path>
                </a:pathLst>
              </a:custGeom>
              <a:solidFill>
                <a:srgbClr val="9E0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Oval 24"/>
              <p:cNvSpPr/>
              <p:nvPr/>
            </p:nvSpPr>
            <p:spPr>
              <a:xfrm>
                <a:off x="1253438" y="2780928"/>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9E005D"/>
                    </a:solidFill>
                  </a:rPr>
                  <a:t>3</a:t>
                </a:r>
              </a:p>
            </p:txBody>
          </p:sp>
        </p:grpSp>
      </p:grpSp>
      <p:grpSp>
        <p:nvGrpSpPr>
          <p:cNvPr id="26" name="Group 49"/>
          <p:cNvGrpSpPr/>
          <p:nvPr/>
        </p:nvGrpSpPr>
        <p:grpSpPr>
          <a:xfrm>
            <a:off x="7223057" y="3148525"/>
            <a:ext cx="485309" cy="927125"/>
            <a:chOff x="2625138" y="3870694"/>
            <a:chExt cx="700674" cy="1121345"/>
          </a:xfrm>
        </p:grpSpPr>
        <p:sp>
          <p:nvSpPr>
            <p:cNvPr id="27" name="Freeform 15"/>
            <p:cNvSpPr>
              <a:spLocks/>
            </p:cNvSpPr>
            <p:nvPr/>
          </p:nvSpPr>
          <p:spPr bwMode="auto">
            <a:xfrm>
              <a:off x="2798937" y="4916391"/>
              <a:ext cx="347711" cy="75648"/>
            </a:xfrm>
            <a:custGeom>
              <a:avLst/>
              <a:gdLst>
                <a:gd name="T0" fmla="*/ 1835 w 1835"/>
                <a:gd name="T1" fmla="*/ 198 h 394"/>
                <a:gd name="T2" fmla="*/ 1830 w 1835"/>
                <a:gd name="T3" fmla="*/ 218 h 394"/>
                <a:gd name="T4" fmla="*/ 1816 w 1835"/>
                <a:gd name="T5" fmla="*/ 237 h 394"/>
                <a:gd name="T6" fmla="*/ 1794 w 1835"/>
                <a:gd name="T7" fmla="*/ 256 h 394"/>
                <a:gd name="T8" fmla="*/ 1763 w 1835"/>
                <a:gd name="T9" fmla="*/ 274 h 394"/>
                <a:gd name="T10" fmla="*/ 1725 w 1835"/>
                <a:gd name="T11" fmla="*/ 291 h 394"/>
                <a:gd name="T12" fmla="*/ 1678 w 1835"/>
                <a:gd name="T13" fmla="*/ 307 h 394"/>
                <a:gd name="T14" fmla="*/ 1625 w 1835"/>
                <a:gd name="T15" fmla="*/ 322 h 394"/>
                <a:gd name="T16" fmla="*/ 1567 w 1835"/>
                <a:gd name="T17" fmla="*/ 336 h 394"/>
                <a:gd name="T18" fmla="*/ 1431 w 1835"/>
                <a:gd name="T19" fmla="*/ 361 h 394"/>
                <a:gd name="T20" fmla="*/ 1275 w 1835"/>
                <a:gd name="T21" fmla="*/ 379 h 394"/>
                <a:gd name="T22" fmla="*/ 1102 w 1835"/>
                <a:gd name="T23" fmla="*/ 390 h 394"/>
                <a:gd name="T24" fmla="*/ 917 w 1835"/>
                <a:gd name="T25" fmla="*/ 394 h 394"/>
                <a:gd name="T26" fmla="*/ 823 w 1835"/>
                <a:gd name="T27" fmla="*/ 393 h 394"/>
                <a:gd name="T28" fmla="*/ 644 w 1835"/>
                <a:gd name="T29" fmla="*/ 386 h 394"/>
                <a:gd name="T30" fmla="*/ 479 w 1835"/>
                <a:gd name="T31" fmla="*/ 371 h 394"/>
                <a:gd name="T32" fmla="*/ 334 w 1835"/>
                <a:gd name="T33" fmla="*/ 349 h 394"/>
                <a:gd name="T34" fmla="*/ 238 w 1835"/>
                <a:gd name="T35" fmla="*/ 329 h 394"/>
                <a:gd name="T36" fmla="*/ 182 w 1835"/>
                <a:gd name="T37" fmla="*/ 315 h 394"/>
                <a:gd name="T38" fmla="*/ 132 w 1835"/>
                <a:gd name="T39" fmla="*/ 299 h 394"/>
                <a:gd name="T40" fmla="*/ 90 w 1835"/>
                <a:gd name="T41" fmla="*/ 283 h 394"/>
                <a:gd name="T42" fmla="*/ 55 w 1835"/>
                <a:gd name="T43" fmla="*/ 265 h 394"/>
                <a:gd name="T44" fmla="*/ 29 w 1835"/>
                <a:gd name="T45" fmla="*/ 247 h 394"/>
                <a:gd name="T46" fmla="*/ 10 w 1835"/>
                <a:gd name="T47" fmla="*/ 228 h 394"/>
                <a:gd name="T48" fmla="*/ 1 w 1835"/>
                <a:gd name="T49" fmla="*/ 208 h 394"/>
                <a:gd name="T50" fmla="*/ 0 w 1835"/>
                <a:gd name="T51" fmla="*/ 198 h 394"/>
                <a:gd name="T52" fmla="*/ 5 w 1835"/>
                <a:gd name="T53" fmla="*/ 177 h 394"/>
                <a:gd name="T54" fmla="*/ 18 w 1835"/>
                <a:gd name="T55" fmla="*/ 157 h 394"/>
                <a:gd name="T56" fmla="*/ 41 w 1835"/>
                <a:gd name="T57" fmla="*/ 139 h 394"/>
                <a:gd name="T58" fmla="*/ 72 w 1835"/>
                <a:gd name="T59" fmla="*/ 121 h 394"/>
                <a:gd name="T60" fmla="*/ 110 w 1835"/>
                <a:gd name="T61" fmla="*/ 104 h 394"/>
                <a:gd name="T62" fmla="*/ 157 w 1835"/>
                <a:gd name="T63" fmla="*/ 87 h 394"/>
                <a:gd name="T64" fmla="*/ 209 w 1835"/>
                <a:gd name="T65" fmla="*/ 72 h 394"/>
                <a:gd name="T66" fmla="*/ 268 w 1835"/>
                <a:gd name="T67" fmla="*/ 58 h 394"/>
                <a:gd name="T68" fmla="*/ 404 w 1835"/>
                <a:gd name="T69" fmla="*/ 35 h 394"/>
                <a:gd name="T70" fmla="*/ 560 w 1835"/>
                <a:gd name="T71" fmla="*/ 16 h 394"/>
                <a:gd name="T72" fmla="*/ 732 w 1835"/>
                <a:gd name="T73" fmla="*/ 4 h 394"/>
                <a:gd name="T74" fmla="*/ 917 w 1835"/>
                <a:gd name="T75" fmla="*/ 0 h 394"/>
                <a:gd name="T76" fmla="*/ 1011 w 1835"/>
                <a:gd name="T77" fmla="*/ 1 h 394"/>
                <a:gd name="T78" fmla="*/ 1191 w 1835"/>
                <a:gd name="T79" fmla="*/ 9 h 394"/>
                <a:gd name="T80" fmla="*/ 1354 w 1835"/>
                <a:gd name="T81" fmla="*/ 25 h 394"/>
                <a:gd name="T82" fmla="*/ 1501 w 1835"/>
                <a:gd name="T83" fmla="*/ 46 h 394"/>
                <a:gd name="T84" fmla="*/ 1597 w 1835"/>
                <a:gd name="T85" fmla="*/ 65 h 394"/>
                <a:gd name="T86" fmla="*/ 1653 w 1835"/>
                <a:gd name="T87" fmla="*/ 80 h 394"/>
                <a:gd name="T88" fmla="*/ 1702 w 1835"/>
                <a:gd name="T89" fmla="*/ 95 h 394"/>
                <a:gd name="T90" fmla="*/ 1745 w 1835"/>
                <a:gd name="T91" fmla="*/ 112 h 394"/>
                <a:gd name="T92" fmla="*/ 1779 w 1835"/>
                <a:gd name="T93" fmla="*/ 130 h 394"/>
                <a:gd name="T94" fmla="*/ 1806 w 1835"/>
                <a:gd name="T95" fmla="*/ 148 h 394"/>
                <a:gd name="T96" fmla="*/ 1824 w 1835"/>
                <a:gd name="T97" fmla="*/ 167 h 394"/>
                <a:gd name="T98" fmla="*/ 1834 w 1835"/>
                <a:gd name="T99" fmla="*/ 188 h 394"/>
                <a:gd name="T100" fmla="*/ 1835 w 1835"/>
                <a:gd name="T101" fmla="*/ 19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5" h="394">
                  <a:moveTo>
                    <a:pt x="1835" y="198"/>
                  </a:moveTo>
                  <a:lnTo>
                    <a:pt x="1835" y="198"/>
                  </a:lnTo>
                  <a:lnTo>
                    <a:pt x="1834" y="208"/>
                  </a:lnTo>
                  <a:lnTo>
                    <a:pt x="1830" y="218"/>
                  </a:lnTo>
                  <a:lnTo>
                    <a:pt x="1824" y="228"/>
                  </a:lnTo>
                  <a:lnTo>
                    <a:pt x="1816" y="237"/>
                  </a:lnTo>
                  <a:lnTo>
                    <a:pt x="1806" y="247"/>
                  </a:lnTo>
                  <a:lnTo>
                    <a:pt x="1794" y="256"/>
                  </a:lnTo>
                  <a:lnTo>
                    <a:pt x="1779" y="265"/>
                  </a:lnTo>
                  <a:lnTo>
                    <a:pt x="1763" y="274"/>
                  </a:lnTo>
                  <a:lnTo>
                    <a:pt x="1745" y="283"/>
                  </a:lnTo>
                  <a:lnTo>
                    <a:pt x="1725" y="291"/>
                  </a:lnTo>
                  <a:lnTo>
                    <a:pt x="1702" y="299"/>
                  </a:lnTo>
                  <a:lnTo>
                    <a:pt x="1678" y="307"/>
                  </a:lnTo>
                  <a:lnTo>
                    <a:pt x="1653" y="315"/>
                  </a:lnTo>
                  <a:lnTo>
                    <a:pt x="1625" y="322"/>
                  </a:lnTo>
                  <a:lnTo>
                    <a:pt x="1597" y="329"/>
                  </a:lnTo>
                  <a:lnTo>
                    <a:pt x="1567" y="336"/>
                  </a:lnTo>
                  <a:lnTo>
                    <a:pt x="1501" y="349"/>
                  </a:lnTo>
                  <a:lnTo>
                    <a:pt x="1431" y="361"/>
                  </a:lnTo>
                  <a:lnTo>
                    <a:pt x="1354" y="371"/>
                  </a:lnTo>
                  <a:lnTo>
                    <a:pt x="1275" y="379"/>
                  </a:lnTo>
                  <a:lnTo>
                    <a:pt x="1191" y="386"/>
                  </a:lnTo>
                  <a:lnTo>
                    <a:pt x="1102" y="390"/>
                  </a:lnTo>
                  <a:lnTo>
                    <a:pt x="1011" y="393"/>
                  </a:lnTo>
                  <a:lnTo>
                    <a:pt x="917" y="394"/>
                  </a:lnTo>
                  <a:lnTo>
                    <a:pt x="917" y="394"/>
                  </a:lnTo>
                  <a:lnTo>
                    <a:pt x="823" y="393"/>
                  </a:lnTo>
                  <a:lnTo>
                    <a:pt x="732" y="390"/>
                  </a:lnTo>
                  <a:lnTo>
                    <a:pt x="644" y="386"/>
                  </a:lnTo>
                  <a:lnTo>
                    <a:pt x="560" y="379"/>
                  </a:lnTo>
                  <a:lnTo>
                    <a:pt x="479" y="371"/>
                  </a:lnTo>
                  <a:lnTo>
                    <a:pt x="404" y="361"/>
                  </a:lnTo>
                  <a:lnTo>
                    <a:pt x="334" y="349"/>
                  </a:lnTo>
                  <a:lnTo>
                    <a:pt x="268" y="336"/>
                  </a:lnTo>
                  <a:lnTo>
                    <a:pt x="238" y="329"/>
                  </a:lnTo>
                  <a:lnTo>
                    <a:pt x="209" y="322"/>
                  </a:lnTo>
                  <a:lnTo>
                    <a:pt x="182" y="315"/>
                  </a:lnTo>
                  <a:lnTo>
                    <a:pt x="157" y="307"/>
                  </a:lnTo>
                  <a:lnTo>
                    <a:pt x="132" y="299"/>
                  </a:lnTo>
                  <a:lnTo>
                    <a:pt x="110" y="291"/>
                  </a:lnTo>
                  <a:lnTo>
                    <a:pt x="90" y="283"/>
                  </a:lnTo>
                  <a:lnTo>
                    <a:pt x="72" y="274"/>
                  </a:lnTo>
                  <a:lnTo>
                    <a:pt x="55" y="265"/>
                  </a:lnTo>
                  <a:lnTo>
                    <a:pt x="41" y="256"/>
                  </a:lnTo>
                  <a:lnTo>
                    <a:pt x="29" y="247"/>
                  </a:lnTo>
                  <a:lnTo>
                    <a:pt x="18" y="237"/>
                  </a:lnTo>
                  <a:lnTo>
                    <a:pt x="10" y="228"/>
                  </a:lnTo>
                  <a:lnTo>
                    <a:pt x="5" y="218"/>
                  </a:lnTo>
                  <a:lnTo>
                    <a:pt x="1" y="208"/>
                  </a:lnTo>
                  <a:lnTo>
                    <a:pt x="0" y="198"/>
                  </a:lnTo>
                  <a:lnTo>
                    <a:pt x="0" y="198"/>
                  </a:lnTo>
                  <a:lnTo>
                    <a:pt x="1" y="188"/>
                  </a:lnTo>
                  <a:lnTo>
                    <a:pt x="5" y="177"/>
                  </a:lnTo>
                  <a:lnTo>
                    <a:pt x="10" y="167"/>
                  </a:lnTo>
                  <a:lnTo>
                    <a:pt x="18" y="157"/>
                  </a:lnTo>
                  <a:lnTo>
                    <a:pt x="29" y="148"/>
                  </a:lnTo>
                  <a:lnTo>
                    <a:pt x="41" y="139"/>
                  </a:lnTo>
                  <a:lnTo>
                    <a:pt x="55" y="130"/>
                  </a:lnTo>
                  <a:lnTo>
                    <a:pt x="72" y="121"/>
                  </a:lnTo>
                  <a:lnTo>
                    <a:pt x="90" y="112"/>
                  </a:lnTo>
                  <a:lnTo>
                    <a:pt x="110" y="104"/>
                  </a:lnTo>
                  <a:lnTo>
                    <a:pt x="132" y="95"/>
                  </a:lnTo>
                  <a:lnTo>
                    <a:pt x="157" y="87"/>
                  </a:lnTo>
                  <a:lnTo>
                    <a:pt x="182" y="80"/>
                  </a:lnTo>
                  <a:lnTo>
                    <a:pt x="209" y="72"/>
                  </a:lnTo>
                  <a:lnTo>
                    <a:pt x="238" y="65"/>
                  </a:lnTo>
                  <a:lnTo>
                    <a:pt x="268" y="58"/>
                  </a:lnTo>
                  <a:lnTo>
                    <a:pt x="334" y="46"/>
                  </a:lnTo>
                  <a:lnTo>
                    <a:pt x="404" y="35"/>
                  </a:lnTo>
                  <a:lnTo>
                    <a:pt x="479" y="25"/>
                  </a:lnTo>
                  <a:lnTo>
                    <a:pt x="560" y="16"/>
                  </a:lnTo>
                  <a:lnTo>
                    <a:pt x="644" y="9"/>
                  </a:lnTo>
                  <a:lnTo>
                    <a:pt x="732" y="4"/>
                  </a:lnTo>
                  <a:lnTo>
                    <a:pt x="823" y="1"/>
                  </a:lnTo>
                  <a:lnTo>
                    <a:pt x="917" y="0"/>
                  </a:lnTo>
                  <a:lnTo>
                    <a:pt x="917" y="0"/>
                  </a:lnTo>
                  <a:lnTo>
                    <a:pt x="1011" y="1"/>
                  </a:lnTo>
                  <a:lnTo>
                    <a:pt x="1102" y="4"/>
                  </a:lnTo>
                  <a:lnTo>
                    <a:pt x="1191" y="9"/>
                  </a:lnTo>
                  <a:lnTo>
                    <a:pt x="1275" y="16"/>
                  </a:lnTo>
                  <a:lnTo>
                    <a:pt x="1354" y="25"/>
                  </a:lnTo>
                  <a:lnTo>
                    <a:pt x="1431" y="35"/>
                  </a:lnTo>
                  <a:lnTo>
                    <a:pt x="1501" y="46"/>
                  </a:lnTo>
                  <a:lnTo>
                    <a:pt x="1567" y="58"/>
                  </a:lnTo>
                  <a:lnTo>
                    <a:pt x="1597" y="65"/>
                  </a:lnTo>
                  <a:lnTo>
                    <a:pt x="1625" y="72"/>
                  </a:lnTo>
                  <a:lnTo>
                    <a:pt x="1653" y="80"/>
                  </a:lnTo>
                  <a:lnTo>
                    <a:pt x="1678" y="87"/>
                  </a:lnTo>
                  <a:lnTo>
                    <a:pt x="1702" y="95"/>
                  </a:lnTo>
                  <a:lnTo>
                    <a:pt x="1725" y="104"/>
                  </a:lnTo>
                  <a:lnTo>
                    <a:pt x="1745" y="112"/>
                  </a:lnTo>
                  <a:lnTo>
                    <a:pt x="1763" y="121"/>
                  </a:lnTo>
                  <a:lnTo>
                    <a:pt x="1779" y="130"/>
                  </a:lnTo>
                  <a:lnTo>
                    <a:pt x="1794" y="139"/>
                  </a:lnTo>
                  <a:lnTo>
                    <a:pt x="1806" y="148"/>
                  </a:lnTo>
                  <a:lnTo>
                    <a:pt x="1816" y="157"/>
                  </a:lnTo>
                  <a:lnTo>
                    <a:pt x="1824" y="167"/>
                  </a:lnTo>
                  <a:lnTo>
                    <a:pt x="1830" y="177"/>
                  </a:lnTo>
                  <a:lnTo>
                    <a:pt x="1834" y="188"/>
                  </a:lnTo>
                  <a:lnTo>
                    <a:pt x="1835" y="198"/>
                  </a:lnTo>
                  <a:lnTo>
                    <a:pt x="1835" y="19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8" name="Group 51"/>
            <p:cNvGrpSpPr/>
            <p:nvPr/>
          </p:nvGrpSpPr>
          <p:grpSpPr>
            <a:xfrm>
              <a:off x="2625138" y="3870694"/>
              <a:ext cx="700674" cy="1070474"/>
              <a:chOff x="1187624" y="2722226"/>
              <a:chExt cx="700674" cy="1070474"/>
            </a:xfrm>
            <a:solidFill>
              <a:srgbClr val="BF7400"/>
            </a:solidFill>
          </p:grpSpPr>
          <p:sp>
            <p:nvSpPr>
              <p:cNvPr id="29" name="Freeform 20"/>
              <p:cNvSpPr>
                <a:spLocks noEditPoints="1"/>
              </p:cNvSpPr>
              <p:nvPr/>
            </p:nvSpPr>
            <p:spPr bwMode="auto">
              <a:xfrm>
                <a:off x="1187624" y="2722226"/>
                <a:ext cx="700674" cy="1070474"/>
              </a:xfrm>
              <a:custGeom>
                <a:avLst/>
                <a:gdLst>
                  <a:gd name="T0" fmla="*/ 3490 w 3526"/>
                  <a:gd name="T1" fmla="*/ 1408 h 5386"/>
                  <a:gd name="T2" fmla="*/ 3352 w 3526"/>
                  <a:gd name="T3" fmla="*/ 999 h 5386"/>
                  <a:gd name="T4" fmla="*/ 3123 w 3526"/>
                  <a:gd name="T5" fmla="*/ 642 h 5386"/>
                  <a:gd name="T6" fmla="*/ 2818 w 3526"/>
                  <a:gd name="T7" fmla="*/ 351 h 5386"/>
                  <a:gd name="T8" fmla="*/ 2449 w 3526"/>
                  <a:gd name="T9" fmla="*/ 139 h 5386"/>
                  <a:gd name="T10" fmla="*/ 2032 w 3526"/>
                  <a:gd name="T11" fmla="*/ 21 h 5386"/>
                  <a:gd name="T12" fmla="*/ 1627 w 3526"/>
                  <a:gd name="T13" fmla="*/ 6 h 5386"/>
                  <a:gd name="T14" fmla="*/ 1198 w 3526"/>
                  <a:gd name="T15" fmla="*/ 93 h 5386"/>
                  <a:gd name="T16" fmla="*/ 813 w 3526"/>
                  <a:gd name="T17" fmla="*/ 278 h 5386"/>
                  <a:gd name="T18" fmla="*/ 487 w 3526"/>
                  <a:gd name="T19" fmla="*/ 547 h 5386"/>
                  <a:gd name="T20" fmla="*/ 234 w 3526"/>
                  <a:gd name="T21" fmla="*/ 886 h 5386"/>
                  <a:gd name="T22" fmla="*/ 68 w 3526"/>
                  <a:gd name="T23" fmla="*/ 1280 h 5386"/>
                  <a:gd name="T24" fmla="*/ 1 w 3526"/>
                  <a:gd name="T25" fmla="*/ 1718 h 5386"/>
                  <a:gd name="T26" fmla="*/ 5 w 3526"/>
                  <a:gd name="T27" fmla="*/ 1997 h 5386"/>
                  <a:gd name="T28" fmla="*/ 163 w 3526"/>
                  <a:gd name="T29" fmla="*/ 2772 h 5386"/>
                  <a:gd name="T30" fmla="*/ 482 w 3526"/>
                  <a:gd name="T31" fmla="*/ 3531 h 5386"/>
                  <a:gd name="T32" fmla="*/ 882 w 3526"/>
                  <a:gd name="T33" fmla="*/ 4222 h 5386"/>
                  <a:gd name="T34" fmla="*/ 1547 w 3526"/>
                  <a:gd name="T35" fmla="*/ 5133 h 5386"/>
                  <a:gd name="T36" fmla="*/ 1926 w 3526"/>
                  <a:gd name="T37" fmla="*/ 5198 h 5386"/>
                  <a:gd name="T38" fmla="*/ 2603 w 3526"/>
                  <a:gd name="T39" fmla="*/ 4285 h 5386"/>
                  <a:gd name="T40" fmla="*/ 3006 w 3526"/>
                  <a:gd name="T41" fmla="*/ 3604 h 5386"/>
                  <a:gd name="T42" fmla="*/ 3337 w 3526"/>
                  <a:gd name="T43" fmla="*/ 2850 h 5386"/>
                  <a:gd name="T44" fmla="*/ 3514 w 3526"/>
                  <a:gd name="T45" fmla="*/ 2073 h 5386"/>
                  <a:gd name="T46" fmla="*/ 3526 w 3526"/>
                  <a:gd name="T47" fmla="*/ 1763 h 5386"/>
                  <a:gd name="T48" fmla="*/ 1327 w 3526"/>
                  <a:gd name="T49" fmla="*/ 3800 h 5386"/>
                  <a:gd name="T50" fmla="*/ 861 w 3526"/>
                  <a:gd name="T51" fmla="*/ 3547 h 5386"/>
                  <a:gd name="T52" fmla="*/ 522 w 3526"/>
                  <a:gd name="T53" fmla="*/ 3144 h 5386"/>
                  <a:gd name="T54" fmla="*/ 585 w 3526"/>
                  <a:gd name="T55" fmla="*/ 3133 h 5386"/>
                  <a:gd name="T56" fmla="*/ 962 w 3526"/>
                  <a:gd name="T57" fmla="*/ 3422 h 5386"/>
                  <a:gd name="T58" fmla="*/ 1414 w 3526"/>
                  <a:gd name="T59" fmla="*/ 3593 h 5386"/>
                  <a:gd name="T60" fmla="*/ 1865 w 3526"/>
                  <a:gd name="T61" fmla="*/ 3627 h 5386"/>
                  <a:gd name="T62" fmla="*/ 2347 w 3526"/>
                  <a:gd name="T63" fmla="*/ 3524 h 5386"/>
                  <a:gd name="T64" fmla="*/ 2764 w 3526"/>
                  <a:gd name="T65" fmla="*/ 3291 h 5386"/>
                  <a:gd name="T66" fmla="*/ 3096 w 3526"/>
                  <a:gd name="T67" fmla="*/ 2951 h 5386"/>
                  <a:gd name="T68" fmla="*/ 2853 w 3526"/>
                  <a:gd name="T69" fmla="*/ 3362 h 5386"/>
                  <a:gd name="T70" fmla="*/ 2445 w 3526"/>
                  <a:gd name="T71" fmla="*/ 3695 h 5386"/>
                  <a:gd name="T72" fmla="*/ 1932 w 3526"/>
                  <a:gd name="T73" fmla="*/ 3859 h 5386"/>
                  <a:gd name="T74" fmla="*/ 1617 w 3526"/>
                  <a:gd name="T75" fmla="*/ 3183 h 5386"/>
                  <a:gd name="T76" fmla="*/ 1272 w 3526"/>
                  <a:gd name="T77" fmla="*/ 3103 h 5386"/>
                  <a:gd name="T78" fmla="*/ 966 w 3526"/>
                  <a:gd name="T79" fmla="*/ 2946 h 5386"/>
                  <a:gd name="T80" fmla="*/ 707 w 3526"/>
                  <a:gd name="T81" fmla="*/ 2723 h 5386"/>
                  <a:gd name="T82" fmla="*/ 509 w 3526"/>
                  <a:gd name="T83" fmla="*/ 2443 h 5386"/>
                  <a:gd name="T84" fmla="*/ 382 w 3526"/>
                  <a:gd name="T85" fmla="*/ 2120 h 5386"/>
                  <a:gd name="T86" fmla="*/ 337 w 3526"/>
                  <a:gd name="T87" fmla="*/ 1763 h 5386"/>
                  <a:gd name="T88" fmla="*/ 373 w 3526"/>
                  <a:gd name="T89" fmla="*/ 1441 h 5386"/>
                  <a:gd name="T90" fmla="*/ 493 w 3526"/>
                  <a:gd name="T91" fmla="*/ 1114 h 5386"/>
                  <a:gd name="T92" fmla="*/ 685 w 3526"/>
                  <a:gd name="T93" fmla="*/ 830 h 5386"/>
                  <a:gd name="T94" fmla="*/ 938 w 3526"/>
                  <a:gd name="T95" fmla="*/ 600 h 5386"/>
                  <a:gd name="T96" fmla="*/ 1240 w 3526"/>
                  <a:gd name="T97" fmla="*/ 435 h 5386"/>
                  <a:gd name="T98" fmla="*/ 1581 w 3526"/>
                  <a:gd name="T99" fmla="*/ 348 h 5386"/>
                  <a:gd name="T100" fmla="*/ 1909 w 3526"/>
                  <a:gd name="T101" fmla="*/ 344 h 5386"/>
                  <a:gd name="T102" fmla="*/ 2254 w 3526"/>
                  <a:gd name="T103" fmla="*/ 423 h 5386"/>
                  <a:gd name="T104" fmla="*/ 2561 w 3526"/>
                  <a:gd name="T105" fmla="*/ 580 h 5386"/>
                  <a:gd name="T106" fmla="*/ 2819 w 3526"/>
                  <a:gd name="T107" fmla="*/ 805 h 5386"/>
                  <a:gd name="T108" fmla="*/ 3017 w 3526"/>
                  <a:gd name="T109" fmla="*/ 1083 h 5386"/>
                  <a:gd name="T110" fmla="*/ 3144 w 3526"/>
                  <a:gd name="T111" fmla="*/ 1407 h 5386"/>
                  <a:gd name="T112" fmla="*/ 3189 w 3526"/>
                  <a:gd name="T113" fmla="*/ 1763 h 5386"/>
                  <a:gd name="T114" fmla="*/ 3153 w 3526"/>
                  <a:gd name="T115" fmla="*/ 2085 h 5386"/>
                  <a:gd name="T116" fmla="*/ 3033 w 3526"/>
                  <a:gd name="T117" fmla="*/ 2413 h 5386"/>
                  <a:gd name="T118" fmla="*/ 2841 w 3526"/>
                  <a:gd name="T119" fmla="*/ 2697 h 5386"/>
                  <a:gd name="T120" fmla="*/ 2589 w 3526"/>
                  <a:gd name="T121" fmla="*/ 2927 h 5386"/>
                  <a:gd name="T122" fmla="*/ 2286 w 3526"/>
                  <a:gd name="T123" fmla="*/ 3091 h 5386"/>
                  <a:gd name="T124" fmla="*/ 1945 w 3526"/>
                  <a:gd name="T125" fmla="*/ 3179 h 5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6" h="5386">
                    <a:moveTo>
                      <a:pt x="3526" y="1763"/>
                    </a:moveTo>
                    <a:lnTo>
                      <a:pt x="3526" y="1763"/>
                    </a:lnTo>
                    <a:lnTo>
                      <a:pt x="3525" y="1718"/>
                    </a:lnTo>
                    <a:lnTo>
                      <a:pt x="3523" y="1673"/>
                    </a:lnTo>
                    <a:lnTo>
                      <a:pt x="3521" y="1627"/>
                    </a:lnTo>
                    <a:lnTo>
                      <a:pt x="3517" y="1583"/>
                    </a:lnTo>
                    <a:lnTo>
                      <a:pt x="3512" y="1539"/>
                    </a:lnTo>
                    <a:lnTo>
                      <a:pt x="3505" y="1495"/>
                    </a:lnTo>
                    <a:lnTo>
                      <a:pt x="3498" y="1451"/>
                    </a:lnTo>
                    <a:lnTo>
                      <a:pt x="3490" y="1408"/>
                    </a:lnTo>
                    <a:lnTo>
                      <a:pt x="3481" y="1365"/>
                    </a:lnTo>
                    <a:lnTo>
                      <a:pt x="3470" y="1323"/>
                    </a:lnTo>
                    <a:lnTo>
                      <a:pt x="3459" y="1280"/>
                    </a:lnTo>
                    <a:lnTo>
                      <a:pt x="3447" y="1239"/>
                    </a:lnTo>
                    <a:lnTo>
                      <a:pt x="3434" y="1198"/>
                    </a:lnTo>
                    <a:lnTo>
                      <a:pt x="3419" y="1158"/>
                    </a:lnTo>
                    <a:lnTo>
                      <a:pt x="3404" y="1116"/>
                    </a:lnTo>
                    <a:lnTo>
                      <a:pt x="3387" y="1077"/>
                    </a:lnTo>
                    <a:lnTo>
                      <a:pt x="3370" y="1038"/>
                    </a:lnTo>
                    <a:lnTo>
                      <a:pt x="3352" y="999"/>
                    </a:lnTo>
                    <a:lnTo>
                      <a:pt x="3333" y="960"/>
                    </a:lnTo>
                    <a:lnTo>
                      <a:pt x="3313" y="923"/>
                    </a:lnTo>
                    <a:lnTo>
                      <a:pt x="3292" y="886"/>
                    </a:lnTo>
                    <a:lnTo>
                      <a:pt x="3271" y="849"/>
                    </a:lnTo>
                    <a:lnTo>
                      <a:pt x="3249" y="813"/>
                    </a:lnTo>
                    <a:lnTo>
                      <a:pt x="3225" y="777"/>
                    </a:lnTo>
                    <a:lnTo>
                      <a:pt x="3200" y="743"/>
                    </a:lnTo>
                    <a:lnTo>
                      <a:pt x="3175" y="708"/>
                    </a:lnTo>
                    <a:lnTo>
                      <a:pt x="3150" y="675"/>
                    </a:lnTo>
                    <a:lnTo>
                      <a:pt x="3123" y="642"/>
                    </a:lnTo>
                    <a:lnTo>
                      <a:pt x="3096" y="609"/>
                    </a:lnTo>
                    <a:lnTo>
                      <a:pt x="3068" y="578"/>
                    </a:lnTo>
                    <a:lnTo>
                      <a:pt x="3040" y="547"/>
                    </a:lnTo>
                    <a:lnTo>
                      <a:pt x="3009" y="517"/>
                    </a:lnTo>
                    <a:lnTo>
                      <a:pt x="2979" y="487"/>
                    </a:lnTo>
                    <a:lnTo>
                      <a:pt x="2948" y="458"/>
                    </a:lnTo>
                    <a:lnTo>
                      <a:pt x="2917" y="430"/>
                    </a:lnTo>
                    <a:lnTo>
                      <a:pt x="2885" y="403"/>
                    </a:lnTo>
                    <a:lnTo>
                      <a:pt x="2851" y="376"/>
                    </a:lnTo>
                    <a:lnTo>
                      <a:pt x="2818" y="351"/>
                    </a:lnTo>
                    <a:lnTo>
                      <a:pt x="2784" y="326"/>
                    </a:lnTo>
                    <a:lnTo>
                      <a:pt x="2749" y="302"/>
                    </a:lnTo>
                    <a:lnTo>
                      <a:pt x="2714" y="278"/>
                    </a:lnTo>
                    <a:lnTo>
                      <a:pt x="2677" y="255"/>
                    </a:lnTo>
                    <a:lnTo>
                      <a:pt x="2640" y="234"/>
                    </a:lnTo>
                    <a:lnTo>
                      <a:pt x="2603" y="213"/>
                    </a:lnTo>
                    <a:lnTo>
                      <a:pt x="2566" y="193"/>
                    </a:lnTo>
                    <a:lnTo>
                      <a:pt x="2528" y="174"/>
                    </a:lnTo>
                    <a:lnTo>
                      <a:pt x="2488" y="156"/>
                    </a:lnTo>
                    <a:lnTo>
                      <a:pt x="2449" y="139"/>
                    </a:lnTo>
                    <a:lnTo>
                      <a:pt x="2410" y="122"/>
                    </a:lnTo>
                    <a:lnTo>
                      <a:pt x="2370" y="107"/>
                    </a:lnTo>
                    <a:lnTo>
                      <a:pt x="2328" y="93"/>
                    </a:lnTo>
                    <a:lnTo>
                      <a:pt x="2287" y="79"/>
                    </a:lnTo>
                    <a:lnTo>
                      <a:pt x="2246" y="67"/>
                    </a:lnTo>
                    <a:lnTo>
                      <a:pt x="2204" y="56"/>
                    </a:lnTo>
                    <a:lnTo>
                      <a:pt x="2162" y="45"/>
                    </a:lnTo>
                    <a:lnTo>
                      <a:pt x="2118" y="36"/>
                    </a:lnTo>
                    <a:lnTo>
                      <a:pt x="2075" y="28"/>
                    </a:lnTo>
                    <a:lnTo>
                      <a:pt x="2032" y="21"/>
                    </a:lnTo>
                    <a:lnTo>
                      <a:pt x="1988" y="15"/>
                    </a:lnTo>
                    <a:lnTo>
                      <a:pt x="1943" y="9"/>
                    </a:lnTo>
                    <a:lnTo>
                      <a:pt x="1899" y="6"/>
                    </a:lnTo>
                    <a:lnTo>
                      <a:pt x="1854" y="3"/>
                    </a:lnTo>
                    <a:lnTo>
                      <a:pt x="1809" y="1"/>
                    </a:lnTo>
                    <a:lnTo>
                      <a:pt x="1763" y="0"/>
                    </a:lnTo>
                    <a:lnTo>
                      <a:pt x="1763" y="0"/>
                    </a:lnTo>
                    <a:lnTo>
                      <a:pt x="1718" y="1"/>
                    </a:lnTo>
                    <a:lnTo>
                      <a:pt x="1673" y="3"/>
                    </a:lnTo>
                    <a:lnTo>
                      <a:pt x="1627" y="6"/>
                    </a:lnTo>
                    <a:lnTo>
                      <a:pt x="1583" y="9"/>
                    </a:lnTo>
                    <a:lnTo>
                      <a:pt x="1539" y="15"/>
                    </a:lnTo>
                    <a:lnTo>
                      <a:pt x="1495" y="21"/>
                    </a:lnTo>
                    <a:lnTo>
                      <a:pt x="1451" y="28"/>
                    </a:lnTo>
                    <a:lnTo>
                      <a:pt x="1408" y="36"/>
                    </a:lnTo>
                    <a:lnTo>
                      <a:pt x="1365" y="45"/>
                    </a:lnTo>
                    <a:lnTo>
                      <a:pt x="1323" y="56"/>
                    </a:lnTo>
                    <a:lnTo>
                      <a:pt x="1280" y="67"/>
                    </a:lnTo>
                    <a:lnTo>
                      <a:pt x="1239" y="79"/>
                    </a:lnTo>
                    <a:lnTo>
                      <a:pt x="1198" y="93"/>
                    </a:lnTo>
                    <a:lnTo>
                      <a:pt x="1157" y="107"/>
                    </a:lnTo>
                    <a:lnTo>
                      <a:pt x="1117" y="122"/>
                    </a:lnTo>
                    <a:lnTo>
                      <a:pt x="1077" y="139"/>
                    </a:lnTo>
                    <a:lnTo>
                      <a:pt x="1038" y="156"/>
                    </a:lnTo>
                    <a:lnTo>
                      <a:pt x="999" y="174"/>
                    </a:lnTo>
                    <a:lnTo>
                      <a:pt x="961" y="193"/>
                    </a:lnTo>
                    <a:lnTo>
                      <a:pt x="923" y="213"/>
                    </a:lnTo>
                    <a:lnTo>
                      <a:pt x="886" y="234"/>
                    </a:lnTo>
                    <a:lnTo>
                      <a:pt x="849" y="255"/>
                    </a:lnTo>
                    <a:lnTo>
                      <a:pt x="813" y="278"/>
                    </a:lnTo>
                    <a:lnTo>
                      <a:pt x="778" y="302"/>
                    </a:lnTo>
                    <a:lnTo>
                      <a:pt x="742" y="326"/>
                    </a:lnTo>
                    <a:lnTo>
                      <a:pt x="708" y="351"/>
                    </a:lnTo>
                    <a:lnTo>
                      <a:pt x="675" y="376"/>
                    </a:lnTo>
                    <a:lnTo>
                      <a:pt x="642" y="403"/>
                    </a:lnTo>
                    <a:lnTo>
                      <a:pt x="610" y="430"/>
                    </a:lnTo>
                    <a:lnTo>
                      <a:pt x="577" y="458"/>
                    </a:lnTo>
                    <a:lnTo>
                      <a:pt x="547" y="487"/>
                    </a:lnTo>
                    <a:lnTo>
                      <a:pt x="517" y="517"/>
                    </a:lnTo>
                    <a:lnTo>
                      <a:pt x="487" y="547"/>
                    </a:lnTo>
                    <a:lnTo>
                      <a:pt x="459" y="578"/>
                    </a:lnTo>
                    <a:lnTo>
                      <a:pt x="431" y="609"/>
                    </a:lnTo>
                    <a:lnTo>
                      <a:pt x="402" y="642"/>
                    </a:lnTo>
                    <a:lnTo>
                      <a:pt x="376" y="675"/>
                    </a:lnTo>
                    <a:lnTo>
                      <a:pt x="350" y="708"/>
                    </a:lnTo>
                    <a:lnTo>
                      <a:pt x="326" y="743"/>
                    </a:lnTo>
                    <a:lnTo>
                      <a:pt x="302" y="777"/>
                    </a:lnTo>
                    <a:lnTo>
                      <a:pt x="278" y="813"/>
                    </a:lnTo>
                    <a:lnTo>
                      <a:pt x="256" y="849"/>
                    </a:lnTo>
                    <a:lnTo>
                      <a:pt x="234" y="886"/>
                    </a:lnTo>
                    <a:lnTo>
                      <a:pt x="213" y="923"/>
                    </a:lnTo>
                    <a:lnTo>
                      <a:pt x="193" y="960"/>
                    </a:lnTo>
                    <a:lnTo>
                      <a:pt x="174" y="999"/>
                    </a:lnTo>
                    <a:lnTo>
                      <a:pt x="156" y="1038"/>
                    </a:lnTo>
                    <a:lnTo>
                      <a:pt x="139" y="1077"/>
                    </a:lnTo>
                    <a:lnTo>
                      <a:pt x="123" y="1116"/>
                    </a:lnTo>
                    <a:lnTo>
                      <a:pt x="108" y="1158"/>
                    </a:lnTo>
                    <a:lnTo>
                      <a:pt x="93" y="1198"/>
                    </a:lnTo>
                    <a:lnTo>
                      <a:pt x="80" y="1239"/>
                    </a:lnTo>
                    <a:lnTo>
                      <a:pt x="68" y="1280"/>
                    </a:lnTo>
                    <a:lnTo>
                      <a:pt x="56" y="1323"/>
                    </a:lnTo>
                    <a:lnTo>
                      <a:pt x="45" y="1365"/>
                    </a:lnTo>
                    <a:lnTo>
                      <a:pt x="36" y="1408"/>
                    </a:lnTo>
                    <a:lnTo>
                      <a:pt x="28" y="1451"/>
                    </a:lnTo>
                    <a:lnTo>
                      <a:pt x="20" y="1495"/>
                    </a:lnTo>
                    <a:lnTo>
                      <a:pt x="14" y="1539"/>
                    </a:lnTo>
                    <a:lnTo>
                      <a:pt x="9" y="1583"/>
                    </a:lnTo>
                    <a:lnTo>
                      <a:pt x="5" y="1627"/>
                    </a:lnTo>
                    <a:lnTo>
                      <a:pt x="3" y="1673"/>
                    </a:lnTo>
                    <a:lnTo>
                      <a:pt x="1" y="1718"/>
                    </a:lnTo>
                    <a:lnTo>
                      <a:pt x="0" y="1763"/>
                    </a:lnTo>
                    <a:lnTo>
                      <a:pt x="0" y="1763"/>
                    </a:lnTo>
                    <a:lnTo>
                      <a:pt x="1" y="1805"/>
                    </a:lnTo>
                    <a:lnTo>
                      <a:pt x="1" y="1805"/>
                    </a:lnTo>
                    <a:lnTo>
                      <a:pt x="0" y="1844"/>
                    </a:lnTo>
                    <a:lnTo>
                      <a:pt x="0" y="1844"/>
                    </a:lnTo>
                    <a:lnTo>
                      <a:pt x="1" y="1882"/>
                    </a:lnTo>
                    <a:lnTo>
                      <a:pt x="2" y="1920"/>
                    </a:lnTo>
                    <a:lnTo>
                      <a:pt x="3" y="1958"/>
                    </a:lnTo>
                    <a:lnTo>
                      <a:pt x="5" y="1997"/>
                    </a:lnTo>
                    <a:lnTo>
                      <a:pt x="11" y="2073"/>
                    </a:lnTo>
                    <a:lnTo>
                      <a:pt x="20" y="2150"/>
                    </a:lnTo>
                    <a:lnTo>
                      <a:pt x="31" y="2228"/>
                    </a:lnTo>
                    <a:lnTo>
                      <a:pt x="44" y="2305"/>
                    </a:lnTo>
                    <a:lnTo>
                      <a:pt x="60" y="2383"/>
                    </a:lnTo>
                    <a:lnTo>
                      <a:pt x="77" y="2460"/>
                    </a:lnTo>
                    <a:lnTo>
                      <a:pt x="96" y="2539"/>
                    </a:lnTo>
                    <a:lnTo>
                      <a:pt x="116" y="2616"/>
                    </a:lnTo>
                    <a:lnTo>
                      <a:pt x="139" y="2694"/>
                    </a:lnTo>
                    <a:lnTo>
                      <a:pt x="163" y="2772"/>
                    </a:lnTo>
                    <a:lnTo>
                      <a:pt x="189" y="2850"/>
                    </a:lnTo>
                    <a:lnTo>
                      <a:pt x="216" y="2926"/>
                    </a:lnTo>
                    <a:lnTo>
                      <a:pt x="246" y="3004"/>
                    </a:lnTo>
                    <a:lnTo>
                      <a:pt x="276" y="3080"/>
                    </a:lnTo>
                    <a:lnTo>
                      <a:pt x="308" y="3156"/>
                    </a:lnTo>
                    <a:lnTo>
                      <a:pt x="340" y="3233"/>
                    </a:lnTo>
                    <a:lnTo>
                      <a:pt x="374" y="3307"/>
                    </a:lnTo>
                    <a:lnTo>
                      <a:pt x="410" y="3383"/>
                    </a:lnTo>
                    <a:lnTo>
                      <a:pt x="446" y="3457"/>
                    </a:lnTo>
                    <a:lnTo>
                      <a:pt x="482" y="3531"/>
                    </a:lnTo>
                    <a:lnTo>
                      <a:pt x="520" y="3604"/>
                    </a:lnTo>
                    <a:lnTo>
                      <a:pt x="558" y="3675"/>
                    </a:lnTo>
                    <a:lnTo>
                      <a:pt x="598" y="3748"/>
                    </a:lnTo>
                    <a:lnTo>
                      <a:pt x="637" y="3818"/>
                    </a:lnTo>
                    <a:lnTo>
                      <a:pt x="677" y="3888"/>
                    </a:lnTo>
                    <a:lnTo>
                      <a:pt x="717" y="3957"/>
                    </a:lnTo>
                    <a:lnTo>
                      <a:pt x="759" y="4025"/>
                    </a:lnTo>
                    <a:lnTo>
                      <a:pt x="800" y="4092"/>
                    </a:lnTo>
                    <a:lnTo>
                      <a:pt x="841" y="4157"/>
                    </a:lnTo>
                    <a:lnTo>
                      <a:pt x="882" y="4222"/>
                    </a:lnTo>
                    <a:lnTo>
                      <a:pt x="923" y="4285"/>
                    </a:lnTo>
                    <a:lnTo>
                      <a:pt x="965" y="4347"/>
                    </a:lnTo>
                    <a:lnTo>
                      <a:pt x="1046" y="4468"/>
                    </a:lnTo>
                    <a:lnTo>
                      <a:pt x="1127" y="4583"/>
                    </a:lnTo>
                    <a:lnTo>
                      <a:pt x="1205" y="4693"/>
                    </a:lnTo>
                    <a:lnTo>
                      <a:pt x="1281" y="4795"/>
                    </a:lnTo>
                    <a:lnTo>
                      <a:pt x="1354" y="4891"/>
                    </a:lnTo>
                    <a:lnTo>
                      <a:pt x="1423" y="4979"/>
                    </a:lnTo>
                    <a:lnTo>
                      <a:pt x="1488" y="5061"/>
                    </a:lnTo>
                    <a:lnTo>
                      <a:pt x="1547" y="5133"/>
                    </a:lnTo>
                    <a:lnTo>
                      <a:pt x="1600" y="5198"/>
                    </a:lnTo>
                    <a:lnTo>
                      <a:pt x="1648" y="5254"/>
                    </a:lnTo>
                    <a:lnTo>
                      <a:pt x="1688" y="5300"/>
                    </a:lnTo>
                    <a:lnTo>
                      <a:pt x="1743" y="5364"/>
                    </a:lnTo>
                    <a:lnTo>
                      <a:pt x="1763" y="5386"/>
                    </a:lnTo>
                    <a:lnTo>
                      <a:pt x="1763" y="5386"/>
                    </a:lnTo>
                    <a:lnTo>
                      <a:pt x="1783" y="5364"/>
                    </a:lnTo>
                    <a:lnTo>
                      <a:pt x="1839" y="5300"/>
                    </a:lnTo>
                    <a:lnTo>
                      <a:pt x="1879" y="5254"/>
                    </a:lnTo>
                    <a:lnTo>
                      <a:pt x="1926" y="5198"/>
                    </a:lnTo>
                    <a:lnTo>
                      <a:pt x="1979" y="5133"/>
                    </a:lnTo>
                    <a:lnTo>
                      <a:pt x="2039" y="5061"/>
                    </a:lnTo>
                    <a:lnTo>
                      <a:pt x="2103" y="4979"/>
                    </a:lnTo>
                    <a:lnTo>
                      <a:pt x="2172" y="4891"/>
                    </a:lnTo>
                    <a:lnTo>
                      <a:pt x="2245" y="4795"/>
                    </a:lnTo>
                    <a:lnTo>
                      <a:pt x="2321" y="4693"/>
                    </a:lnTo>
                    <a:lnTo>
                      <a:pt x="2400" y="4583"/>
                    </a:lnTo>
                    <a:lnTo>
                      <a:pt x="2480" y="4468"/>
                    </a:lnTo>
                    <a:lnTo>
                      <a:pt x="2562" y="4347"/>
                    </a:lnTo>
                    <a:lnTo>
                      <a:pt x="2603" y="4285"/>
                    </a:lnTo>
                    <a:lnTo>
                      <a:pt x="2644" y="4222"/>
                    </a:lnTo>
                    <a:lnTo>
                      <a:pt x="2685" y="4157"/>
                    </a:lnTo>
                    <a:lnTo>
                      <a:pt x="2727" y="4092"/>
                    </a:lnTo>
                    <a:lnTo>
                      <a:pt x="2768" y="4025"/>
                    </a:lnTo>
                    <a:lnTo>
                      <a:pt x="2809" y="3957"/>
                    </a:lnTo>
                    <a:lnTo>
                      <a:pt x="2849" y="3888"/>
                    </a:lnTo>
                    <a:lnTo>
                      <a:pt x="2890" y="3818"/>
                    </a:lnTo>
                    <a:lnTo>
                      <a:pt x="2929" y="3748"/>
                    </a:lnTo>
                    <a:lnTo>
                      <a:pt x="2968" y="3675"/>
                    </a:lnTo>
                    <a:lnTo>
                      <a:pt x="3006" y="3604"/>
                    </a:lnTo>
                    <a:lnTo>
                      <a:pt x="3045" y="3531"/>
                    </a:lnTo>
                    <a:lnTo>
                      <a:pt x="3081" y="3457"/>
                    </a:lnTo>
                    <a:lnTo>
                      <a:pt x="3117" y="3383"/>
                    </a:lnTo>
                    <a:lnTo>
                      <a:pt x="3152" y="3307"/>
                    </a:lnTo>
                    <a:lnTo>
                      <a:pt x="3186" y="3233"/>
                    </a:lnTo>
                    <a:lnTo>
                      <a:pt x="3219" y="3156"/>
                    </a:lnTo>
                    <a:lnTo>
                      <a:pt x="3251" y="3080"/>
                    </a:lnTo>
                    <a:lnTo>
                      <a:pt x="3281" y="3004"/>
                    </a:lnTo>
                    <a:lnTo>
                      <a:pt x="3310" y="2926"/>
                    </a:lnTo>
                    <a:lnTo>
                      <a:pt x="3337" y="2850"/>
                    </a:lnTo>
                    <a:lnTo>
                      <a:pt x="3363" y="2772"/>
                    </a:lnTo>
                    <a:lnTo>
                      <a:pt x="3387" y="2694"/>
                    </a:lnTo>
                    <a:lnTo>
                      <a:pt x="3411" y="2616"/>
                    </a:lnTo>
                    <a:lnTo>
                      <a:pt x="3431" y="2539"/>
                    </a:lnTo>
                    <a:lnTo>
                      <a:pt x="3450" y="2460"/>
                    </a:lnTo>
                    <a:lnTo>
                      <a:pt x="3467" y="2383"/>
                    </a:lnTo>
                    <a:lnTo>
                      <a:pt x="3482" y="2305"/>
                    </a:lnTo>
                    <a:lnTo>
                      <a:pt x="3495" y="2228"/>
                    </a:lnTo>
                    <a:lnTo>
                      <a:pt x="3506" y="2150"/>
                    </a:lnTo>
                    <a:lnTo>
                      <a:pt x="3514" y="2073"/>
                    </a:lnTo>
                    <a:lnTo>
                      <a:pt x="3521" y="1997"/>
                    </a:lnTo>
                    <a:lnTo>
                      <a:pt x="3523" y="1958"/>
                    </a:lnTo>
                    <a:lnTo>
                      <a:pt x="3524" y="1920"/>
                    </a:lnTo>
                    <a:lnTo>
                      <a:pt x="3525" y="1882"/>
                    </a:lnTo>
                    <a:lnTo>
                      <a:pt x="3526" y="1844"/>
                    </a:lnTo>
                    <a:lnTo>
                      <a:pt x="3526" y="1844"/>
                    </a:lnTo>
                    <a:lnTo>
                      <a:pt x="3525" y="1805"/>
                    </a:lnTo>
                    <a:lnTo>
                      <a:pt x="3525" y="1805"/>
                    </a:lnTo>
                    <a:lnTo>
                      <a:pt x="3526" y="1763"/>
                    </a:lnTo>
                    <a:lnTo>
                      <a:pt x="3526" y="1763"/>
                    </a:lnTo>
                    <a:close/>
                    <a:moveTo>
                      <a:pt x="1763" y="3869"/>
                    </a:moveTo>
                    <a:lnTo>
                      <a:pt x="1763" y="3869"/>
                    </a:lnTo>
                    <a:lnTo>
                      <a:pt x="1707" y="3868"/>
                    </a:lnTo>
                    <a:lnTo>
                      <a:pt x="1651" y="3864"/>
                    </a:lnTo>
                    <a:lnTo>
                      <a:pt x="1594" y="3859"/>
                    </a:lnTo>
                    <a:lnTo>
                      <a:pt x="1540" y="3851"/>
                    </a:lnTo>
                    <a:lnTo>
                      <a:pt x="1486" y="3841"/>
                    </a:lnTo>
                    <a:lnTo>
                      <a:pt x="1432" y="3829"/>
                    </a:lnTo>
                    <a:lnTo>
                      <a:pt x="1379" y="3816"/>
                    </a:lnTo>
                    <a:lnTo>
                      <a:pt x="1327" y="3800"/>
                    </a:lnTo>
                    <a:lnTo>
                      <a:pt x="1276" y="3783"/>
                    </a:lnTo>
                    <a:lnTo>
                      <a:pt x="1226" y="3764"/>
                    </a:lnTo>
                    <a:lnTo>
                      <a:pt x="1177" y="3742"/>
                    </a:lnTo>
                    <a:lnTo>
                      <a:pt x="1129" y="3720"/>
                    </a:lnTo>
                    <a:lnTo>
                      <a:pt x="1081" y="3695"/>
                    </a:lnTo>
                    <a:lnTo>
                      <a:pt x="1035" y="3668"/>
                    </a:lnTo>
                    <a:lnTo>
                      <a:pt x="990" y="3640"/>
                    </a:lnTo>
                    <a:lnTo>
                      <a:pt x="946" y="3611"/>
                    </a:lnTo>
                    <a:lnTo>
                      <a:pt x="903" y="3580"/>
                    </a:lnTo>
                    <a:lnTo>
                      <a:pt x="861" y="3547"/>
                    </a:lnTo>
                    <a:lnTo>
                      <a:pt x="821" y="3513"/>
                    </a:lnTo>
                    <a:lnTo>
                      <a:pt x="782" y="3476"/>
                    </a:lnTo>
                    <a:lnTo>
                      <a:pt x="744" y="3440"/>
                    </a:lnTo>
                    <a:lnTo>
                      <a:pt x="708" y="3401"/>
                    </a:lnTo>
                    <a:lnTo>
                      <a:pt x="673" y="3362"/>
                    </a:lnTo>
                    <a:lnTo>
                      <a:pt x="640" y="3320"/>
                    </a:lnTo>
                    <a:lnTo>
                      <a:pt x="608" y="3278"/>
                    </a:lnTo>
                    <a:lnTo>
                      <a:pt x="577" y="3235"/>
                    </a:lnTo>
                    <a:lnTo>
                      <a:pt x="549" y="3190"/>
                    </a:lnTo>
                    <a:lnTo>
                      <a:pt x="522" y="3144"/>
                    </a:lnTo>
                    <a:lnTo>
                      <a:pt x="497" y="3097"/>
                    </a:lnTo>
                    <a:lnTo>
                      <a:pt x="473" y="3050"/>
                    </a:lnTo>
                    <a:lnTo>
                      <a:pt x="451" y="3001"/>
                    </a:lnTo>
                    <a:lnTo>
                      <a:pt x="431" y="2951"/>
                    </a:lnTo>
                    <a:lnTo>
                      <a:pt x="431" y="2951"/>
                    </a:lnTo>
                    <a:lnTo>
                      <a:pt x="460" y="2989"/>
                    </a:lnTo>
                    <a:lnTo>
                      <a:pt x="489" y="3027"/>
                    </a:lnTo>
                    <a:lnTo>
                      <a:pt x="520" y="3063"/>
                    </a:lnTo>
                    <a:lnTo>
                      <a:pt x="551" y="3098"/>
                    </a:lnTo>
                    <a:lnTo>
                      <a:pt x="585" y="3133"/>
                    </a:lnTo>
                    <a:lnTo>
                      <a:pt x="618" y="3166"/>
                    </a:lnTo>
                    <a:lnTo>
                      <a:pt x="653" y="3199"/>
                    </a:lnTo>
                    <a:lnTo>
                      <a:pt x="688" y="3231"/>
                    </a:lnTo>
                    <a:lnTo>
                      <a:pt x="724" y="3261"/>
                    </a:lnTo>
                    <a:lnTo>
                      <a:pt x="763" y="3291"/>
                    </a:lnTo>
                    <a:lnTo>
                      <a:pt x="801" y="3319"/>
                    </a:lnTo>
                    <a:lnTo>
                      <a:pt x="840" y="3347"/>
                    </a:lnTo>
                    <a:lnTo>
                      <a:pt x="879" y="3373"/>
                    </a:lnTo>
                    <a:lnTo>
                      <a:pt x="920" y="3398"/>
                    </a:lnTo>
                    <a:lnTo>
                      <a:pt x="962" y="3422"/>
                    </a:lnTo>
                    <a:lnTo>
                      <a:pt x="1004" y="3445"/>
                    </a:lnTo>
                    <a:lnTo>
                      <a:pt x="1047" y="3466"/>
                    </a:lnTo>
                    <a:lnTo>
                      <a:pt x="1090" y="3487"/>
                    </a:lnTo>
                    <a:lnTo>
                      <a:pt x="1135" y="3506"/>
                    </a:lnTo>
                    <a:lnTo>
                      <a:pt x="1180" y="3524"/>
                    </a:lnTo>
                    <a:lnTo>
                      <a:pt x="1225" y="3541"/>
                    </a:lnTo>
                    <a:lnTo>
                      <a:pt x="1271" y="3556"/>
                    </a:lnTo>
                    <a:lnTo>
                      <a:pt x="1319" y="3570"/>
                    </a:lnTo>
                    <a:lnTo>
                      <a:pt x="1366" y="3582"/>
                    </a:lnTo>
                    <a:lnTo>
                      <a:pt x="1414" y="3593"/>
                    </a:lnTo>
                    <a:lnTo>
                      <a:pt x="1463" y="3603"/>
                    </a:lnTo>
                    <a:lnTo>
                      <a:pt x="1512" y="3611"/>
                    </a:lnTo>
                    <a:lnTo>
                      <a:pt x="1561" y="3618"/>
                    </a:lnTo>
                    <a:lnTo>
                      <a:pt x="1610" y="3623"/>
                    </a:lnTo>
                    <a:lnTo>
                      <a:pt x="1662" y="3627"/>
                    </a:lnTo>
                    <a:lnTo>
                      <a:pt x="1712" y="3630"/>
                    </a:lnTo>
                    <a:lnTo>
                      <a:pt x="1763" y="3630"/>
                    </a:lnTo>
                    <a:lnTo>
                      <a:pt x="1763" y="3630"/>
                    </a:lnTo>
                    <a:lnTo>
                      <a:pt x="1815" y="3630"/>
                    </a:lnTo>
                    <a:lnTo>
                      <a:pt x="1865" y="3627"/>
                    </a:lnTo>
                    <a:lnTo>
                      <a:pt x="1915" y="3623"/>
                    </a:lnTo>
                    <a:lnTo>
                      <a:pt x="1965" y="3618"/>
                    </a:lnTo>
                    <a:lnTo>
                      <a:pt x="2015" y="3611"/>
                    </a:lnTo>
                    <a:lnTo>
                      <a:pt x="2064" y="3603"/>
                    </a:lnTo>
                    <a:lnTo>
                      <a:pt x="2112" y="3593"/>
                    </a:lnTo>
                    <a:lnTo>
                      <a:pt x="2161" y="3582"/>
                    </a:lnTo>
                    <a:lnTo>
                      <a:pt x="2208" y="3570"/>
                    </a:lnTo>
                    <a:lnTo>
                      <a:pt x="2255" y="3556"/>
                    </a:lnTo>
                    <a:lnTo>
                      <a:pt x="2301" y="3541"/>
                    </a:lnTo>
                    <a:lnTo>
                      <a:pt x="2347" y="3524"/>
                    </a:lnTo>
                    <a:lnTo>
                      <a:pt x="2392" y="3506"/>
                    </a:lnTo>
                    <a:lnTo>
                      <a:pt x="2436" y="3487"/>
                    </a:lnTo>
                    <a:lnTo>
                      <a:pt x="2479" y="3466"/>
                    </a:lnTo>
                    <a:lnTo>
                      <a:pt x="2523" y="3445"/>
                    </a:lnTo>
                    <a:lnTo>
                      <a:pt x="2565" y="3422"/>
                    </a:lnTo>
                    <a:lnTo>
                      <a:pt x="2606" y="3398"/>
                    </a:lnTo>
                    <a:lnTo>
                      <a:pt x="2647" y="3373"/>
                    </a:lnTo>
                    <a:lnTo>
                      <a:pt x="2687" y="3347"/>
                    </a:lnTo>
                    <a:lnTo>
                      <a:pt x="2726" y="3319"/>
                    </a:lnTo>
                    <a:lnTo>
                      <a:pt x="2764" y="3291"/>
                    </a:lnTo>
                    <a:lnTo>
                      <a:pt x="2801" y="3261"/>
                    </a:lnTo>
                    <a:lnTo>
                      <a:pt x="2838" y="3231"/>
                    </a:lnTo>
                    <a:lnTo>
                      <a:pt x="2874" y="3199"/>
                    </a:lnTo>
                    <a:lnTo>
                      <a:pt x="2909" y="3166"/>
                    </a:lnTo>
                    <a:lnTo>
                      <a:pt x="2942" y="3133"/>
                    </a:lnTo>
                    <a:lnTo>
                      <a:pt x="2975" y="3098"/>
                    </a:lnTo>
                    <a:lnTo>
                      <a:pt x="3006" y="3063"/>
                    </a:lnTo>
                    <a:lnTo>
                      <a:pt x="3038" y="3027"/>
                    </a:lnTo>
                    <a:lnTo>
                      <a:pt x="3067" y="2989"/>
                    </a:lnTo>
                    <a:lnTo>
                      <a:pt x="3096" y="2951"/>
                    </a:lnTo>
                    <a:lnTo>
                      <a:pt x="3096" y="2951"/>
                    </a:lnTo>
                    <a:lnTo>
                      <a:pt x="3076" y="3001"/>
                    </a:lnTo>
                    <a:lnTo>
                      <a:pt x="3054" y="3050"/>
                    </a:lnTo>
                    <a:lnTo>
                      <a:pt x="3029" y="3097"/>
                    </a:lnTo>
                    <a:lnTo>
                      <a:pt x="3004" y="3144"/>
                    </a:lnTo>
                    <a:lnTo>
                      <a:pt x="2977" y="3190"/>
                    </a:lnTo>
                    <a:lnTo>
                      <a:pt x="2949" y="3235"/>
                    </a:lnTo>
                    <a:lnTo>
                      <a:pt x="2918" y="3278"/>
                    </a:lnTo>
                    <a:lnTo>
                      <a:pt x="2887" y="3320"/>
                    </a:lnTo>
                    <a:lnTo>
                      <a:pt x="2853" y="3362"/>
                    </a:lnTo>
                    <a:lnTo>
                      <a:pt x="2818" y="3401"/>
                    </a:lnTo>
                    <a:lnTo>
                      <a:pt x="2782" y="3440"/>
                    </a:lnTo>
                    <a:lnTo>
                      <a:pt x="2744" y="3476"/>
                    </a:lnTo>
                    <a:lnTo>
                      <a:pt x="2706" y="3513"/>
                    </a:lnTo>
                    <a:lnTo>
                      <a:pt x="2665" y="3547"/>
                    </a:lnTo>
                    <a:lnTo>
                      <a:pt x="2623" y="3580"/>
                    </a:lnTo>
                    <a:lnTo>
                      <a:pt x="2581" y="3611"/>
                    </a:lnTo>
                    <a:lnTo>
                      <a:pt x="2537" y="3640"/>
                    </a:lnTo>
                    <a:lnTo>
                      <a:pt x="2491" y="3668"/>
                    </a:lnTo>
                    <a:lnTo>
                      <a:pt x="2445" y="3695"/>
                    </a:lnTo>
                    <a:lnTo>
                      <a:pt x="2398" y="3720"/>
                    </a:lnTo>
                    <a:lnTo>
                      <a:pt x="2350" y="3742"/>
                    </a:lnTo>
                    <a:lnTo>
                      <a:pt x="2300" y="3764"/>
                    </a:lnTo>
                    <a:lnTo>
                      <a:pt x="2250" y="3783"/>
                    </a:lnTo>
                    <a:lnTo>
                      <a:pt x="2199" y="3800"/>
                    </a:lnTo>
                    <a:lnTo>
                      <a:pt x="2147" y="3816"/>
                    </a:lnTo>
                    <a:lnTo>
                      <a:pt x="2094" y="3829"/>
                    </a:lnTo>
                    <a:lnTo>
                      <a:pt x="2041" y="3841"/>
                    </a:lnTo>
                    <a:lnTo>
                      <a:pt x="1987" y="3851"/>
                    </a:lnTo>
                    <a:lnTo>
                      <a:pt x="1932" y="3859"/>
                    </a:lnTo>
                    <a:lnTo>
                      <a:pt x="1876" y="3864"/>
                    </a:lnTo>
                    <a:lnTo>
                      <a:pt x="1820" y="3868"/>
                    </a:lnTo>
                    <a:lnTo>
                      <a:pt x="1763" y="3869"/>
                    </a:lnTo>
                    <a:lnTo>
                      <a:pt x="1763" y="3869"/>
                    </a:lnTo>
                    <a:close/>
                    <a:moveTo>
                      <a:pt x="1763" y="3190"/>
                    </a:moveTo>
                    <a:lnTo>
                      <a:pt x="1763" y="3190"/>
                    </a:lnTo>
                    <a:lnTo>
                      <a:pt x="1726" y="3190"/>
                    </a:lnTo>
                    <a:lnTo>
                      <a:pt x="1690" y="3188"/>
                    </a:lnTo>
                    <a:lnTo>
                      <a:pt x="1654" y="3186"/>
                    </a:lnTo>
                    <a:lnTo>
                      <a:pt x="1617" y="3183"/>
                    </a:lnTo>
                    <a:lnTo>
                      <a:pt x="1581" y="3179"/>
                    </a:lnTo>
                    <a:lnTo>
                      <a:pt x="1546" y="3174"/>
                    </a:lnTo>
                    <a:lnTo>
                      <a:pt x="1511" y="3167"/>
                    </a:lnTo>
                    <a:lnTo>
                      <a:pt x="1476" y="3160"/>
                    </a:lnTo>
                    <a:lnTo>
                      <a:pt x="1441" y="3153"/>
                    </a:lnTo>
                    <a:lnTo>
                      <a:pt x="1407" y="3145"/>
                    </a:lnTo>
                    <a:lnTo>
                      <a:pt x="1373" y="3135"/>
                    </a:lnTo>
                    <a:lnTo>
                      <a:pt x="1339" y="3126"/>
                    </a:lnTo>
                    <a:lnTo>
                      <a:pt x="1306" y="3115"/>
                    </a:lnTo>
                    <a:lnTo>
                      <a:pt x="1272" y="3103"/>
                    </a:lnTo>
                    <a:lnTo>
                      <a:pt x="1240" y="3091"/>
                    </a:lnTo>
                    <a:lnTo>
                      <a:pt x="1208" y="3078"/>
                    </a:lnTo>
                    <a:lnTo>
                      <a:pt x="1176" y="3064"/>
                    </a:lnTo>
                    <a:lnTo>
                      <a:pt x="1145" y="3049"/>
                    </a:lnTo>
                    <a:lnTo>
                      <a:pt x="1114" y="3034"/>
                    </a:lnTo>
                    <a:lnTo>
                      <a:pt x="1083" y="3018"/>
                    </a:lnTo>
                    <a:lnTo>
                      <a:pt x="1053" y="3001"/>
                    </a:lnTo>
                    <a:lnTo>
                      <a:pt x="1024" y="2983"/>
                    </a:lnTo>
                    <a:lnTo>
                      <a:pt x="995" y="2965"/>
                    </a:lnTo>
                    <a:lnTo>
                      <a:pt x="966" y="2946"/>
                    </a:lnTo>
                    <a:lnTo>
                      <a:pt x="938" y="2927"/>
                    </a:lnTo>
                    <a:lnTo>
                      <a:pt x="909" y="2907"/>
                    </a:lnTo>
                    <a:lnTo>
                      <a:pt x="882" y="2886"/>
                    </a:lnTo>
                    <a:lnTo>
                      <a:pt x="856" y="2864"/>
                    </a:lnTo>
                    <a:lnTo>
                      <a:pt x="830" y="2842"/>
                    </a:lnTo>
                    <a:lnTo>
                      <a:pt x="804" y="2819"/>
                    </a:lnTo>
                    <a:lnTo>
                      <a:pt x="780" y="2796"/>
                    </a:lnTo>
                    <a:lnTo>
                      <a:pt x="754" y="2772"/>
                    </a:lnTo>
                    <a:lnTo>
                      <a:pt x="730" y="2748"/>
                    </a:lnTo>
                    <a:lnTo>
                      <a:pt x="707" y="2723"/>
                    </a:lnTo>
                    <a:lnTo>
                      <a:pt x="685" y="2697"/>
                    </a:lnTo>
                    <a:lnTo>
                      <a:pt x="663" y="2671"/>
                    </a:lnTo>
                    <a:lnTo>
                      <a:pt x="641" y="2644"/>
                    </a:lnTo>
                    <a:lnTo>
                      <a:pt x="621" y="2617"/>
                    </a:lnTo>
                    <a:lnTo>
                      <a:pt x="601" y="2589"/>
                    </a:lnTo>
                    <a:lnTo>
                      <a:pt x="581" y="2561"/>
                    </a:lnTo>
                    <a:lnTo>
                      <a:pt x="561" y="2533"/>
                    </a:lnTo>
                    <a:lnTo>
                      <a:pt x="543" y="2504"/>
                    </a:lnTo>
                    <a:lnTo>
                      <a:pt x="526" y="2473"/>
                    </a:lnTo>
                    <a:lnTo>
                      <a:pt x="509" y="2443"/>
                    </a:lnTo>
                    <a:lnTo>
                      <a:pt x="493" y="2413"/>
                    </a:lnTo>
                    <a:lnTo>
                      <a:pt x="478" y="2382"/>
                    </a:lnTo>
                    <a:lnTo>
                      <a:pt x="463" y="2351"/>
                    </a:lnTo>
                    <a:lnTo>
                      <a:pt x="449" y="2318"/>
                    </a:lnTo>
                    <a:lnTo>
                      <a:pt x="436" y="2286"/>
                    </a:lnTo>
                    <a:lnTo>
                      <a:pt x="424" y="2254"/>
                    </a:lnTo>
                    <a:lnTo>
                      <a:pt x="412" y="2221"/>
                    </a:lnTo>
                    <a:lnTo>
                      <a:pt x="401" y="2188"/>
                    </a:lnTo>
                    <a:lnTo>
                      <a:pt x="391" y="2153"/>
                    </a:lnTo>
                    <a:lnTo>
                      <a:pt x="382" y="2120"/>
                    </a:lnTo>
                    <a:lnTo>
                      <a:pt x="373" y="2085"/>
                    </a:lnTo>
                    <a:lnTo>
                      <a:pt x="366" y="2051"/>
                    </a:lnTo>
                    <a:lnTo>
                      <a:pt x="359" y="2016"/>
                    </a:lnTo>
                    <a:lnTo>
                      <a:pt x="353" y="1980"/>
                    </a:lnTo>
                    <a:lnTo>
                      <a:pt x="348" y="1945"/>
                    </a:lnTo>
                    <a:lnTo>
                      <a:pt x="344" y="1909"/>
                    </a:lnTo>
                    <a:lnTo>
                      <a:pt x="341" y="1873"/>
                    </a:lnTo>
                    <a:lnTo>
                      <a:pt x="339" y="1837"/>
                    </a:lnTo>
                    <a:lnTo>
                      <a:pt x="337" y="1800"/>
                    </a:lnTo>
                    <a:lnTo>
                      <a:pt x="337" y="1763"/>
                    </a:lnTo>
                    <a:lnTo>
                      <a:pt x="337" y="1763"/>
                    </a:lnTo>
                    <a:lnTo>
                      <a:pt x="337" y="1727"/>
                    </a:lnTo>
                    <a:lnTo>
                      <a:pt x="339" y="1690"/>
                    </a:lnTo>
                    <a:lnTo>
                      <a:pt x="341" y="1654"/>
                    </a:lnTo>
                    <a:lnTo>
                      <a:pt x="344" y="1617"/>
                    </a:lnTo>
                    <a:lnTo>
                      <a:pt x="348" y="1582"/>
                    </a:lnTo>
                    <a:lnTo>
                      <a:pt x="353" y="1546"/>
                    </a:lnTo>
                    <a:lnTo>
                      <a:pt x="359" y="1511"/>
                    </a:lnTo>
                    <a:lnTo>
                      <a:pt x="366" y="1475"/>
                    </a:lnTo>
                    <a:lnTo>
                      <a:pt x="373" y="1441"/>
                    </a:lnTo>
                    <a:lnTo>
                      <a:pt x="382" y="1407"/>
                    </a:lnTo>
                    <a:lnTo>
                      <a:pt x="391" y="1373"/>
                    </a:lnTo>
                    <a:lnTo>
                      <a:pt x="401" y="1339"/>
                    </a:lnTo>
                    <a:lnTo>
                      <a:pt x="412" y="1305"/>
                    </a:lnTo>
                    <a:lnTo>
                      <a:pt x="424" y="1273"/>
                    </a:lnTo>
                    <a:lnTo>
                      <a:pt x="436" y="1240"/>
                    </a:lnTo>
                    <a:lnTo>
                      <a:pt x="449" y="1208"/>
                    </a:lnTo>
                    <a:lnTo>
                      <a:pt x="463" y="1177"/>
                    </a:lnTo>
                    <a:lnTo>
                      <a:pt x="478" y="1145"/>
                    </a:lnTo>
                    <a:lnTo>
                      <a:pt x="493" y="1114"/>
                    </a:lnTo>
                    <a:lnTo>
                      <a:pt x="509" y="1083"/>
                    </a:lnTo>
                    <a:lnTo>
                      <a:pt x="526" y="1053"/>
                    </a:lnTo>
                    <a:lnTo>
                      <a:pt x="543" y="1024"/>
                    </a:lnTo>
                    <a:lnTo>
                      <a:pt x="561" y="995"/>
                    </a:lnTo>
                    <a:lnTo>
                      <a:pt x="581" y="965"/>
                    </a:lnTo>
                    <a:lnTo>
                      <a:pt x="601" y="937"/>
                    </a:lnTo>
                    <a:lnTo>
                      <a:pt x="621" y="910"/>
                    </a:lnTo>
                    <a:lnTo>
                      <a:pt x="641" y="883"/>
                    </a:lnTo>
                    <a:lnTo>
                      <a:pt x="663" y="856"/>
                    </a:lnTo>
                    <a:lnTo>
                      <a:pt x="685" y="830"/>
                    </a:lnTo>
                    <a:lnTo>
                      <a:pt x="707" y="805"/>
                    </a:lnTo>
                    <a:lnTo>
                      <a:pt x="730" y="779"/>
                    </a:lnTo>
                    <a:lnTo>
                      <a:pt x="754" y="754"/>
                    </a:lnTo>
                    <a:lnTo>
                      <a:pt x="780" y="731"/>
                    </a:lnTo>
                    <a:lnTo>
                      <a:pt x="804" y="707"/>
                    </a:lnTo>
                    <a:lnTo>
                      <a:pt x="830" y="685"/>
                    </a:lnTo>
                    <a:lnTo>
                      <a:pt x="856" y="663"/>
                    </a:lnTo>
                    <a:lnTo>
                      <a:pt x="882" y="642"/>
                    </a:lnTo>
                    <a:lnTo>
                      <a:pt x="909" y="620"/>
                    </a:lnTo>
                    <a:lnTo>
                      <a:pt x="938" y="600"/>
                    </a:lnTo>
                    <a:lnTo>
                      <a:pt x="966" y="580"/>
                    </a:lnTo>
                    <a:lnTo>
                      <a:pt x="995" y="561"/>
                    </a:lnTo>
                    <a:lnTo>
                      <a:pt x="1024" y="543"/>
                    </a:lnTo>
                    <a:lnTo>
                      <a:pt x="1053" y="526"/>
                    </a:lnTo>
                    <a:lnTo>
                      <a:pt x="1083" y="509"/>
                    </a:lnTo>
                    <a:lnTo>
                      <a:pt x="1114" y="493"/>
                    </a:lnTo>
                    <a:lnTo>
                      <a:pt x="1145" y="478"/>
                    </a:lnTo>
                    <a:lnTo>
                      <a:pt x="1176" y="462"/>
                    </a:lnTo>
                    <a:lnTo>
                      <a:pt x="1208" y="449"/>
                    </a:lnTo>
                    <a:lnTo>
                      <a:pt x="1240" y="435"/>
                    </a:lnTo>
                    <a:lnTo>
                      <a:pt x="1272" y="423"/>
                    </a:lnTo>
                    <a:lnTo>
                      <a:pt x="1306" y="412"/>
                    </a:lnTo>
                    <a:lnTo>
                      <a:pt x="1339" y="401"/>
                    </a:lnTo>
                    <a:lnTo>
                      <a:pt x="1373" y="391"/>
                    </a:lnTo>
                    <a:lnTo>
                      <a:pt x="1407" y="382"/>
                    </a:lnTo>
                    <a:lnTo>
                      <a:pt x="1441" y="373"/>
                    </a:lnTo>
                    <a:lnTo>
                      <a:pt x="1476" y="366"/>
                    </a:lnTo>
                    <a:lnTo>
                      <a:pt x="1511" y="359"/>
                    </a:lnTo>
                    <a:lnTo>
                      <a:pt x="1546" y="353"/>
                    </a:lnTo>
                    <a:lnTo>
                      <a:pt x="1581" y="348"/>
                    </a:lnTo>
                    <a:lnTo>
                      <a:pt x="1617" y="344"/>
                    </a:lnTo>
                    <a:lnTo>
                      <a:pt x="1654" y="341"/>
                    </a:lnTo>
                    <a:lnTo>
                      <a:pt x="1690" y="339"/>
                    </a:lnTo>
                    <a:lnTo>
                      <a:pt x="1726" y="338"/>
                    </a:lnTo>
                    <a:lnTo>
                      <a:pt x="1763" y="337"/>
                    </a:lnTo>
                    <a:lnTo>
                      <a:pt x="1763" y="337"/>
                    </a:lnTo>
                    <a:lnTo>
                      <a:pt x="1800" y="338"/>
                    </a:lnTo>
                    <a:lnTo>
                      <a:pt x="1837" y="339"/>
                    </a:lnTo>
                    <a:lnTo>
                      <a:pt x="1873" y="341"/>
                    </a:lnTo>
                    <a:lnTo>
                      <a:pt x="1909" y="344"/>
                    </a:lnTo>
                    <a:lnTo>
                      <a:pt x="1945" y="348"/>
                    </a:lnTo>
                    <a:lnTo>
                      <a:pt x="1980" y="353"/>
                    </a:lnTo>
                    <a:lnTo>
                      <a:pt x="2016" y="359"/>
                    </a:lnTo>
                    <a:lnTo>
                      <a:pt x="2051" y="366"/>
                    </a:lnTo>
                    <a:lnTo>
                      <a:pt x="2085" y="373"/>
                    </a:lnTo>
                    <a:lnTo>
                      <a:pt x="2119" y="382"/>
                    </a:lnTo>
                    <a:lnTo>
                      <a:pt x="2153" y="391"/>
                    </a:lnTo>
                    <a:lnTo>
                      <a:pt x="2188" y="401"/>
                    </a:lnTo>
                    <a:lnTo>
                      <a:pt x="2221" y="412"/>
                    </a:lnTo>
                    <a:lnTo>
                      <a:pt x="2254" y="423"/>
                    </a:lnTo>
                    <a:lnTo>
                      <a:pt x="2286" y="435"/>
                    </a:lnTo>
                    <a:lnTo>
                      <a:pt x="2318" y="449"/>
                    </a:lnTo>
                    <a:lnTo>
                      <a:pt x="2351" y="462"/>
                    </a:lnTo>
                    <a:lnTo>
                      <a:pt x="2382" y="478"/>
                    </a:lnTo>
                    <a:lnTo>
                      <a:pt x="2413" y="493"/>
                    </a:lnTo>
                    <a:lnTo>
                      <a:pt x="2443" y="509"/>
                    </a:lnTo>
                    <a:lnTo>
                      <a:pt x="2473" y="526"/>
                    </a:lnTo>
                    <a:lnTo>
                      <a:pt x="2502" y="543"/>
                    </a:lnTo>
                    <a:lnTo>
                      <a:pt x="2532" y="561"/>
                    </a:lnTo>
                    <a:lnTo>
                      <a:pt x="2561" y="580"/>
                    </a:lnTo>
                    <a:lnTo>
                      <a:pt x="2589" y="600"/>
                    </a:lnTo>
                    <a:lnTo>
                      <a:pt x="2616" y="620"/>
                    </a:lnTo>
                    <a:lnTo>
                      <a:pt x="2643" y="642"/>
                    </a:lnTo>
                    <a:lnTo>
                      <a:pt x="2670" y="663"/>
                    </a:lnTo>
                    <a:lnTo>
                      <a:pt x="2697" y="685"/>
                    </a:lnTo>
                    <a:lnTo>
                      <a:pt x="2722" y="707"/>
                    </a:lnTo>
                    <a:lnTo>
                      <a:pt x="2747" y="731"/>
                    </a:lnTo>
                    <a:lnTo>
                      <a:pt x="2772" y="754"/>
                    </a:lnTo>
                    <a:lnTo>
                      <a:pt x="2795" y="779"/>
                    </a:lnTo>
                    <a:lnTo>
                      <a:pt x="2819" y="805"/>
                    </a:lnTo>
                    <a:lnTo>
                      <a:pt x="2841" y="830"/>
                    </a:lnTo>
                    <a:lnTo>
                      <a:pt x="2864" y="856"/>
                    </a:lnTo>
                    <a:lnTo>
                      <a:pt x="2886" y="883"/>
                    </a:lnTo>
                    <a:lnTo>
                      <a:pt x="2906" y="910"/>
                    </a:lnTo>
                    <a:lnTo>
                      <a:pt x="2926" y="937"/>
                    </a:lnTo>
                    <a:lnTo>
                      <a:pt x="2946" y="965"/>
                    </a:lnTo>
                    <a:lnTo>
                      <a:pt x="2965" y="995"/>
                    </a:lnTo>
                    <a:lnTo>
                      <a:pt x="2983" y="1024"/>
                    </a:lnTo>
                    <a:lnTo>
                      <a:pt x="3000" y="1053"/>
                    </a:lnTo>
                    <a:lnTo>
                      <a:pt x="3017" y="1083"/>
                    </a:lnTo>
                    <a:lnTo>
                      <a:pt x="3033" y="1114"/>
                    </a:lnTo>
                    <a:lnTo>
                      <a:pt x="3049" y="1145"/>
                    </a:lnTo>
                    <a:lnTo>
                      <a:pt x="3064" y="1177"/>
                    </a:lnTo>
                    <a:lnTo>
                      <a:pt x="3078" y="1208"/>
                    </a:lnTo>
                    <a:lnTo>
                      <a:pt x="3091" y="1240"/>
                    </a:lnTo>
                    <a:lnTo>
                      <a:pt x="3103" y="1273"/>
                    </a:lnTo>
                    <a:lnTo>
                      <a:pt x="3115" y="1305"/>
                    </a:lnTo>
                    <a:lnTo>
                      <a:pt x="3125" y="1339"/>
                    </a:lnTo>
                    <a:lnTo>
                      <a:pt x="3135" y="1373"/>
                    </a:lnTo>
                    <a:lnTo>
                      <a:pt x="3144" y="1407"/>
                    </a:lnTo>
                    <a:lnTo>
                      <a:pt x="3153" y="1441"/>
                    </a:lnTo>
                    <a:lnTo>
                      <a:pt x="3160" y="1475"/>
                    </a:lnTo>
                    <a:lnTo>
                      <a:pt x="3167" y="1511"/>
                    </a:lnTo>
                    <a:lnTo>
                      <a:pt x="3173" y="1546"/>
                    </a:lnTo>
                    <a:lnTo>
                      <a:pt x="3178" y="1582"/>
                    </a:lnTo>
                    <a:lnTo>
                      <a:pt x="3182" y="1617"/>
                    </a:lnTo>
                    <a:lnTo>
                      <a:pt x="3185" y="1654"/>
                    </a:lnTo>
                    <a:lnTo>
                      <a:pt x="3187" y="1690"/>
                    </a:lnTo>
                    <a:lnTo>
                      <a:pt x="3189" y="1727"/>
                    </a:lnTo>
                    <a:lnTo>
                      <a:pt x="3189" y="1763"/>
                    </a:lnTo>
                    <a:lnTo>
                      <a:pt x="3189" y="1763"/>
                    </a:lnTo>
                    <a:lnTo>
                      <a:pt x="3189" y="1800"/>
                    </a:lnTo>
                    <a:lnTo>
                      <a:pt x="3187" y="1837"/>
                    </a:lnTo>
                    <a:lnTo>
                      <a:pt x="3185" y="1873"/>
                    </a:lnTo>
                    <a:lnTo>
                      <a:pt x="3182" y="1909"/>
                    </a:lnTo>
                    <a:lnTo>
                      <a:pt x="3178" y="1945"/>
                    </a:lnTo>
                    <a:lnTo>
                      <a:pt x="3173" y="1980"/>
                    </a:lnTo>
                    <a:lnTo>
                      <a:pt x="3167" y="2016"/>
                    </a:lnTo>
                    <a:lnTo>
                      <a:pt x="3160" y="2051"/>
                    </a:lnTo>
                    <a:lnTo>
                      <a:pt x="3153" y="2085"/>
                    </a:lnTo>
                    <a:lnTo>
                      <a:pt x="3144" y="2120"/>
                    </a:lnTo>
                    <a:lnTo>
                      <a:pt x="3135" y="2153"/>
                    </a:lnTo>
                    <a:lnTo>
                      <a:pt x="3125" y="2188"/>
                    </a:lnTo>
                    <a:lnTo>
                      <a:pt x="3115" y="2221"/>
                    </a:lnTo>
                    <a:lnTo>
                      <a:pt x="3103" y="2254"/>
                    </a:lnTo>
                    <a:lnTo>
                      <a:pt x="3091" y="2286"/>
                    </a:lnTo>
                    <a:lnTo>
                      <a:pt x="3078" y="2318"/>
                    </a:lnTo>
                    <a:lnTo>
                      <a:pt x="3064" y="2351"/>
                    </a:lnTo>
                    <a:lnTo>
                      <a:pt x="3049" y="2382"/>
                    </a:lnTo>
                    <a:lnTo>
                      <a:pt x="3033" y="2413"/>
                    </a:lnTo>
                    <a:lnTo>
                      <a:pt x="3017" y="2443"/>
                    </a:lnTo>
                    <a:lnTo>
                      <a:pt x="3000" y="2473"/>
                    </a:lnTo>
                    <a:lnTo>
                      <a:pt x="2983" y="2504"/>
                    </a:lnTo>
                    <a:lnTo>
                      <a:pt x="2965" y="2533"/>
                    </a:lnTo>
                    <a:lnTo>
                      <a:pt x="2946" y="2561"/>
                    </a:lnTo>
                    <a:lnTo>
                      <a:pt x="2926" y="2589"/>
                    </a:lnTo>
                    <a:lnTo>
                      <a:pt x="2906" y="2617"/>
                    </a:lnTo>
                    <a:lnTo>
                      <a:pt x="2886" y="2644"/>
                    </a:lnTo>
                    <a:lnTo>
                      <a:pt x="2864" y="2671"/>
                    </a:lnTo>
                    <a:lnTo>
                      <a:pt x="2841" y="2697"/>
                    </a:lnTo>
                    <a:lnTo>
                      <a:pt x="2819" y="2723"/>
                    </a:lnTo>
                    <a:lnTo>
                      <a:pt x="2795" y="2748"/>
                    </a:lnTo>
                    <a:lnTo>
                      <a:pt x="2772" y="2772"/>
                    </a:lnTo>
                    <a:lnTo>
                      <a:pt x="2747" y="2796"/>
                    </a:lnTo>
                    <a:lnTo>
                      <a:pt x="2722" y="2819"/>
                    </a:lnTo>
                    <a:lnTo>
                      <a:pt x="2697" y="2842"/>
                    </a:lnTo>
                    <a:lnTo>
                      <a:pt x="2670" y="2864"/>
                    </a:lnTo>
                    <a:lnTo>
                      <a:pt x="2643" y="2886"/>
                    </a:lnTo>
                    <a:lnTo>
                      <a:pt x="2616" y="2907"/>
                    </a:lnTo>
                    <a:lnTo>
                      <a:pt x="2589" y="2927"/>
                    </a:lnTo>
                    <a:lnTo>
                      <a:pt x="2561" y="2946"/>
                    </a:lnTo>
                    <a:lnTo>
                      <a:pt x="2532" y="2965"/>
                    </a:lnTo>
                    <a:lnTo>
                      <a:pt x="2502" y="2983"/>
                    </a:lnTo>
                    <a:lnTo>
                      <a:pt x="2473" y="3001"/>
                    </a:lnTo>
                    <a:lnTo>
                      <a:pt x="2443" y="3018"/>
                    </a:lnTo>
                    <a:lnTo>
                      <a:pt x="2413" y="3034"/>
                    </a:lnTo>
                    <a:lnTo>
                      <a:pt x="2382" y="3049"/>
                    </a:lnTo>
                    <a:lnTo>
                      <a:pt x="2351" y="3064"/>
                    </a:lnTo>
                    <a:lnTo>
                      <a:pt x="2318" y="3078"/>
                    </a:lnTo>
                    <a:lnTo>
                      <a:pt x="2286" y="3091"/>
                    </a:lnTo>
                    <a:lnTo>
                      <a:pt x="2254" y="3103"/>
                    </a:lnTo>
                    <a:lnTo>
                      <a:pt x="2221" y="3115"/>
                    </a:lnTo>
                    <a:lnTo>
                      <a:pt x="2188" y="3126"/>
                    </a:lnTo>
                    <a:lnTo>
                      <a:pt x="2153" y="3135"/>
                    </a:lnTo>
                    <a:lnTo>
                      <a:pt x="2119" y="3145"/>
                    </a:lnTo>
                    <a:lnTo>
                      <a:pt x="2085" y="3153"/>
                    </a:lnTo>
                    <a:lnTo>
                      <a:pt x="2051" y="3160"/>
                    </a:lnTo>
                    <a:lnTo>
                      <a:pt x="2016" y="3167"/>
                    </a:lnTo>
                    <a:lnTo>
                      <a:pt x="1980" y="3174"/>
                    </a:lnTo>
                    <a:lnTo>
                      <a:pt x="1945" y="3179"/>
                    </a:lnTo>
                    <a:lnTo>
                      <a:pt x="1909" y="3183"/>
                    </a:lnTo>
                    <a:lnTo>
                      <a:pt x="1873" y="3186"/>
                    </a:lnTo>
                    <a:lnTo>
                      <a:pt x="1837" y="3188"/>
                    </a:lnTo>
                    <a:lnTo>
                      <a:pt x="1800" y="3190"/>
                    </a:lnTo>
                    <a:lnTo>
                      <a:pt x="1763" y="3190"/>
                    </a:lnTo>
                    <a:lnTo>
                      <a:pt x="1763" y="319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Oval 29"/>
              <p:cNvSpPr/>
              <p:nvPr/>
            </p:nvSpPr>
            <p:spPr>
              <a:xfrm>
                <a:off x="1253438" y="2780928"/>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A99D"/>
                    </a:solidFill>
                  </a:rPr>
                  <a:t>2</a:t>
                </a:r>
              </a:p>
            </p:txBody>
          </p:sp>
        </p:grpSp>
      </p:grpSp>
      <p:sp>
        <p:nvSpPr>
          <p:cNvPr id="31" name="TextBox 57"/>
          <p:cNvSpPr txBox="1"/>
          <p:nvPr/>
        </p:nvSpPr>
        <p:spPr>
          <a:xfrm>
            <a:off x="8046330" y="2324882"/>
            <a:ext cx="3616649" cy="2431435"/>
          </a:xfrm>
          <a:prstGeom prst="rect">
            <a:avLst/>
          </a:prstGeom>
          <a:noFill/>
        </p:spPr>
        <p:txBody>
          <a:bodyPr wrap="square" rtlCol="0" anchor="ctr">
            <a:spAutoFit/>
          </a:bodyPr>
          <a:lstStyle/>
          <a:p>
            <a:pPr algn="ctr"/>
            <a:endParaRPr lang="tr-TR" sz="2800" dirty="0"/>
          </a:p>
          <a:p>
            <a:pPr algn="ctr"/>
            <a:endParaRPr lang="tr-TR" sz="2800" dirty="0"/>
          </a:p>
          <a:p>
            <a:pPr algn="just"/>
            <a:r>
              <a:rPr lang="tr-TR" sz="2400" dirty="0" err="1">
                <a:latin typeface="+mj-lt"/>
              </a:rPr>
              <a:t>Certification</a:t>
            </a:r>
            <a:r>
              <a:rPr lang="tr-TR" sz="2400" dirty="0">
                <a:latin typeface="+mj-lt"/>
              </a:rPr>
              <a:t> of </a:t>
            </a:r>
            <a:r>
              <a:rPr lang="tr-TR" sz="2400" dirty="0" err="1">
                <a:latin typeface="+mj-lt"/>
              </a:rPr>
              <a:t>producers</a:t>
            </a:r>
            <a:r>
              <a:rPr lang="tr-TR" sz="2400" dirty="0">
                <a:latin typeface="+mj-lt"/>
              </a:rPr>
              <a:t> </a:t>
            </a:r>
            <a:r>
              <a:rPr lang="tr-TR" sz="2400" dirty="0" err="1">
                <a:latin typeface="+mj-lt"/>
              </a:rPr>
              <a:t>according</a:t>
            </a:r>
            <a:r>
              <a:rPr lang="tr-TR" sz="2400" dirty="0">
                <a:latin typeface="+mj-lt"/>
              </a:rPr>
              <a:t> </a:t>
            </a:r>
            <a:r>
              <a:rPr lang="tr-TR" sz="2400" dirty="0" err="1">
                <a:latin typeface="+mj-lt"/>
              </a:rPr>
              <a:t>to</a:t>
            </a:r>
            <a:r>
              <a:rPr lang="tr-TR" sz="2400" dirty="0">
                <a:latin typeface="+mj-lt"/>
              </a:rPr>
              <a:t> </a:t>
            </a:r>
            <a:r>
              <a:rPr lang="tr-TR" sz="2400" b="1" dirty="0">
                <a:solidFill>
                  <a:srgbClr val="FF0000"/>
                </a:solidFill>
                <a:latin typeface="+mj-lt"/>
              </a:rPr>
              <a:t>OIC/SMIIC 1</a:t>
            </a:r>
            <a:r>
              <a:rPr lang="tr-TR" sz="2400" dirty="0">
                <a:solidFill>
                  <a:srgbClr val="FF0000"/>
                </a:solidFill>
                <a:latin typeface="+mj-lt"/>
              </a:rPr>
              <a:t> </a:t>
            </a:r>
            <a:r>
              <a:rPr lang="tr-TR" sz="2400" dirty="0" err="1">
                <a:latin typeface="+mj-lt"/>
              </a:rPr>
              <a:t>by</a:t>
            </a:r>
            <a:r>
              <a:rPr lang="tr-TR" sz="2400" dirty="0">
                <a:latin typeface="+mj-lt"/>
              </a:rPr>
              <a:t> </a:t>
            </a:r>
            <a:r>
              <a:rPr lang="tr-TR" sz="2400" dirty="0" err="1">
                <a:latin typeface="+mj-lt"/>
              </a:rPr>
              <a:t>the</a:t>
            </a:r>
            <a:r>
              <a:rPr lang="tr-TR" sz="2400" dirty="0">
                <a:latin typeface="+mj-lt"/>
              </a:rPr>
              <a:t> </a:t>
            </a:r>
            <a:r>
              <a:rPr lang="tr-TR" sz="2400" dirty="0" err="1">
                <a:latin typeface="+mj-lt"/>
              </a:rPr>
              <a:t>certifiers</a:t>
            </a:r>
            <a:r>
              <a:rPr lang="tr-TR" sz="2400" dirty="0">
                <a:latin typeface="+mj-lt"/>
              </a:rPr>
              <a:t> in </a:t>
            </a:r>
            <a:r>
              <a:rPr lang="tr-TR" sz="2400" dirty="0" err="1">
                <a:latin typeface="+mj-lt"/>
              </a:rPr>
              <a:t>compliance</a:t>
            </a:r>
            <a:r>
              <a:rPr lang="tr-TR" sz="2400" dirty="0">
                <a:latin typeface="+mj-lt"/>
              </a:rPr>
              <a:t> </a:t>
            </a:r>
            <a:r>
              <a:rPr lang="tr-TR" sz="2400" dirty="0" err="1">
                <a:latin typeface="+mj-lt"/>
              </a:rPr>
              <a:t>with</a:t>
            </a:r>
            <a:r>
              <a:rPr lang="tr-TR" sz="2400" dirty="0">
                <a:latin typeface="+mj-lt"/>
              </a:rPr>
              <a:t> </a:t>
            </a:r>
            <a:r>
              <a:rPr lang="tr-TR" sz="2400" b="1" dirty="0">
                <a:solidFill>
                  <a:srgbClr val="FF0000"/>
                </a:solidFill>
                <a:latin typeface="+mj-lt"/>
              </a:rPr>
              <a:t>OIC/SMIIC 2.</a:t>
            </a:r>
          </a:p>
        </p:txBody>
      </p:sp>
      <p:sp>
        <p:nvSpPr>
          <p:cNvPr id="32" name="TextBox 58"/>
          <p:cNvSpPr txBox="1"/>
          <p:nvPr/>
        </p:nvSpPr>
        <p:spPr>
          <a:xfrm>
            <a:off x="393872" y="4204641"/>
            <a:ext cx="2673480" cy="1569660"/>
          </a:xfrm>
          <a:prstGeom prst="rect">
            <a:avLst/>
          </a:prstGeom>
          <a:noFill/>
        </p:spPr>
        <p:txBody>
          <a:bodyPr wrap="square" rtlCol="0" anchor="ctr">
            <a:spAutoFit/>
          </a:bodyPr>
          <a:lstStyle/>
          <a:p>
            <a:pPr algn="just"/>
            <a:r>
              <a:rPr lang="tr-TR" sz="2400" dirty="0" err="1">
                <a:latin typeface="+mj-lt"/>
              </a:rPr>
              <a:t>Production</a:t>
            </a:r>
            <a:r>
              <a:rPr lang="en-US" sz="2400" dirty="0">
                <a:latin typeface="+mj-lt"/>
              </a:rPr>
              <a:t>/service </a:t>
            </a:r>
            <a:r>
              <a:rPr lang="tr-TR" sz="2400" dirty="0">
                <a:latin typeface="+mj-lt"/>
              </a:rPr>
              <a:t> in </a:t>
            </a:r>
            <a:r>
              <a:rPr lang="tr-TR" sz="2400" dirty="0" err="1">
                <a:latin typeface="+mj-lt"/>
              </a:rPr>
              <a:t>compliance</a:t>
            </a:r>
            <a:r>
              <a:rPr lang="tr-TR" sz="2400" dirty="0">
                <a:latin typeface="+mj-lt"/>
              </a:rPr>
              <a:t> </a:t>
            </a:r>
            <a:r>
              <a:rPr lang="tr-TR" sz="2400" dirty="0" err="1">
                <a:latin typeface="+mj-lt"/>
              </a:rPr>
              <a:t>with</a:t>
            </a:r>
            <a:r>
              <a:rPr lang="tr-TR" sz="2400" dirty="0">
                <a:latin typeface="+mj-lt"/>
              </a:rPr>
              <a:t> </a:t>
            </a:r>
            <a:r>
              <a:rPr lang="tr-TR" sz="2400" b="1" dirty="0">
                <a:solidFill>
                  <a:srgbClr val="FF0000"/>
                </a:solidFill>
                <a:latin typeface="+mj-lt"/>
              </a:rPr>
              <a:t>OIC/SMIIC 1, 4, 6, 9  </a:t>
            </a:r>
            <a:r>
              <a:rPr lang="tr-TR" sz="2400" b="1" dirty="0" err="1">
                <a:solidFill>
                  <a:srgbClr val="FF0000"/>
                </a:solidFill>
                <a:latin typeface="+mj-lt"/>
              </a:rPr>
              <a:t>and</a:t>
            </a:r>
            <a:r>
              <a:rPr lang="tr-TR" sz="2400" b="1" dirty="0">
                <a:solidFill>
                  <a:srgbClr val="FF0000"/>
                </a:solidFill>
                <a:latin typeface="+mj-lt"/>
              </a:rPr>
              <a:t> </a:t>
            </a:r>
            <a:r>
              <a:rPr lang="tr-TR" sz="2400" b="1" dirty="0" err="1">
                <a:solidFill>
                  <a:srgbClr val="FF0000"/>
                </a:solidFill>
                <a:latin typeface="+mj-lt"/>
              </a:rPr>
              <a:t>etc</a:t>
            </a:r>
            <a:r>
              <a:rPr lang="tr-TR" sz="2400" b="1" dirty="0">
                <a:solidFill>
                  <a:srgbClr val="FF0000"/>
                </a:solidFill>
                <a:latin typeface="+mj-lt"/>
              </a:rPr>
              <a:t>. </a:t>
            </a:r>
          </a:p>
        </p:txBody>
      </p:sp>
      <p:sp>
        <p:nvSpPr>
          <p:cNvPr id="33" name="Dikdörtgen 32"/>
          <p:cNvSpPr/>
          <p:nvPr/>
        </p:nvSpPr>
        <p:spPr>
          <a:xfrm>
            <a:off x="380975" y="1574542"/>
            <a:ext cx="5079816" cy="1200329"/>
          </a:xfrm>
          <a:prstGeom prst="rect">
            <a:avLst/>
          </a:prstGeom>
        </p:spPr>
        <p:txBody>
          <a:bodyPr wrap="square">
            <a:spAutoFit/>
          </a:bodyPr>
          <a:lstStyle/>
          <a:p>
            <a:pPr algn="just"/>
            <a:r>
              <a:rPr lang="tr-TR" sz="2400" dirty="0" err="1">
                <a:latin typeface="+mj-lt"/>
              </a:rPr>
              <a:t>Accreditation</a:t>
            </a:r>
            <a:r>
              <a:rPr lang="tr-TR" sz="2400" dirty="0">
                <a:latin typeface="+mj-lt"/>
              </a:rPr>
              <a:t> of </a:t>
            </a:r>
            <a:r>
              <a:rPr lang="tr-TR" sz="2400" dirty="0" err="1">
                <a:latin typeface="+mj-lt"/>
              </a:rPr>
              <a:t>certifiers</a:t>
            </a:r>
            <a:r>
              <a:rPr lang="tr-TR" sz="2400" dirty="0">
                <a:latin typeface="+mj-lt"/>
              </a:rPr>
              <a:t> </a:t>
            </a:r>
            <a:r>
              <a:rPr lang="tr-TR" sz="2400" dirty="0" err="1">
                <a:latin typeface="+mj-lt"/>
              </a:rPr>
              <a:t>according</a:t>
            </a:r>
            <a:r>
              <a:rPr lang="tr-TR" sz="2400" dirty="0">
                <a:latin typeface="+mj-lt"/>
              </a:rPr>
              <a:t> </a:t>
            </a:r>
            <a:r>
              <a:rPr lang="tr-TR" sz="2400" dirty="0" err="1">
                <a:latin typeface="+mj-lt"/>
              </a:rPr>
              <a:t>to</a:t>
            </a:r>
            <a:r>
              <a:rPr lang="tr-TR" sz="2400" dirty="0">
                <a:latin typeface="+mj-lt"/>
              </a:rPr>
              <a:t> </a:t>
            </a:r>
            <a:r>
              <a:rPr lang="tr-TR" sz="2400" b="1" dirty="0">
                <a:solidFill>
                  <a:srgbClr val="FF0000"/>
                </a:solidFill>
                <a:latin typeface="+mj-lt"/>
              </a:rPr>
              <a:t>OIC/SMIIC 2</a:t>
            </a:r>
            <a:r>
              <a:rPr lang="tr-TR" sz="2400" dirty="0">
                <a:latin typeface="+mj-lt"/>
              </a:rPr>
              <a:t> </a:t>
            </a:r>
            <a:r>
              <a:rPr lang="tr-TR" sz="2400" dirty="0" err="1">
                <a:latin typeface="+mj-lt"/>
              </a:rPr>
              <a:t>by</a:t>
            </a:r>
            <a:r>
              <a:rPr lang="tr-TR" sz="2400" dirty="0">
                <a:latin typeface="+mj-lt"/>
              </a:rPr>
              <a:t> </a:t>
            </a:r>
            <a:r>
              <a:rPr lang="tr-TR" sz="2400" dirty="0" err="1">
                <a:latin typeface="+mj-lt"/>
              </a:rPr>
              <a:t>the</a:t>
            </a:r>
            <a:r>
              <a:rPr lang="tr-TR" sz="2400" dirty="0">
                <a:latin typeface="+mj-lt"/>
              </a:rPr>
              <a:t> </a:t>
            </a:r>
            <a:r>
              <a:rPr lang="tr-TR" sz="2400" dirty="0" err="1">
                <a:latin typeface="+mj-lt"/>
              </a:rPr>
              <a:t>accreditation</a:t>
            </a:r>
            <a:r>
              <a:rPr lang="tr-TR" sz="2400" dirty="0">
                <a:latin typeface="+mj-lt"/>
              </a:rPr>
              <a:t>  body in </a:t>
            </a:r>
            <a:r>
              <a:rPr lang="tr-TR" sz="2400" dirty="0" err="1">
                <a:latin typeface="+mj-lt"/>
              </a:rPr>
              <a:t>compliance</a:t>
            </a:r>
            <a:r>
              <a:rPr lang="tr-TR" sz="2400" dirty="0">
                <a:latin typeface="+mj-lt"/>
              </a:rPr>
              <a:t>    </a:t>
            </a:r>
            <a:r>
              <a:rPr lang="tr-TR" sz="2400" dirty="0" err="1">
                <a:latin typeface="+mj-lt"/>
              </a:rPr>
              <a:t>with</a:t>
            </a:r>
            <a:r>
              <a:rPr lang="tr-TR" sz="2400" dirty="0">
                <a:latin typeface="+mj-lt"/>
              </a:rPr>
              <a:t> </a:t>
            </a:r>
            <a:r>
              <a:rPr lang="tr-TR" sz="2400" b="1" dirty="0">
                <a:solidFill>
                  <a:srgbClr val="FF0000"/>
                </a:solidFill>
                <a:latin typeface="+mj-lt"/>
              </a:rPr>
              <a:t>OIC/SMIIC 3.</a:t>
            </a:r>
            <a:endParaRPr lang="en-US" sz="2400" b="1" dirty="0">
              <a:solidFill>
                <a:srgbClr val="FF0000"/>
              </a:solidFill>
              <a:latin typeface="+mj-lt"/>
            </a:endParaRPr>
          </a:p>
        </p:txBody>
      </p:sp>
      <p:sp>
        <p:nvSpPr>
          <p:cNvPr id="34" name="Başlık 1"/>
          <p:cNvSpPr txBox="1">
            <a:spLocks/>
          </p:cNvSpPr>
          <p:nvPr/>
        </p:nvSpPr>
        <p:spPr>
          <a:xfrm>
            <a:off x="2569812" y="-127530"/>
            <a:ext cx="8640960" cy="1099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b="1" u="sng" dirty="0">
                <a:solidFill>
                  <a:schemeClr val="bg1"/>
                </a:solidFill>
              </a:rPr>
              <a:t>SYSTEM BASED ON </a:t>
            </a:r>
            <a:r>
              <a:rPr lang="en-US" sz="3200" b="1" u="sng" dirty="0">
                <a:solidFill>
                  <a:schemeClr val="bg1"/>
                </a:solidFill>
              </a:rPr>
              <a:t>OIC/SMIIC STANDARDS</a:t>
            </a:r>
          </a:p>
        </p:txBody>
      </p:sp>
      <p:pic>
        <p:nvPicPr>
          <p:cNvPr id="36" name="Resim 35">
            <a:extLst>
              <a:ext uri="{FF2B5EF4-FFF2-40B4-BE49-F238E27FC236}">
                <a16:creationId xmlns:a16="http://schemas.microsoft.com/office/drawing/2014/main" id="{20C94105-B34B-4242-AC0F-ADF0182712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2469" y="117145"/>
            <a:ext cx="540000" cy="540000"/>
          </a:xfrm>
          <a:prstGeom prst="rect">
            <a:avLst/>
          </a:prstGeom>
        </p:spPr>
      </p:pic>
      <p:pic>
        <p:nvPicPr>
          <p:cNvPr id="39" name="Resim 38">
            <a:extLst>
              <a:ext uri="{FF2B5EF4-FFF2-40B4-BE49-F238E27FC236}">
                <a16:creationId xmlns:a16="http://schemas.microsoft.com/office/drawing/2014/main" id="{9CBAB7D2-BDD6-4ECA-9FD7-38BA3EF328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38" y="117145"/>
            <a:ext cx="1108862" cy="540000"/>
          </a:xfrm>
          <a:prstGeom prst="rect">
            <a:avLst/>
          </a:prstGeom>
        </p:spPr>
      </p:pic>
      <p:sp>
        <p:nvSpPr>
          <p:cNvPr id="40" name="Metin kutusu 39">
            <a:extLst>
              <a:ext uri="{FF2B5EF4-FFF2-40B4-BE49-F238E27FC236}">
                <a16:creationId xmlns:a16="http://schemas.microsoft.com/office/drawing/2014/main" id="{85EFC7F6-4E10-4D5A-A45A-D0C6233AE5AB}"/>
              </a:ext>
            </a:extLst>
          </p:cNvPr>
          <p:cNvSpPr txBox="1"/>
          <p:nvPr/>
        </p:nvSpPr>
        <p:spPr>
          <a:xfrm>
            <a:off x="11390200" y="6489290"/>
            <a:ext cx="704538" cy="369332"/>
          </a:xfrm>
          <a:prstGeom prst="rect">
            <a:avLst/>
          </a:prstGeom>
          <a:noFill/>
        </p:spPr>
        <p:txBody>
          <a:bodyPr wrap="square" rtlCol="0">
            <a:spAutoFit/>
          </a:bodyPr>
          <a:lstStyle/>
          <a:p>
            <a:r>
              <a:rPr lang="en-US" dirty="0"/>
              <a:t>49</a:t>
            </a:r>
          </a:p>
        </p:txBody>
      </p:sp>
    </p:spTree>
    <p:extLst>
      <p:ext uri="{BB962C8B-B14F-4D97-AF65-F5344CB8AC3E}">
        <p14:creationId xmlns:p14="http://schemas.microsoft.com/office/powerpoint/2010/main" val="2746443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a:extLst>
              <a:ext uri="{FF2B5EF4-FFF2-40B4-BE49-F238E27FC236}">
                <a16:creationId xmlns:a16="http://schemas.microsoft.com/office/drawing/2014/main" id="{1E33B283-CE76-450A-924D-CBEF65D8E909}"/>
              </a:ext>
            </a:extLst>
          </p:cNvPr>
          <p:cNvSpPr/>
          <p:nvPr/>
        </p:nvSpPr>
        <p:spPr>
          <a:xfrm>
            <a:off x="0" y="0"/>
            <a:ext cx="12255910" cy="7034981"/>
          </a:xfrm>
          <a:prstGeom prst="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11" name="Mürekkep 10">
                <a:extLst>
                  <a:ext uri="{FF2B5EF4-FFF2-40B4-BE49-F238E27FC236}">
                    <a16:creationId xmlns:a16="http://schemas.microsoft.com/office/drawing/2014/main" id="{6F6AE352-6187-4D25-BF7D-5B6BE8F116CE}"/>
                  </a:ext>
                </a:extLst>
              </p14:cNvPr>
              <p14:cNvContentPartPr/>
              <p14:nvPr/>
            </p14:nvContentPartPr>
            <p14:xfrm>
              <a:off x="9531533" y="3090044"/>
              <a:ext cx="360" cy="360"/>
            </p14:xfrm>
          </p:contentPart>
        </mc:Choice>
        <mc:Fallback xmlns="">
          <p:pic>
            <p:nvPicPr>
              <p:cNvPr id="11" name="Mürekkep 10">
                <a:extLst>
                  <a:ext uri="{FF2B5EF4-FFF2-40B4-BE49-F238E27FC236}">
                    <a16:creationId xmlns:a16="http://schemas.microsoft.com/office/drawing/2014/main" id="{6F6AE352-6187-4D25-BF7D-5B6BE8F116CE}"/>
                  </a:ext>
                </a:extLst>
              </p:cNvPr>
              <p:cNvPicPr/>
              <p:nvPr/>
            </p:nvPicPr>
            <p:blipFill>
              <a:blip r:embed="rId4"/>
              <a:stretch>
                <a:fillRect/>
              </a:stretch>
            </p:blipFill>
            <p:spPr>
              <a:xfrm>
                <a:off x="9522893" y="3081404"/>
                <a:ext cx="18000" cy="18000"/>
              </a:xfrm>
              <a:prstGeom prst="rect">
                <a:avLst/>
              </a:prstGeom>
            </p:spPr>
          </p:pic>
        </mc:Fallback>
      </mc:AlternateContent>
      <p:pic>
        <p:nvPicPr>
          <p:cNvPr id="17" name="Resim 16">
            <a:extLst>
              <a:ext uri="{FF2B5EF4-FFF2-40B4-BE49-F238E27FC236}">
                <a16:creationId xmlns:a16="http://schemas.microsoft.com/office/drawing/2014/main" id="{26937DAD-A4C2-4194-B4A8-B634EE0DA863}"/>
              </a:ext>
            </a:extLst>
          </p:cNvPr>
          <p:cNvPicPr>
            <a:picLocks noChangeAspect="1"/>
          </p:cNvPicPr>
          <p:nvPr/>
        </p:nvPicPr>
        <p:blipFill rotWithShape="1">
          <a:blip r:embed="rId5"/>
          <a:srcRect r="1598"/>
          <a:stretch/>
        </p:blipFill>
        <p:spPr>
          <a:xfrm>
            <a:off x="2815531" y="1371600"/>
            <a:ext cx="6560935" cy="5486400"/>
          </a:xfrm>
          <a:prstGeom prst="rect">
            <a:avLst/>
          </a:prstGeom>
        </p:spPr>
      </p:pic>
      <p:sp>
        <p:nvSpPr>
          <p:cNvPr id="19" name="Oval 18">
            <a:extLst>
              <a:ext uri="{FF2B5EF4-FFF2-40B4-BE49-F238E27FC236}">
                <a16:creationId xmlns:a16="http://schemas.microsoft.com/office/drawing/2014/main" id="{10A9B860-9908-4B9D-972A-CE02BC0CDA38}"/>
              </a:ext>
            </a:extLst>
          </p:cNvPr>
          <p:cNvSpPr/>
          <p:nvPr/>
        </p:nvSpPr>
        <p:spPr>
          <a:xfrm>
            <a:off x="3185653" y="2818786"/>
            <a:ext cx="1275734" cy="1220428"/>
          </a:xfrm>
          <a:prstGeom prst="ellipse">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D3785FA-B1BC-4C08-BE58-233FCDB4E370}"/>
              </a:ext>
            </a:extLst>
          </p:cNvPr>
          <p:cNvSpPr/>
          <p:nvPr/>
        </p:nvSpPr>
        <p:spPr>
          <a:xfrm>
            <a:off x="5070989" y="1931425"/>
            <a:ext cx="1275734" cy="1220428"/>
          </a:xfrm>
          <a:prstGeom prst="ellipse">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558024-E580-4245-A27C-4C1F598A0752}"/>
              </a:ext>
            </a:extLst>
          </p:cNvPr>
          <p:cNvSpPr/>
          <p:nvPr/>
        </p:nvSpPr>
        <p:spPr>
          <a:xfrm>
            <a:off x="7092748" y="2479830"/>
            <a:ext cx="1275734" cy="1220428"/>
          </a:xfrm>
          <a:prstGeom prst="ellipse">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3114F1E-5ECA-42C8-9AFF-1A253A1B3E7D}"/>
              </a:ext>
            </a:extLst>
          </p:cNvPr>
          <p:cNvSpPr/>
          <p:nvPr/>
        </p:nvSpPr>
        <p:spPr>
          <a:xfrm>
            <a:off x="7707265" y="4058701"/>
            <a:ext cx="1275734" cy="1220428"/>
          </a:xfrm>
          <a:prstGeom prst="ellipse">
            <a:avLst/>
          </a:prstGeom>
          <a:solidFill>
            <a:schemeClr val="bg1"/>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kdörtgen 22">
            <a:extLst>
              <a:ext uri="{FF2B5EF4-FFF2-40B4-BE49-F238E27FC236}">
                <a16:creationId xmlns:a16="http://schemas.microsoft.com/office/drawing/2014/main" id="{2514AA94-FD23-4707-B577-C75C9BF02FD6}"/>
              </a:ext>
            </a:extLst>
          </p:cNvPr>
          <p:cNvSpPr/>
          <p:nvPr/>
        </p:nvSpPr>
        <p:spPr>
          <a:xfrm>
            <a:off x="5120967" y="2074635"/>
            <a:ext cx="1155884" cy="1077218"/>
          </a:xfrm>
          <a:prstGeom prst="rect">
            <a:avLst/>
          </a:prstGeom>
        </p:spPr>
        <p:txBody>
          <a:bodyPr wrap="square">
            <a:spAutoFit/>
          </a:bodyPr>
          <a:lstStyle/>
          <a:p>
            <a:pPr lvl="0" algn="ctr">
              <a:defRPr/>
            </a:pPr>
            <a:r>
              <a:rPr lang="tr-TR" sz="1600" b="1" dirty="0" err="1">
                <a:ln w="0"/>
                <a:solidFill>
                  <a:schemeClr val="accent1">
                    <a:lumMod val="50000"/>
                  </a:schemeClr>
                </a:solidFill>
                <a:effectLst>
                  <a:outerShdw blurRad="38100" dist="25400" dir="5400000" algn="ctr" rotWithShape="0">
                    <a:srgbClr val="6E747A">
                      <a:alpha val="43000"/>
                    </a:srgbClr>
                  </a:outerShdw>
                </a:effectLst>
              </a:rPr>
              <a:t>Increase</a:t>
            </a:r>
            <a:r>
              <a:rPr lang="tr-TR" sz="1600" b="1" dirty="0">
                <a:ln w="0"/>
                <a:solidFill>
                  <a:schemeClr val="accent1">
                    <a:lumMod val="50000"/>
                  </a:schemeClr>
                </a:solidFill>
                <a:effectLst>
                  <a:outerShdw blurRad="38100" dist="25400" dir="5400000" algn="ctr" rotWithShape="0">
                    <a:srgbClr val="6E747A">
                      <a:alpha val="43000"/>
                    </a:srgbClr>
                  </a:outerShdw>
                </a:effectLst>
              </a:rPr>
              <a:t> of </a:t>
            </a:r>
            <a:r>
              <a:rPr lang="tr-TR" sz="1600" b="1" dirty="0" err="1">
                <a:ln w="0"/>
                <a:solidFill>
                  <a:schemeClr val="accent1">
                    <a:lumMod val="50000"/>
                  </a:schemeClr>
                </a:solidFill>
                <a:effectLst>
                  <a:outerShdw blurRad="38100" dist="25400" dir="5400000" algn="ctr" rotWithShape="0">
                    <a:srgbClr val="6E747A">
                      <a:alpha val="43000"/>
                    </a:srgbClr>
                  </a:outerShdw>
                </a:effectLst>
              </a:rPr>
              <a:t>consumer</a:t>
            </a:r>
            <a:r>
              <a:rPr lang="tr-TR" sz="1600" b="1" dirty="0">
                <a:ln w="0"/>
                <a:solidFill>
                  <a:schemeClr val="accent1">
                    <a:lumMod val="50000"/>
                  </a:schemeClr>
                </a:solidFill>
                <a:effectLst>
                  <a:outerShdw blurRad="38100" dist="25400" dir="5400000" algn="ctr" rotWithShape="0">
                    <a:srgbClr val="6E747A">
                      <a:alpha val="43000"/>
                    </a:srgbClr>
                  </a:outerShdw>
                </a:effectLst>
              </a:rPr>
              <a:t> </a:t>
            </a:r>
            <a:r>
              <a:rPr lang="tr-TR" sz="1600" b="1" dirty="0" err="1">
                <a:ln w="0"/>
                <a:solidFill>
                  <a:schemeClr val="accent1">
                    <a:lumMod val="50000"/>
                  </a:schemeClr>
                </a:solidFill>
                <a:effectLst>
                  <a:outerShdw blurRad="38100" dist="25400" dir="5400000" algn="ctr" rotWithShape="0">
                    <a:srgbClr val="6E747A">
                      <a:alpha val="43000"/>
                    </a:srgbClr>
                  </a:outerShdw>
                </a:effectLst>
              </a:rPr>
              <a:t>trust</a:t>
            </a:r>
            <a:r>
              <a:rPr lang="tr-TR" sz="1600" b="1" dirty="0">
                <a:ln w="0"/>
                <a:solidFill>
                  <a:schemeClr val="accent1">
                    <a:lumMod val="50000"/>
                  </a:schemeClr>
                </a:solidFill>
                <a:effectLst>
                  <a:outerShdw blurRad="38100" dist="25400" dir="5400000" algn="ctr" rotWithShape="0">
                    <a:srgbClr val="6E747A">
                      <a:alpha val="43000"/>
                    </a:srgbClr>
                  </a:outerShdw>
                </a:effectLst>
              </a:rPr>
              <a:t> on </a:t>
            </a:r>
            <a:r>
              <a:rPr lang="tr-TR" sz="1600" b="1" dirty="0" err="1">
                <a:ln w="0"/>
                <a:solidFill>
                  <a:schemeClr val="accent1">
                    <a:lumMod val="50000"/>
                  </a:schemeClr>
                </a:solidFill>
                <a:effectLst>
                  <a:outerShdw blurRad="38100" dist="25400" dir="5400000" algn="ctr" rotWithShape="0">
                    <a:srgbClr val="6E747A">
                      <a:alpha val="43000"/>
                    </a:srgbClr>
                  </a:outerShdw>
                </a:effectLst>
              </a:rPr>
              <a:t>Halal</a:t>
            </a:r>
            <a:endParaRPr lang="tr-TR" sz="1600" b="1" dirty="0">
              <a:ln w="0"/>
              <a:solidFill>
                <a:schemeClr val="accent1">
                  <a:lumMod val="50000"/>
                </a:schemeClr>
              </a:solidFill>
              <a:effectLst>
                <a:outerShdw blurRad="38100" dist="25400" dir="5400000" algn="ctr" rotWithShape="0">
                  <a:srgbClr val="6E747A">
                    <a:alpha val="43000"/>
                  </a:srgbClr>
                </a:outerShdw>
              </a:effectLst>
            </a:endParaRPr>
          </a:p>
        </p:txBody>
      </p:sp>
      <p:sp>
        <p:nvSpPr>
          <p:cNvPr id="24" name="Dikdörtgen 23">
            <a:extLst>
              <a:ext uri="{FF2B5EF4-FFF2-40B4-BE49-F238E27FC236}">
                <a16:creationId xmlns:a16="http://schemas.microsoft.com/office/drawing/2014/main" id="{131ED178-E859-48FB-B17B-670B384C275C}"/>
              </a:ext>
            </a:extLst>
          </p:cNvPr>
          <p:cNvSpPr/>
          <p:nvPr/>
        </p:nvSpPr>
        <p:spPr>
          <a:xfrm>
            <a:off x="7642979" y="4201911"/>
            <a:ext cx="1404305" cy="1077218"/>
          </a:xfrm>
          <a:prstGeom prst="rect">
            <a:avLst/>
          </a:prstGeom>
        </p:spPr>
        <p:txBody>
          <a:bodyPr wrap="square">
            <a:spAutoFit/>
          </a:bodyPr>
          <a:lstStyle/>
          <a:p>
            <a:pPr lvl="0" algn="ctr"/>
            <a:r>
              <a:rPr lang="tr-TR" sz="1600" dirty="0" err="1">
                <a:solidFill>
                  <a:schemeClr val="accent1">
                    <a:lumMod val="50000"/>
                  </a:schemeClr>
                </a:solidFill>
                <a:effectLst>
                  <a:outerShdw blurRad="38100" dist="38100" dir="2700000" algn="tl">
                    <a:srgbClr val="000000">
                      <a:alpha val="43137"/>
                    </a:srgbClr>
                  </a:outerShdw>
                </a:effectLst>
              </a:rPr>
              <a:t>Diminishing</a:t>
            </a:r>
            <a:r>
              <a:rPr lang="tr-TR" sz="1600" dirty="0">
                <a:solidFill>
                  <a:schemeClr val="accent1">
                    <a:lumMod val="50000"/>
                  </a:schemeClr>
                </a:solidFill>
                <a:effectLst>
                  <a:outerShdw blurRad="38100" dist="38100" dir="2700000" algn="tl">
                    <a:srgbClr val="000000">
                      <a:alpha val="43137"/>
                    </a:srgbClr>
                  </a:outerShdw>
                </a:effectLst>
              </a:rPr>
              <a:t> </a:t>
            </a:r>
            <a:r>
              <a:rPr lang="tr-TR" sz="1600" dirty="0" err="1">
                <a:solidFill>
                  <a:schemeClr val="accent1">
                    <a:lumMod val="50000"/>
                  </a:schemeClr>
                </a:solidFill>
                <a:effectLst>
                  <a:outerShdw blurRad="38100" dist="38100" dir="2700000" algn="tl">
                    <a:srgbClr val="000000">
                      <a:alpha val="43137"/>
                    </a:srgbClr>
                  </a:outerShdw>
                </a:effectLst>
              </a:rPr>
              <a:t>technical</a:t>
            </a:r>
            <a:r>
              <a:rPr lang="tr-TR" sz="1600" dirty="0">
                <a:solidFill>
                  <a:schemeClr val="accent1">
                    <a:lumMod val="50000"/>
                  </a:schemeClr>
                </a:solidFill>
                <a:effectLst>
                  <a:outerShdw blurRad="38100" dist="38100" dir="2700000" algn="tl">
                    <a:srgbClr val="000000">
                      <a:alpha val="43137"/>
                    </a:srgbClr>
                  </a:outerShdw>
                </a:effectLst>
              </a:rPr>
              <a:t> </a:t>
            </a:r>
            <a:r>
              <a:rPr lang="tr-TR" sz="1600" dirty="0" err="1">
                <a:solidFill>
                  <a:schemeClr val="accent1">
                    <a:lumMod val="50000"/>
                  </a:schemeClr>
                </a:solidFill>
                <a:effectLst>
                  <a:outerShdw blurRad="38100" dist="38100" dir="2700000" algn="tl">
                    <a:srgbClr val="000000">
                      <a:alpha val="43137"/>
                    </a:srgbClr>
                  </a:outerShdw>
                </a:effectLst>
              </a:rPr>
              <a:t>barriers</a:t>
            </a:r>
            <a:r>
              <a:rPr lang="tr-TR" sz="1600" dirty="0">
                <a:solidFill>
                  <a:schemeClr val="accent1">
                    <a:lumMod val="50000"/>
                  </a:schemeClr>
                </a:solidFill>
                <a:effectLst>
                  <a:outerShdw blurRad="38100" dist="38100" dir="2700000" algn="tl">
                    <a:srgbClr val="000000">
                      <a:alpha val="43137"/>
                    </a:srgbClr>
                  </a:outerShdw>
                </a:effectLst>
              </a:rPr>
              <a:t> </a:t>
            </a:r>
            <a:r>
              <a:rPr lang="tr-TR" sz="1600" dirty="0" err="1">
                <a:solidFill>
                  <a:schemeClr val="accent1">
                    <a:lumMod val="50000"/>
                  </a:schemeClr>
                </a:solidFill>
                <a:effectLst>
                  <a:outerShdw blurRad="38100" dist="38100" dir="2700000" algn="tl">
                    <a:srgbClr val="000000">
                      <a:alpha val="43137"/>
                    </a:srgbClr>
                  </a:outerShdw>
                </a:effectLst>
              </a:rPr>
              <a:t>to</a:t>
            </a:r>
            <a:r>
              <a:rPr lang="tr-TR" sz="1600" dirty="0">
                <a:solidFill>
                  <a:schemeClr val="accent1">
                    <a:lumMod val="50000"/>
                  </a:schemeClr>
                </a:solidFill>
                <a:effectLst>
                  <a:outerShdw blurRad="38100" dist="38100" dir="2700000" algn="tl">
                    <a:srgbClr val="000000">
                      <a:alpha val="43137"/>
                    </a:srgbClr>
                  </a:outerShdw>
                </a:effectLst>
              </a:rPr>
              <a:t> </a:t>
            </a:r>
            <a:r>
              <a:rPr lang="tr-TR" sz="1600" dirty="0" err="1">
                <a:solidFill>
                  <a:schemeClr val="accent1">
                    <a:lumMod val="50000"/>
                  </a:schemeClr>
                </a:solidFill>
                <a:effectLst>
                  <a:outerShdw blurRad="38100" dist="38100" dir="2700000" algn="tl">
                    <a:srgbClr val="000000">
                      <a:alpha val="43137"/>
                    </a:srgbClr>
                  </a:outerShdw>
                </a:effectLst>
              </a:rPr>
              <a:t>trade</a:t>
            </a:r>
            <a:endParaRPr lang="en-US" sz="1600" dirty="0">
              <a:solidFill>
                <a:schemeClr val="accent1">
                  <a:lumMod val="50000"/>
                </a:schemeClr>
              </a:solidFill>
              <a:effectLst>
                <a:outerShdw blurRad="38100" dist="38100" dir="2700000" algn="tl">
                  <a:srgbClr val="000000">
                    <a:alpha val="43137"/>
                  </a:srgbClr>
                </a:outerShdw>
              </a:effectLst>
            </a:endParaRPr>
          </a:p>
        </p:txBody>
      </p:sp>
      <p:sp>
        <p:nvSpPr>
          <p:cNvPr id="25" name="Dikdörtgen 24">
            <a:extLst>
              <a:ext uri="{FF2B5EF4-FFF2-40B4-BE49-F238E27FC236}">
                <a16:creationId xmlns:a16="http://schemas.microsoft.com/office/drawing/2014/main" id="{5B8BFA00-A340-44BA-9D58-45B57FF82981}"/>
              </a:ext>
            </a:extLst>
          </p:cNvPr>
          <p:cNvSpPr/>
          <p:nvPr/>
        </p:nvSpPr>
        <p:spPr>
          <a:xfrm>
            <a:off x="3293352" y="3244334"/>
            <a:ext cx="1143455" cy="369332"/>
          </a:xfrm>
          <a:prstGeom prst="rect">
            <a:avLst/>
          </a:prstGeom>
        </p:spPr>
        <p:txBody>
          <a:bodyPr wrap="none">
            <a:spAutoFit/>
          </a:bodyPr>
          <a:lstStyle/>
          <a:p>
            <a:pPr lvl="0"/>
            <a:r>
              <a:rPr lang="tr-TR" dirty="0" err="1">
                <a:solidFill>
                  <a:schemeClr val="accent1">
                    <a:lumMod val="50000"/>
                  </a:schemeClr>
                </a:solidFill>
                <a:effectLst>
                  <a:outerShdw blurRad="38100" dist="38100" dir="2700000" algn="tl">
                    <a:srgbClr val="000000">
                      <a:alpha val="43137"/>
                    </a:srgbClr>
                  </a:outerShdw>
                </a:effectLst>
              </a:rPr>
              <a:t>Tracebility</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26" name="Dikdörtgen 25">
            <a:extLst>
              <a:ext uri="{FF2B5EF4-FFF2-40B4-BE49-F238E27FC236}">
                <a16:creationId xmlns:a16="http://schemas.microsoft.com/office/drawing/2014/main" id="{AE2814CC-28DF-4318-BCA0-FA3C6EC5EC92}"/>
              </a:ext>
            </a:extLst>
          </p:cNvPr>
          <p:cNvSpPr/>
          <p:nvPr/>
        </p:nvSpPr>
        <p:spPr>
          <a:xfrm>
            <a:off x="7043482" y="2726570"/>
            <a:ext cx="1374265" cy="646331"/>
          </a:xfrm>
          <a:prstGeom prst="rect">
            <a:avLst/>
          </a:prstGeom>
        </p:spPr>
        <p:txBody>
          <a:bodyPr wrap="square">
            <a:spAutoFit/>
          </a:bodyPr>
          <a:lstStyle/>
          <a:p>
            <a:pPr lvl="0" algn="ctr"/>
            <a:r>
              <a:rPr lang="tr-TR" dirty="0" err="1">
                <a:solidFill>
                  <a:schemeClr val="accent1">
                    <a:lumMod val="50000"/>
                  </a:schemeClr>
                </a:solidFill>
                <a:effectLst>
                  <a:outerShdw blurRad="38100" dist="38100" dir="2700000" algn="tl">
                    <a:srgbClr val="000000">
                      <a:alpha val="43137"/>
                    </a:srgbClr>
                  </a:outerShdw>
                </a:effectLst>
              </a:rPr>
              <a:t>Mutual</a:t>
            </a:r>
            <a:r>
              <a:rPr lang="tr-TR" dirty="0">
                <a:solidFill>
                  <a:schemeClr val="accent1">
                    <a:lumMod val="50000"/>
                  </a:schemeClr>
                </a:solidFill>
                <a:effectLst>
                  <a:outerShdw blurRad="38100" dist="38100" dir="2700000" algn="tl">
                    <a:srgbClr val="000000">
                      <a:alpha val="43137"/>
                    </a:srgbClr>
                  </a:outerShdw>
                </a:effectLst>
              </a:rPr>
              <a:t> </a:t>
            </a:r>
            <a:r>
              <a:rPr lang="tr-TR" dirty="0" err="1">
                <a:solidFill>
                  <a:schemeClr val="accent1">
                    <a:lumMod val="50000"/>
                  </a:schemeClr>
                </a:solidFill>
                <a:effectLst>
                  <a:outerShdw blurRad="38100" dist="38100" dir="2700000" algn="tl">
                    <a:srgbClr val="000000">
                      <a:alpha val="43137"/>
                    </a:srgbClr>
                  </a:outerShdw>
                </a:effectLst>
              </a:rPr>
              <a:t>Recognition</a:t>
            </a:r>
            <a:endParaRPr lang="en-US" dirty="0">
              <a:solidFill>
                <a:schemeClr val="accent1">
                  <a:lumMod val="50000"/>
                </a:schemeClr>
              </a:solidFill>
              <a:effectLst>
                <a:outerShdw blurRad="38100" dist="38100" dir="2700000" algn="tl">
                  <a:srgbClr val="000000">
                    <a:alpha val="43137"/>
                  </a:srgbClr>
                </a:outerShdw>
              </a:effectLst>
            </a:endParaRPr>
          </a:p>
        </p:txBody>
      </p:sp>
      <p:pic>
        <p:nvPicPr>
          <p:cNvPr id="28" name="Resim 27">
            <a:extLst>
              <a:ext uri="{FF2B5EF4-FFF2-40B4-BE49-F238E27FC236}">
                <a16:creationId xmlns:a16="http://schemas.microsoft.com/office/drawing/2014/main" id="{444BC8D5-5FFC-4036-8880-3CD4F4D28B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783" y="160020"/>
            <a:ext cx="1086385" cy="540000"/>
          </a:xfrm>
          <a:prstGeom prst="rect">
            <a:avLst/>
          </a:prstGeom>
        </p:spPr>
      </p:pic>
      <p:sp>
        <p:nvSpPr>
          <p:cNvPr id="30" name="Metin kutusu 29">
            <a:extLst>
              <a:ext uri="{FF2B5EF4-FFF2-40B4-BE49-F238E27FC236}">
                <a16:creationId xmlns:a16="http://schemas.microsoft.com/office/drawing/2014/main" id="{38EBF827-860B-4108-AEC1-83496BC09AE9}"/>
              </a:ext>
            </a:extLst>
          </p:cNvPr>
          <p:cNvSpPr txBox="1"/>
          <p:nvPr/>
        </p:nvSpPr>
        <p:spPr>
          <a:xfrm>
            <a:off x="5586567" y="4357686"/>
            <a:ext cx="1082776" cy="830997"/>
          </a:xfrm>
          <a:prstGeom prst="rect">
            <a:avLst/>
          </a:prstGeom>
          <a:noFill/>
        </p:spPr>
        <p:txBody>
          <a:bodyPr wrap="square" rtlCol="0">
            <a:spAutoFit/>
          </a:bodyPr>
          <a:lstStyle/>
          <a:p>
            <a:pPr algn="ctr"/>
            <a:r>
              <a:rPr lang="tr-TR" sz="2400" dirty="0" err="1">
                <a:solidFill>
                  <a:schemeClr val="bg1"/>
                </a:solidFill>
              </a:rPr>
              <a:t>The</a:t>
            </a:r>
            <a:r>
              <a:rPr lang="tr-TR" sz="2400" dirty="0">
                <a:solidFill>
                  <a:schemeClr val="bg1"/>
                </a:solidFill>
              </a:rPr>
              <a:t> </a:t>
            </a:r>
            <a:r>
              <a:rPr lang="tr-TR" sz="2400" dirty="0" err="1">
                <a:solidFill>
                  <a:schemeClr val="bg1"/>
                </a:solidFill>
              </a:rPr>
              <a:t>Result</a:t>
            </a:r>
            <a:endParaRPr lang="en-US" sz="2400" dirty="0">
              <a:solidFill>
                <a:schemeClr val="bg1"/>
              </a:solidFill>
            </a:endParaRPr>
          </a:p>
        </p:txBody>
      </p:sp>
      <p:sp>
        <p:nvSpPr>
          <p:cNvPr id="32" name="Dikdörtgen 31">
            <a:extLst>
              <a:ext uri="{FF2B5EF4-FFF2-40B4-BE49-F238E27FC236}">
                <a16:creationId xmlns:a16="http://schemas.microsoft.com/office/drawing/2014/main" id="{C77956C6-6CB1-4A70-9F8A-EB3B2B07395F}"/>
              </a:ext>
            </a:extLst>
          </p:cNvPr>
          <p:cNvSpPr/>
          <p:nvPr/>
        </p:nvSpPr>
        <p:spPr>
          <a:xfrm>
            <a:off x="-2" y="-28075"/>
            <a:ext cx="12337028" cy="774289"/>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pic>
        <p:nvPicPr>
          <p:cNvPr id="33" name="Resim 32">
            <a:extLst>
              <a:ext uri="{FF2B5EF4-FFF2-40B4-BE49-F238E27FC236}">
                <a16:creationId xmlns:a16="http://schemas.microsoft.com/office/drawing/2014/main" id="{B89CC375-8D4E-4DCC-9B02-C8A3D6163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538" y="117145"/>
            <a:ext cx="1108862" cy="540000"/>
          </a:xfrm>
          <a:prstGeom prst="rect">
            <a:avLst/>
          </a:prstGeom>
        </p:spPr>
      </p:pic>
      <p:pic>
        <p:nvPicPr>
          <p:cNvPr id="29" name="Resim 28">
            <a:extLst>
              <a:ext uri="{FF2B5EF4-FFF2-40B4-BE49-F238E27FC236}">
                <a16:creationId xmlns:a16="http://schemas.microsoft.com/office/drawing/2014/main" id="{46662219-C379-4E43-9373-FE953A9202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54481" y="89069"/>
            <a:ext cx="540000" cy="540000"/>
          </a:xfrm>
          <a:prstGeom prst="rect">
            <a:avLst/>
          </a:prstGeom>
        </p:spPr>
      </p:pic>
      <p:sp>
        <p:nvSpPr>
          <p:cNvPr id="27" name="Unvan 1">
            <a:extLst>
              <a:ext uri="{FF2B5EF4-FFF2-40B4-BE49-F238E27FC236}">
                <a16:creationId xmlns:a16="http://schemas.microsoft.com/office/drawing/2014/main" id="{3CB6FB42-EE69-4C5D-943E-CD81464A2A3E}"/>
              </a:ext>
            </a:extLst>
          </p:cNvPr>
          <p:cNvSpPr>
            <a:spLocks noGrp="1"/>
          </p:cNvSpPr>
          <p:nvPr>
            <p:ph type="title"/>
          </p:nvPr>
        </p:nvSpPr>
        <p:spPr>
          <a:xfrm>
            <a:off x="1537076" y="-204790"/>
            <a:ext cx="9829800" cy="1325563"/>
          </a:xfrm>
        </p:spPr>
        <p:txBody>
          <a:bodyPr>
            <a:normAutofit/>
          </a:bodyPr>
          <a:lstStyle/>
          <a:p>
            <a:pPr algn="ctr"/>
            <a:r>
              <a:rPr lang="tr-TR" sz="3200" b="1" u="sng" dirty="0">
                <a:solidFill>
                  <a:schemeClr val="bg1"/>
                </a:solidFill>
              </a:rPr>
              <a:t>BENEFITS OF HALAL QUALITY INFRASTRUCTURE</a:t>
            </a:r>
            <a:endParaRPr lang="en-US" sz="3200" b="1" u="sng" dirty="0">
              <a:solidFill>
                <a:schemeClr val="bg1"/>
              </a:solidFill>
            </a:endParaRPr>
          </a:p>
        </p:txBody>
      </p:sp>
      <p:sp>
        <p:nvSpPr>
          <p:cNvPr id="31" name="Metin kutusu 30">
            <a:extLst>
              <a:ext uri="{FF2B5EF4-FFF2-40B4-BE49-F238E27FC236}">
                <a16:creationId xmlns:a16="http://schemas.microsoft.com/office/drawing/2014/main" id="{40F3E1CF-747E-403C-A316-64F3313395CF}"/>
              </a:ext>
            </a:extLst>
          </p:cNvPr>
          <p:cNvSpPr txBox="1"/>
          <p:nvPr/>
        </p:nvSpPr>
        <p:spPr>
          <a:xfrm>
            <a:off x="11487462" y="6323138"/>
            <a:ext cx="704538" cy="369332"/>
          </a:xfrm>
          <a:prstGeom prst="rect">
            <a:avLst/>
          </a:prstGeom>
          <a:noFill/>
        </p:spPr>
        <p:txBody>
          <a:bodyPr wrap="square" rtlCol="0">
            <a:spAutoFit/>
          </a:bodyPr>
          <a:lstStyle/>
          <a:p>
            <a:r>
              <a:rPr lang="en-US" dirty="0"/>
              <a:t>50</a:t>
            </a:r>
          </a:p>
        </p:txBody>
      </p:sp>
    </p:spTree>
    <p:extLst>
      <p:ext uri="{BB962C8B-B14F-4D97-AF65-F5344CB8AC3E}">
        <p14:creationId xmlns:p14="http://schemas.microsoft.com/office/powerpoint/2010/main" val="445887568"/>
      </p:ext>
    </p:extLst>
  </p:cSld>
  <p:clrMapOvr>
    <a:masterClrMapping/>
  </p:clrMapOvr>
  <p:transition spd="slow">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95C097D0-1721-4A04-B0C0-26CA5D73AE31}"/>
              </a:ext>
            </a:extLst>
          </p:cNvPr>
          <p:cNvSpPr/>
          <p:nvPr/>
        </p:nvSpPr>
        <p:spPr>
          <a:xfrm>
            <a:off x="0" y="1"/>
            <a:ext cx="12192000" cy="830666"/>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2" name="Başlık 1"/>
          <p:cNvSpPr>
            <a:spLocks noGrp="1"/>
          </p:cNvSpPr>
          <p:nvPr>
            <p:ph type="title"/>
          </p:nvPr>
        </p:nvSpPr>
        <p:spPr>
          <a:xfrm>
            <a:off x="695400" y="2481652"/>
            <a:ext cx="9377847" cy="947348"/>
          </a:xfrm>
        </p:spPr>
        <p:txBody>
          <a:bodyPr>
            <a:noAutofit/>
          </a:bodyPr>
          <a:lstStyle/>
          <a:p>
            <a:br>
              <a:rPr lang="en-US" sz="3200" dirty="0"/>
            </a:br>
            <a:endParaRPr lang="en-US" sz="3200" dirty="0"/>
          </a:p>
        </p:txBody>
      </p:sp>
      <p:sp>
        <p:nvSpPr>
          <p:cNvPr id="3" name="İçerik Yer Tutucusu 2"/>
          <p:cNvSpPr>
            <a:spLocks noGrp="1"/>
          </p:cNvSpPr>
          <p:nvPr>
            <p:ph idx="1"/>
          </p:nvPr>
        </p:nvSpPr>
        <p:spPr>
          <a:xfrm>
            <a:off x="424557" y="1444264"/>
            <a:ext cx="11332660" cy="4512472"/>
          </a:xfrm>
        </p:spPr>
        <p:txBody>
          <a:bodyPr>
            <a:noAutofit/>
          </a:bodyPr>
          <a:lstStyle/>
          <a:p>
            <a:pPr marL="566928" indent="-457200" algn="just"/>
            <a:r>
              <a:rPr lang="en-GB" sz="3200" b="1" dirty="0">
                <a:solidFill>
                  <a:srgbClr val="FF0000"/>
                </a:solidFill>
                <a:latin typeface="+mj-lt"/>
                <a:cs typeface="Andalus" panose="02020603050405020304" pitchFamily="18" charset="-78"/>
              </a:rPr>
              <a:t>OIC/SMIIC </a:t>
            </a:r>
            <a:r>
              <a:rPr lang="tr-TR" sz="3200" b="1" dirty="0">
                <a:solidFill>
                  <a:srgbClr val="FF0000"/>
                </a:solidFill>
                <a:latin typeface="+mj-lt"/>
                <a:cs typeface="Andalus" panose="02020603050405020304" pitchFamily="18" charset="-78"/>
              </a:rPr>
              <a:t>s</a:t>
            </a:r>
            <a:r>
              <a:rPr lang="en-GB" sz="3200" b="1" dirty="0" err="1">
                <a:solidFill>
                  <a:srgbClr val="FF0000"/>
                </a:solidFill>
                <a:latin typeface="+mj-lt"/>
                <a:cs typeface="Andalus" panose="02020603050405020304" pitchFamily="18" charset="-78"/>
              </a:rPr>
              <a:t>tandards</a:t>
            </a:r>
            <a:r>
              <a:rPr lang="en-GB" sz="3200" b="1" dirty="0">
                <a:solidFill>
                  <a:srgbClr val="FF0000"/>
                </a:solidFill>
                <a:latin typeface="+mj-lt"/>
                <a:cs typeface="Andalus" panose="02020603050405020304" pitchFamily="18" charset="-78"/>
              </a:rPr>
              <a:t> </a:t>
            </a:r>
            <a:r>
              <a:rPr lang="en-GB" sz="3200" dirty="0">
                <a:latin typeface="+mj-lt"/>
                <a:cs typeface="Calibri" panose="020F0502020204030204" pitchFamily="34" charset="0"/>
              </a:rPr>
              <a:t>are the result of a common study  of OIC Members and </a:t>
            </a:r>
            <a:r>
              <a:rPr lang="tr-TR" sz="3200" dirty="0" err="1">
                <a:latin typeface="+mj-lt"/>
                <a:cs typeface="Calibri" panose="020F0502020204030204" pitchFamily="34" charset="0"/>
              </a:rPr>
              <a:t>its</a:t>
            </a:r>
            <a:r>
              <a:rPr lang="tr-TR" sz="3200" dirty="0">
                <a:latin typeface="+mj-lt"/>
                <a:cs typeface="Calibri" panose="020F0502020204030204" pitchFamily="34" charset="0"/>
              </a:rPr>
              <a:t> </a:t>
            </a:r>
            <a:r>
              <a:rPr lang="tr-TR" sz="3200" dirty="0" err="1">
                <a:latin typeface="+mj-lt"/>
                <a:cs typeface="Calibri" panose="020F0502020204030204" pitchFamily="34" charset="0"/>
              </a:rPr>
              <a:t>partners</a:t>
            </a:r>
            <a:r>
              <a:rPr lang="en-GB" sz="3200" dirty="0">
                <a:latin typeface="+mj-lt"/>
                <a:cs typeface="Calibri" panose="020F0502020204030204" pitchFamily="34" charset="0"/>
              </a:rPr>
              <a:t> through </a:t>
            </a:r>
            <a:r>
              <a:rPr lang="tr-TR" sz="3200" dirty="0" err="1">
                <a:latin typeface="+mj-lt"/>
                <a:cs typeface="Calibri" panose="020F0502020204030204" pitchFamily="34" charset="0"/>
              </a:rPr>
              <a:t>the</a:t>
            </a:r>
            <a:r>
              <a:rPr lang="tr-TR" sz="3200" dirty="0">
                <a:latin typeface="+mj-lt"/>
                <a:cs typeface="Calibri" panose="020F0502020204030204" pitchFamily="34" charset="0"/>
              </a:rPr>
              <a:t> t</a:t>
            </a:r>
            <a:r>
              <a:rPr lang="en-GB" sz="3200" dirty="0" err="1">
                <a:latin typeface="+mj-lt"/>
                <a:cs typeface="Calibri" panose="020F0502020204030204" pitchFamily="34" charset="0"/>
              </a:rPr>
              <a:t>echnical</a:t>
            </a:r>
            <a:r>
              <a:rPr lang="en-GB" sz="3200" dirty="0">
                <a:latin typeface="+mj-lt"/>
                <a:cs typeface="Calibri" panose="020F0502020204030204" pitchFamily="34" charset="0"/>
              </a:rPr>
              <a:t> </a:t>
            </a:r>
            <a:r>
              <a:rPr lang="tr-TR" sz="3200" dirty="0">
                <a:latin typeface="+mj-lt"/>
                <a:cs typeface="Calibri" panose="020F0502020204030204" pitchFamily="34" charset="0"/>
              </a:rPr>
              <a:t>c</a:t>
            </a:r>
            <a:r>
              <a:rPr lang="en-GB" sz="3200" dirty="0" err="1">
                <a:latin typeface="+mj-lt"/>
                <a:cs typeface="Calibri" panose="020F0502020204030204" pitchFamily="34" charset="0"/>
              </a:rPr>
              <a:t>ommittees</a:t>
            </a:r>
            <a:r>
              <a:rPr lang="en-GB" sz="3200" dirty="0">
                <a:latin typeface="+mj-lt"/>
                <a:cs typeface="Calibri" panose="020F0502020204030204" pitchFamily="34" charset="0"/>
              </a:rPr>
              <a:t>.</a:t>
            </a:r>
            <a:endParaRPr lang="tr-TR" sz="3200" dirty="0">
              <a:latin typeface="+mj-lt"/>
              <a:cs typeface="Calibri" panose="020F0502020204030204" pitchFamily="34" charset="0"/>
            </a:endParaRPr>
          </a:p>
          <a:p>
            <a:pPr marL="566928" indent="-457200" algn="just"/>
            <a:endParaRPr lang="tr-TR" sz="3200" dirty="0">
              <a:latin typeface="+mj-lt"/>
              <a:cs typeface="Andalus" panose="02020603050405020304" pitchFamily="18" charset="-78"/>
            </a:endParaRPr>
          </a:p>
          <a:p>
            <a:pPr marL="566928" indent="-457200" algn="just"/>
            <a:r>
              <a:rPr lang="tr-TR" sz="3200" dirty="0">
                <a:latin typeface="+mj-lt"/>
                <a:cs typeface="Calibri" panose="020F0502020204030204" pitchFamily="34" charset="0"/>
              </a:rPr>
              <a:t>SMIIC is a </a:t>
            </a:r>
            <a:r>
              <a:rPr lang="en-US" sz="3200" b="1" dirty="0">
                <a:solidFill>
                  <a:srgbClr val="FF0000"/>
                </a:solidFill>
                <a:latin typeface="+mj-lt"/>
                <a:ea typeface="+mj-ea"/>
                <a:cs typeface="+mj-cs"/>
              </a:rPr>
              <a:t>c</a:t>
            </a:r>
            <a:r>
              <a:rPr lang="tr-TR" sz="3200" b="1" dirty="0" err="1">
                <a:solidFill>
                  <a:srgbClr val="FF0000"/>
                </a:solidFill>
                <a:latin typeface="+mj-lt"/>
                <a:ea typeface="+mj-ea"/>
                <a:cs typeface="+mj-cs"/>
              </a:rPr>
              <a:t>ommon</a:t>
            </a:r>
            <a:r>
              <a:rPr lang="en-US" sz="3200" b="1" dirty="0">
                <a:solidFill>
                  <a:srgbClr val="FF0000"/>
                </a:solidFill>
                <a:latin typeface="+mj-lt"/>
                <a:ea typeface="+mj-ea"/>
                <a:cs typeface="+mj-cs"/>
              </a:rPr>
              <a:t> platform</a:t>
            </a:r>
            <a:r>
              <a:rPr lang="en-US" sz="3200" b="1" dirty="0">
                <a:solidFill>
                  <a:schemeClr val="tx2"/>
                </a:solidFill>
                <a:latin typeface="+mj-lt"/>
                <a:ea typeface="+mj-ea"/>
                <a:cs typeface="+mj-cs"/>
              </a:rPr>
              <a:t> </a:t>
            </a:r>
            <a:r>
              <a:rPr lang="en-US" sz="3200" dirty="0">
                <a:latin typeface="+mj-lt"/>
                <a:cs typeface="Calibri" panose="020F0502020204030204" pitchFamily="34" charset="0"/>
              </a:rPr>
              <a:t>to set</a:t>
            </a:r>
            <a:r>
              <a:rPr lang="tr-TR" sz="3200" dirty="0">
                <a:latin typeface="+mj-lt"/>
                <a:cs typeface="Calibri" panose="020F0502020204030204" pitchFamily="34" charset="0"/>
              </a:rPr>
              <a:t> for </a:t>
            </a:r>
            <a:r>
              <a:rPr lang="tr-TR" sz="3200" dirty="0" err="1">
                <a:latin typeface="+mj-lt"/>
                <a:cs typeface="Calibri" panose="020F0502020204030204" pitchFamily="34" charset="0"/>
              </a:rPr>
              <a:t>all</a:t>
            </a:r>
            <a:r>
              <a:rPr lang="tr-TR" sz="3200" dirty="0">
                <a:latin typeface="+mj-lt"/>
                <a:cs typeface="Calibri" panose="020F0502020204030204" pitchFamily="34" charset="0"/>
              </a:rPr>
              <a:t> </a:t>
            </a:r>
            <a:r>
              <a:rPr lang="tr-TR" sz="3200" dirty="0" err="1">
                <a:latin typeface="+mj-lt"/>
                <a:cs typeface="Calibri" panose="020F0502020204030204" pitchFamily="34" charset="0"/>
              </a:rPr>
              <a:t>stakeholders</a:t>
            </a:r>
            <a:r>
              <a:rPr lang="tr-TR" sz="3200" dirty="0">
                <a:latin typeface="+mj-lt"/>
                <a:cs typeface="Calibri" panose="020F0502020204030204" pitchFamily="34" charset="0"/>
              </a:rPr>
              <a:t>.</a:t>
            </a:r>
          </a:p>
          <a:p>
            <a:pPr marL="566928" indent="-457200" algn="just"/>
            <a:endParaRPr lang="en-US" sz="3200" dirty="0">
              <a:solidFill>
                <a:schemeClr val="tx2"/>
              </a:solidFill>
              <a:latin typeface="+mj-lt"/>
              <a:ea typeface="+mj-ea"/>
              <a:cs typeface="+mj-cs"/>
            </a:endParaRPr>
          </a:p>
          <a:p>
            <a:pPr marL="566928" indent="-457200" algn="just"/>
            <a:r>
              <a:rPr lang="en-GB" sz="3200" dirty="0">
                <a:latin typeface="+mj-lt"/>
                <a:cs typeface="Andalus" panose="02020603050405020304" pitchFamily="18" charset="-78"/>
              </a:rPr>
              <a:t>OIC/SMIIC Halal Standards are </a:t>
            </a:r>
            <a:r>
              <a:rPr lang="en-US" sz="3200" b="1" dirty="0">
                <a:solidFill>
                  <a:srgbClr val="FF0000"/>
                </a:solidFill>
                <a:latin typeface="+mj-lt"/>
                <a:ea typeface="+mj-ea"/>
                <a:cs typeface="+mj-cs"/>
              </a:rPr>
              <a:t>common standards</a:t>
            </a:r>
            <a:r>
              <a:rPr lang="tr-TR" sz="3200" dirty="0">
                <a:solidFill>
                  <a:schemeClr val="tx2"/>
                </a:solidFill>
                <a:latin typeface="+mj-lt"/>
                <a:ea typeface="+mj-ea"/>
                <a:cs typeface="+mj-cs"/>
              </a:rPr>
              <a:t> </a:t>
            </a:r>
            <a:r>
              <a:rPr lang="tr-TR" sz="3200" dirty="0" err="1">
                <a:latin typeface="+mj-lt"/>
                <a:cs typeface="Calibri" panose="020F0502020204030204" pitchFamily="34" charset="0"/>
              </a:rPr>
              <a:t>for</a:t>
            </a:r>
            <a:r>
              <a:rPr lang="tr-TR" sz="3200" dirty="0">
                <a:latin typeface="+mj-lt"/>
                <a:cs typeface="Calibri" panose="020F0502020204030204" pitchFamily="34" charset="0"/>
              </a:rPr>
              <a:t> the </a:t>
            </a:r>
            <a:r>
              <a:rPr lang="tr-TR" sz="3200" u="sng" dirty="0" err="1">
                <a:latin typeface="+mj-lt"/>
                <a:cs typeface="Calibri" panose="020F0502020204030204" pitchFamily="34" charset="0"/>
              </a:rPr>
              <a:t>Muslim</a:t>
            </a:r>
            <a:r>
              <a:rPr lang="tr-TR" sz="3200" u="sng" dirty="0">
                <a:latin typeface="+mj-lt"/>
                <a:cs typeface="Calibri" panose="020F0502020204030204" pitchFamily="34" charset="0"/>
              </a:rPr>
              <a:t> World </a:t>
            </a:r>
            <a:r>
              <a:rPr lang="tr-TR" sz="3200" u="sng" dirty="0" err="1">
                <a:latin typeface="+mj-lt"/>
                <a:cs typeface="Calibri" panose="020F0502020204030204" pitchFamily="34" charset="0"/>
              </a:rPr>
              <a:t>and</a:t>
            </a:r>
            <a:r>
              <a:rPr lang="tr-TR" sz="3200" u="sng" dirty="0">
                <a:latin typeface="+mj-lt"/>
                <a:cs typeface="Calibri" panose="020F0502020204030204" pitchFamily="34" charset="0"/>
              </a:rPr>
              <a:t> </a:t>
            </a:r>
            <a:r>
              <a:rPr lang="tr-TR" sz="3200" u="sng" dirty="0" err="1">
                <a:latin typeface="+mj-lt"/>
                <a:cs typeface="Calibri" panose="020F0502020204030204" pitchFamily="34" charset="0"/>
              </a:rPr>
              <a:t>all</a:t>
            </a:r>
            <a:r>
              <a:rPr lang="tr-TR" sz="3200" u="sng" dirty="0">
                <a:latin typeface="+mj-lt"/>
                <a:cs typeface="Calibri" panose="020F0502020204030204" pitchFamily="34" charset="0"/>
              </a:rPr>
              <a:t> </a:t>
            </a:r>
            <a:r>
              <a:rPr lang="tr-TR" sz="3200" u="sng" dirty="0" err="1">
                <a:latin typeface="+mj-lt"/>
                <a:cs typeface="Calibri" panose="020F0502020204030204" pitchFamily="34" charset="0"/>
              </a:rPr>
              <a:t>interested</a:t>
            </a:r>
            <a:r>
              <a:rPr lang="tr-TR" sz="3200" u="sng" dirty="0">
                <a:latin typeface="+mj-lt"/>
                <a:cs typeface="Calibri" panose="020F0502020204030204" pitchFamily="34" charset="0"/>
              </a:rPr>
              <a:t> </a:t>
            </a:r>
            <a:r>
              <a:rPr lang="tr-TR" sz="3200" u="sng" dirty="0" err="1">
                <a:latin typeface="+mj-lt"/>
                <a:cs typeface="Calibri" panose="020F0502020204030204" pitchFamily="34" charset="0"/>
              </a:rPr>
              <a:t>parties</a:t>
            </a:r>
            <a:r>
              <a:rPr lang="tr-TR" sz="3200" dirty="0">
                <a:latin typeface="+mj-lt"/>
                <a:cs typeface="Calibri" panose="020F0502020204030204" pitchFamily="34" charset="0"/>
              </a:rPr>
              <a:t>.</a:t>
            </a:r>
            <a:endParaRPr lang="en-US" sz="3200" dirty="0">
              <a:latin typeface="+mj-lt"/>
              <a:cs typeface="Calibri" panose="020F0502020204030204" pitchFamily="34" charset="0"/>
            </a:endParaRPr>
          </a:p>
          <a:p>
            <a:pPr marL="109728" indent="0">
              <a:buNone/>
            </a:pPr>
            <a:endParaRPr lang="tr-TR" sz="3200" dirty="0">
              <a:solidFill>
                <a:srgbClr val="FF0000"/>
              </a:solidFill>
              <a:latin typeface="+mj-lt"/>
            </a:endParaRPr>
          </a:p>
          <a:p>
            <a:pPr marL="109728" indent="0">
              <a:buNone/>
            </a:pPr>
            <a:endParaRPr lang="tr-TR" sz="3200" dirty="0">
              <a:solidFill>
                <a:srgbClr val="FF0000"/>
              </a:solidFill>
              <a:latin typeface="+mj-lt"/>
            </a:endParaRPr>
          </a:p>
          <a:p>
            <a:pPr marL="109728" indent="0">
              <a:buNone/>
            </a:pPr>
            <a:r>
              <a:rPr lang="tr-TR" sz="3200" dirty="0">
                <a:solidFill>
                  <a:srgbClr val="FF0000"/>
                </a:solidFill>
                <a:latin typeface="+mj-lt"/>
              </a:rPr>
              <a:t> </a:t>
            </a:r>
            <a:endParaRPr lang="en-US" sz="3200" dirty="0">
              <a:solidFill>
                <a:srgbClr val="FF0000"/>
              </a:solidFill>
              <a:latin typeface="+mj-lt"/>
            </a:endParaRPr>
          </a:p>
        </p:txBody>
      </p:sp>
      <p:sp>
        <p:nvSpPr>
          <p:cNvPr id="4" name="Slayt Numarası Yer Tutucusu 3"/>
          <p:cNvSpPr>
            <a:spLocks noGrp="1"/>
          </p:cNvSpPr>
          <p:nvPr>
            <p:ph type="sldNum" sz="quarter" idx="12"/>
          </p:nvPr>
        </p:nvSpPr>
        <p:spPr/>
        <p:txBody>
          <a:bodyPr/>
          <a:lstStyle/>
          <a:p>
            <a:pPr>
              <a:defRPr/>
            </a:pPr>
            <a:fld id="{95DD6E8E-6199-4D4F-A42C-23B2619BC1BE}" type="slidenum">
              <a:rPr lang="tr-TR" smtClean="0"/>
              <a:pPr>
                <a:defRPr/>
              </a:pPr>
              <a:t>52</a:t>
            </a:fld>
            <a:endParaRPr lang="tr-TR"/>
          </a:p>
        </p:txBody>
      </p:sp>
      <p:sp>
        <p:nvSpPr>
          <p:cNvPr id="7" name="Başlık 1"/>
          <p:cNvSpPr txBox="1">
            <a:spLocks/>
          </p:cNvSpPr>
          <p:nvPr/>
        </p:nvSpPr>
        <p:spPr>
          <a:xfrm>
            <a:off x="1981126" y="-63124"/>
            <a:ext cx="8229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tr-TR" sz="3600" b="1" dirty="0">
                <a:solidFill>
                  <a:schemeClr val="bg1"/>
                </a:solidFill>
                <a:effectLst>
                  <a:outerShdw blurRad="38100" dist="38100" dir="2700000" algn="tl">
                    <a:srgbClr val="000000">
                      <a:alpha val="43137"/>
                    </a:srgbClr>
                  </a:outerShdw>
                </a:effectLst>
              </a:rPr>
              <a:t>CONCLUSION</a:t>
            </a:r>
            <a:endParaRPr lang="en-US" sz="3600" b="1" dirty="0">
              <a:solidFill>
                <a:schemeClr val="bg1"/>
              </a:solidFill>
              <a:effectLst>
                <a:outerShdw blurRad="38100" dist="38100" dir="2700000" algn="tl">
                  <a:srgbClr val="000000">
                    <a:alpha val="43137"/>
                  </a:srgbClr>
                </a:outerShdw>
              </a:effectLst>
            </a:endParaRPr>
          </a:p>
        </p:txBody>
      </p:sp>
      <p:pic>
        <p:nvPicPr>
          <p:cNvPr id="9" name="Resim 8">
            <a:extLst>
              <a:ext uri="{FF2B5EF4-FFF2-40B4-BE49-F238E27FC236}">
                <a16:creationId xmlns:a16="http://schemas.microsoft.com/office/drawing/2014/main" id="{31F4C233-FA52-4166-BDE5-F8BC1112BE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7217" y="160020"/>
            <a:ext cx="540000" cy="540000"/>
          </a:xfrm>
          <a:prstGeom prst="rect">
            <a:avLst/>
          </a:prstGeom>
        </p:spPr>
      </p:pic>
      <p:pic>
        <p:nvPicPr>
          <p:cNvPr id="11" name="Resim 10">
            <a:extLst>
              <a:ext uri="{FF2B5EF4-FFF2-40B4-BE49-F238E27FC236}">
                <a16:creationId xmlns:a16="http://schemas.microsoft.com/office/drawing/2014/main" id="{6F4F4B1A-38EC-45EE-A0B8-D5BAD43525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332" y="238376"/>
            <a:ext cx="1108862" cy="540000"/>
          </a:xfrm>
          <a:prstGeom prst="rect">
            <a:avLst/>
          </a:prstGeom>
        </p:spPr>
      </p:pic>
      <p:sp>
        <p:nvSpPr>
          <p:cNvPr id="12" name="Dikdörtgen 11">
            <a:extLst>
              <a:ext uri="{FF2B5EF4-FFF2-40B4-BE49-F238E27FC236}">
                <a16:creationId xmlns:a16="http://schemas.microsoft.com/office/drawing/2014/main" id="{F4699DDF-5C6F-4A86-8AFB-98D7FA4FC62C}"/>
              </a:ext>
            </a:extLst>
          </p:cNvPr>
          <p:cNvSpPr/>
          <p:nvPr/>
        </p:nvSpPr>
        <p:spPr>
          <a:xfrm>
            <a:off x="0" y="5939276"/>
            <a:ext cx="12192000" cy="104064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3" name="Metin kutusu 12">
            <a:extLst>
              <a:ext uri="{FF2B5EF4-FFF2-40B4-BE49-F238E27FC236}">
                <a16:creationId xmlns:a16="http://schemas.microsoft.com/office/drawing/2014/main" id="{C5A5E75B-C9A5-4C9C-A1EC-67C91EF445A2}"/>
              </a:ext>
            </a:extLst>
          </p:cNvPr>
          <p:cNvSpPr txBox="1"/>
          <p:nvPr/>
        </p:nvSpPr>
        <p:spPr>
          <a:xfrm>
            <a:off x="11487462" y="6323138"/>
            <a:ext cx="704538" cy="369332"/>
          </a:xfrm>
          <a:prstGeom prst="rect">
            <a:avLst/>
          </a:prstGeom>
          <a:noFill/>
        </p:spPr>
        <p:txBody>
          <a:bodyPr wrap="square" rtlCol="0">
            <a:spAutoFit/>
          </a:bodyPr>
          <a:lstStyle/>
          <a:p>
            <a:r>
              <a:rPr lang="en-US" dirty="0"/>
              <a:t>51</a:t>
            </a:r>
          </a:p>
        </p:txBody>
      </p:sp>
    </p:spTree>
    <p:extLst>
      <p:ext uri="{BB962C8B-B14F-4D97-AF65-F5344CB8AC3E}">
        <p14:creationId xmlns:p14="http://schemas.microsoft.com/office/powerpoint/2010/main" val="2548890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99656" y="1124744"/>
            <a:ext cx="6480720" cy="1325563"/>
          </a:xfrm>
        </p:spPr>
        <p:txBody>
          <a:bodyPr>
            <a:normAutofit fontScale="90000"/>
          </a:bodyPr>
          <a:lstStyle/>
          <a:p>
            <a:pPr algn="ctr"/>
            <a:br>
              <a:rPr lang="tr-TR" altLang="ko-KR" sz="4400" b="1" dirty="0">
                <a:solidFill>
                  <a:schemeClr val="accent5"/>
                </a:solidFill>
                <a:effectLst>
                  <a:outerShdw blurRad="38100" dist="38100" dir="2700000" algn="tl">
                    <a:srgbClr val="000000">
                      <a:alpha val="43137"/>
                    </a:srgbClr>
                  </a:outerShdw>
                </a:effectLst>
              </a:rPr>
            </a:br>
            <a:r>
              <a:rPr lang="en-GB" altLang="ko-KR" sz="4900" b="1" dirty="0">
                <a:solidFill>
                  <a:srgbClr val="FF0000"/>
                </a:solidFill>
                <a:effectLst>
                  <a:outerShdw blurRad="38100" dist="38100" dir="2700000" algn="tl">
                    <a:srgbClr val="000000">
                      <a:alpha val="43137"/>
                    </a:srgbClr>
                  </a:outerShdw>
                </a:effectLst>
              </a:rPr>
              <a:t>THANKS</a:t>
            </a:r>
            <a:br>
              <a:rPr lang="en-GB" altLang="ko-KR" sz="4900" dirty="0">
                <a:solidFill>
                  <a:srgbClr val="FF0000"/>
                </a:solidFill>
              </a:rPr>
            </a:br>
            <a:endParaRPr lang="tr-TR" sz="4900" dirty="0">
              <a:solidFill>
                <a:srgbClr val="FF0000"/>
              </a:solidFill>
            </a:endParaRPr>
          </a:p>
        </p:txBody>
      </p:sp>
      <p:sp>
        <p:nvSpPr>
          <p:cNvPr id="3" name="Dikdörtgen 2"/>
          <p:cNvSpPr/>
          <p:nvPr/>
        </p:nvSpPr>
        <p:spPr>
          <a:xfrm>
            <a:off x="3656856" y="2466496"/>
            <a:ext cx="5166320" cy="2123658"/>
          </a:xfrm>
          <a:prstGeom prst="rect">
            <a:avLst/>
          </a:prstGeom>
        </p:spPr>
        <p:txBody>
          <a:bodyPr wrap="square">
            <a:spAutoFit/>
          </a:bodyPr>
          <a:lstStyle/>
          <a:p>
            <a:pPr algn="ctr"/>
            <a:r>
              <a:rPr lang="en-GB" altLang="ko-KR" sz="2400" b="1" dirty="0">
                <a:solidFill>
                  <a:schemeClr val="accent5"/>
                </a:solidFill>
              </a:rPr>
              <a:t>SMIIC General Secretariat</a:t>
            </a:r>
            <a:br>
              <a:rPr lang="en-GB" altLang="ko-KR" sz="2400" dirty="0">
                <a:solidFill>
                  <a:schemeClr val="accent5"/>
                </a:solidFill>
              </a:rPr>
            </a:br>
            <a:r>
              <a:rPr lang="en-GB" altLang="ko-KR" dirty="0">
                <a:solidFill>
                  <a:schemeClr val="accent5"/>
                </a:solidFill>
              </a:rPr>
              <a:t>İstanbul </a:t>
            </a:r>
            <a:r>
              <a:rPr lang="en-GB" altLang="ko-KR" dirty="0" err="1">
                <a:solidFill>
                  <a:schemeClr val="accent5"/>
                </a:solidFill>
              </a:rPr>
              <a:t>Dünya</a:t>
            </a:r>
            <a:r>
              <a:rPr lang="en-GB" altLang="ko-KR" dirty="0">
                <a:solidFill>
                  <a:schemeClr val="accent5"/>
                </a:solidFill>
              </a:rPr>
              <a:t> </a:t>
            </a:r>
            <a:r>
              <a:rPr lang="en-GB" altLang="ko-KR" dirty="0" err="1">
                <a:solidFill>
                  <a:schemeClr val="accent5"/>
                </a:solidFill>
              </a:rPr>
              <a:t>Ticaret</a:t>
            </a:r>
            <a:r>
              <a:rPr lang="en-GB" altLang="ko-KR" dirty="0">
                <a:solidFill>
                  <a:schemeClr val="accent5"/>
                </a:solidFill>
              </a:rPr>
              <a:t> </a:t>
            </a:r>
            <a:r>
              <a:rPr lang="en-GB" altLang="ko-KR" dirty="0" err="1">
                <a:solidFill>
                  <a:schemeClr val="accent5"/>
                </a:solidFill>
              </a:rPr>
              <a:t>Merkezi</a:t>
            </a:r>
            <a:r>
              <a:rPr lang="en-GB" altLang="ko-KR" dirty="0">
                <a:solidFill>
                  <a:schemeClr val="accent5"/>
                </a:solidFill>
              </a:rPr>
              <a:t> A1 Blok No: 437-438</a:t>
            </a:r>
            <a:br>
              <a:rPr lang="en-GB" altLang="ko-KR" dirty="0">
                <a:solidFill>
                  <a:schemeClr val="accent5"/>
                </a:solidFill>
              </a:rPr>
            </a:br>
            <a:r>
              <a:rPr lang="en-GB" altLang="ko-KR" dirty="0">
                <a:solidFill>
                  <a:schemeClr val="accent5"/>
                </a:solidFill>
              </a:rPr>
              <a:t>K:14 </a:t>
            </a:r>
            <a:r>
              <a:rPr lang="en-GB" altLang="ko-KR" dirty="0" err="1">
                <a:solidFill>
                  <a:schemeClr val="accent5"/>
                </a:solidFill>
              </a:rPr>
              <a:t>Yeşilköy</a:t>
            </a:r>
            <a:r>
              <a:rPr lang="en-GB" altLang="ko-KR" dirty="0">
                <a:solidFill>
                  <a:schemeClr val="accent5"/>
                </a:solidFill>
              </a:rPr>
              <a:t>, </a:t>
            </a:r>
            <a:r>
              <a:rPr lang="en-GB" altLang="ko-KR" dirty="0" err="1">
                <a:solidFill>
                  <a:schemeClr val="accent5"/>
                </a:solidFill>
              </a:rPr>
              <a:t>Bakırköy</a:t>
            </a:r>
            <a:r>
              <a:rPr lang="en-GB" altLang="ko-KR" dirty="0">
                <a:solidFill>
                  <a:schemeClr val="accent5"/>
                </a:solidFill>
              </a:rPr>
              <a:t>-İstanbul/TURKEY, 34149</a:t>
            </a:r>
            <a:br>
              <a:rPr lang="en-GB" altLang="ko-KR" dirty="0">
                <a:solidFill>
                  <a:schemeClr val="accent5"/>
                </a:solidFill>
              </a:rPr>
            </a:br>
            <a:r>
              <a:rPr lang="en-GB" altLang="ko-KR" dirty="0">
                <a:solidFill>
                  <a:schemeClr val="accent5"/>
                </a:solidFill>
              </a:rPr>
              <a:t>Tel.: +90 212 465 65 07 or +90 212 465 65 08</a:t>
            </a:r>
            <a:br>
              <a:rPr lang="en-GB" altLang="ko-KR" dirty="0">
                <a:solidFill>
                  <a:schemeClr val="accent5"/>
                </a:solidFill>
              </a:rPr>
            </a:br>
            <a:r>
              <a:rPr lang="en-GB" altLang="ko-KR" dirty="0">
                <a:solidFill>
                  <a:schemeClr val="accent5"/>
                </a:solidFill>
              </a:rPr>
              <a:t>Fax: +90 212 465 65 09</a:t>
            </a:r>
            <a:br>
              <a:rPr lang="en-GB" altLang="ko-KR" dirty="0">
                <a:solidFill>
                  <a:schemeClr val="accent5"/>
                </a:solidFill>
              </a:rPr>
            </a:br>
            <a:r>
              <a:rPr lang="en-GB" altLang="ko-KR" dirty="0">
                <a:solidFill>
                  <a:schemeClr val="accent5"/>
                </a:solidFill>
              </a:rPr>
              <a:t>E-mail: secretariat@smiic.org; </a:t>
            </a:r>
            <a:br>
              <a:rPr lang="en-GB" altLang="ko-KR" dirty="0">
                <a:solidFill>
                  <a:schemeClr val="accent5"/>
                </a:solidFill>
              </a:rPr>
            </a:br>
            <a:r>
              <a:rPr lang="en-GB" altLang="ko-KR" dirty="0">
                <a:solidFill>
                  <a:schemeClr val="accent5"/>
                </a:solidFill>
              </a:rPr>
              <a:t>Web: www.smiic.org</a:t>
            </a:r>
            <a:endParaRPr lang="tr-TR" dirty="0">
              <a:solidFill>
                <a:schemeClr val="accent5"/>
              </a:solidFill>
            </a:endParaRPr>
          </a:p>
        </p:txBody>
      </p:sp>
      <p:sp>
        <p:nvSpPr>
          <p:cNvPr id="4" name="Metin kutusu 3">
            <a:extLst>
              <a:ext uri="{FF2B5EF4-FFF2-40B4-BE49-F238E27FC236}">
                <a16:creationId xmlns:a16="http://schemas.microsoft.com/office/drawing/2014/main" id="{A7577FAF-92E2-491B-A6C5-66A3E6D5CA72}"/>
              </a:ext>
            </a:extLst>
          </p:cNvPr>
          <p:cNvSpPr txBox="1"/>
          <p:nvPr/>
        </p:nvSpPr>
        <p:spPr>
          <a:xfrm>
            <a:off x="11487462" y="6323138"/>
            <a:ext cx="704538" cy="369332"/>
          </a:xfrm>
          <a:prstGeom prst="rect">
            <a:avLst/>
          </a:prstGeom>
          <a:noFill/>
        </p:spPr>
        <p:txBody>
          <a:bodyPr wrap="square" rtlCol="0">
            <a:spAutoFit/>
          </a:bodyPr>
          <a:lstStyle/>
          <a:p>
            <a:r>
              <a:rPr lang="en-US" dirty="0"/>
              <a:t>52</a:t>
            </a:r>
          </a:p>
        </p:txBody>
      </p:sp>
    </p:spTree>
    <p:extLst>
      <p:ext uri="{BB962C8B-B14F-4D97-AF65-F5344CB8AC3E}">
        <p14:creationId xmlns:p14="http://schemas.microsoft.com/office/powerpoint/2010/main" val="4198469735"/>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C813E43C-351F-4386-99F9-E2A6A86CD958}"/>
              </a:ext>
            </a:extLst>
          </p:cNvPr>
          <p:cNvSpPr/>
          <p:nvPr/>
        </p:nvSpPr>
        <p:spPr>
          <a:xfrm>
            <a:off x="-188259" y="0"/>
            <a:ext cx="12673853" cy="7100047"/>
          </a:xfrm>
          <a:prstGeom prst="rect">
            <a:avLst/>
          </a:prstGeom>
          <a:solidFill>
            <a:srgbClr val="3F547A">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Kiriş 17">
            <a:extLst>
              <a:ext uri="{FF2B5EF4-FFF2-40B4-BE49-F238E27FC236}">
                <a16:creationId xmlns:a16="http://schemas.microsoft.com/office/drawing/2014/main" id="{697ED739-F971-434C-B792-AEF846BC01A8}"/>
              </a:ext>
            </a:extLst>
          </p:cNvPr>
          <p:cNvSpPr/>
          <p:nvPr/>
        </p:nvSpPr>
        <p:spPr>
          <a:xfrm rot="20699176">
            <a:off x="-591441" y="-3483718"/>
            <a:ext cx="13381359" cy="6965699"/>
          </a:xfrm>
          <a:prstGeom prst="chord">
            <a:avLst>
              <a:gd name="adj1" fmla="val 848193"/>
              <a:gd name="adj2" fmla="val 117064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A0548A3E-B831-4FAC-9EC8-22F67D2E5760}"/>
              </a:ext>
            </a:extLst>
          </p:cNvPr>
          <p:cNvSpPr>
            <a:spLocks noGrp="1"/>
          </p:cNvSpPr>
          <p:nvPr>
            <p:ph idx="1"/>
          </p:nvPr>
        </p:nvSpPr>
        <p:spPr>
          <a:xfrm>
            <a:off x="55490" y="1056321"/>
            <a:ext cx="10924495" cy="720368"/>
          </a:xfrm>
        </p:spPr>
        <p:txBody>
          <a:bodyPr>
            <a:noAutofit/>
          </a:bodyPr>
          <a:lstStyle/>
          <a:p>
            <a:pPr algn="just"/>
            <a:r>
              <a:rPr lang="tr-TR" sz="2400" dirty="0" err="1">
                <a:latin typeface="+mj-lt"/>
              </a:rPr>
              <a:t>All</a:t>
            </a:r>
            <a:r>
              <a:rPr lang="tr-TR" sz="2400" dirty="0">
                <a:latin typeface="+mj-lt"/>
              </a:rPr>
              <a:t> </a:t>
            </a:r>
            <a:r>
              <a:rPr lang="tr-TR" sz="2400" b="1" dirty="0">
                <a:latin typeface="+mj-lt"/>
              </a:rPr>
              <a:t>OIC </a:t>
            </a:r>
            <a:r>
              <a:rPr lang="tr-TR" sz="2400" b="1" dirty="0" err="1">
                <a:latin typeface="+mj-lt"/>
              </a:rPr>
              <a:t>Member</a:t>
            </a:r>
            <a:r>
              <a:rPr lang="tr-TR" sz="2400" b="1" dirty="0">
                <a:latin typeface="+mj-lt"/>
              </a:rPr>
              <a:t> </a:t>
            </a:r>
            <a:r>
              <a:rPr lang="tr-TR" sz="2400" b="1" dirty="0" err="1">
                <a:latin typeface="+mj-lt"/>
              </a:rPr>
              <a:t>States</a:t>
            </a:r>
            <a:r>
              <a:rPr lang="tr-TR" sz="2400" b="1" dirty="0">
                <a:latin typeface="+mj-lt"/>
              </a:rPr>
              <a:t> </a:t>
            </a:r>
            <a:r>
              <a:rPr lang="tr-TR" sz="2400" dirty="0" err="1">
                <a:latin typeface="+mj-lt"/>
              </a:rPr>
              <a:t>through</a:t>
            </a:r>
            <a:r>
              <a:rPr lang="tr-TR" sz="2400" dirty="0">
                <a:latin typeface="+mj-lt"/>
              </a:rPr>
              <a:t> </a:t>
            </a:r>
            <a:r>
              <a:rPr lang="tr-TR" sz="2400" dirty="0" err="1">
                <a:latin typeface="+mj-lt"/>
              </a:rPr>
              <a:t>their</a:t>
            </a:r>
            <a:r>
              <a:rPr lang="tr-TR" sz="2400" dirty="0">
                <a:latin typeface="+mj-lt"/>
              </a:rPr>
              <a:t> </a:t>
            </a:r>
            <a:r>
              <a:rPr lang="tr-TR" sz="2400" dirty="0" err="1">
                <a:latin typeface="+mj-lt"/>
              </a:rPr>
              <a:t>National</a:t>
            </a:r>
            <a:r>
              <a:rPr lang="tr-TR" sz="2400" dirty="0">
                <a:latin typeface="+mj-lt"/>
              </a:rPr>
              <a:t> </a:t>
            </a:r>
            <a:r>
              <a:rPr lang="tr-TR" sz="2400" i="1" dirty="0">
                <a:latin typeface="+mj-lt"/>
              </a:rPr>
              <a:t>Standardization, </a:t>
            </a:r>
            <a:r>
              <a:rPr lang="tr-TR" sz="2400" i="1" dirty="0" err="1">
                <a:latin typeface="+mj-lt"/>
              </a:rPr>
              <a:t>Metrology</a:t>
            </a:r>
            <a:r>
              <a:rPr lang="tr-TR" sz="2400" i="1" dirty="0">
                <a:latin typeface="+mj-lt"/>
              </a:rPr>
              <a:t> </a:t>
            </a:r>
            <a:r>
              <a:rPr lang="tr-TR" sz="2400" i="1" dirty="0" err="1">
                <a:latin typeface="+mj-lt"/>
              </a:rPr>
              <a:t>and</a:t>
            </a:r>
            <a:r>
              <a:rPr lang="tr-TR" sz="2400" i="1" dirty="0">
                <a:latin typeface="+mj-lt"/>
              </a:rPr>
              <a:t> </a:t>
            </a:r>
            <a:r>
              <a:rPr lang="tr-TR" sz="2400" i="1" dirty="0" err="1">
                <a:latin typeface="+mj-lt"/>
              </a:rPr>
              <a:t>Accreditation</a:t>
            </a:r>
            <a:r>
              <a:rPr lang="tr-TR" sz="2400" i="1" dirty="0">
                <a:latin typeface="+mj-lt"/>
              </a:rPr>
              <a:t> </a:t>
            </a:r>
            <a:r>
              <a:rPr lang="tr-TR" sz="2400" dirty="0" err="1">
                <a:latin typeface="+mj-lt"/>
              </a:rPr>
              <a:t>Bodies</a:t>
            </a:r>
            <a:r>
              <a:rPr lang="tr-TR" sz="2400" dirty="0">
                <a:latin typeface="+mj-lt"/>
              </a:rPr>
              <a:t> can be a</a:t>
            </a:r>
            <a:r>
              <a:rPr lang="en-US" sz="2400" dirty="0">
                <a:latin typeface="+mj-lt"/>
              </a:rPr>
              <a:t> SMIIC</a:t>
            </a:r>
            <a:r>
              <a:rPr lang="tr-TR" sz="2400" dirty="0">
                <a:latin typeface="+mj-lt"/>
              </a:rPr>
              <a:t> </a:t>
            </a:r>
            <a:r>
              <a:rPr lang="tr-TR" sz="2400" dirty="0" err="1">
                <a:latin typeface="+mj-lt"/>
              </a:rPr>
              <a:t>member</a:t>
            </a:r>
            <a:r>
              <a:rPr lang="tr-TR" sz="2400" dirty="0">
                <a:latin typeface="+mj-lt"/>
              </a:rPr>
              <a:t>.</a:t>
            </a:r>
            <a:endParaRPr lang="tr-TR" dirty="0">
              <a:latin typeface="+mj-lt"/>
            </a:endParaRPr>
          </a:p>
        </p:txBody>
      </p:sp>
      <p:sp>
        <p:nvSpPr>
          <p:cNvPr id="10" name="Kiriş 9">
            <a:extLst>
              <a:ext uri="{FF2B5EF4-FFF2-40B4-BE49-F238E27FC236}">
                <a16:creationId xmlns:a16="http://schemas.microsoft.com/office/drawing/2014/main" id="{DD4D13D4-1F71-4D54-B573-8F7209D90417}"/>
              </a:ext>
            </a:extLst>
          </p:cNvPr>
          <p:cNvSpPr/>
          <p:nvPr/>
        </p:nvSpPr>
        <p:spPr>
          <a:xfrm rot="9961538">
            <a:off x="-421242" y="3834400"/>
            <a:ext cx="13045568" cy="6499551"/>
          </a:xfrm>
          <a:prstGeom prst="chord">
            <a:avLst>
              <a:gd name="adj1" fmla="val 848193"/>
              <a:gd name="adj2" fmla="val 11706444"/>
            </a:avLst>
          </a:prstGeom>
          <a:pattFill prst="pct5">
            <a:fgClr>
              <a:srgbClr val="3F547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etin kutusu 18">
            <a:extLst>
              <a:ext uri="{FF2B5EF4-FFF2-40B4-BE49-F238E27FC236}">
                <a16:creationId xmlns:a16="http://schemas.microsoft.com/office/drawing/2014/main" id="{88DF5CF4-7D8C-4497-B104-52E02F2437F3}"/>
              </a:ext>
            </a:extLst>
          </p:cNvPr>
          <p:cNvSpPr txBox="1"/>
          <p:nvPr/>
        </p:nvSpPr>
        <p:spPr>
          <a:xfrm>
            <a:off x="448433" y="1993479"/>
            <a:ext cx="9406218" cy="110799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SMIIC has 42  Member States to date. (39 Full and 3 Observer Members </a:t>
            </a:r>
            <a:r>
              <a:rPr lang="tr-TR" sz="2400" dirty="0">
                <a:latin typeface="+mj-lt"/>
              </a:rPr>
              <a:t>as of </a:t>
            </a:r>
            <a:r>
              <a:rPr lang="tr-TR" sz="2400" dirty="0" err="1">
                <a:latin typeface="+mj-lt"/>
              </a:rPr>
              <a:t>January</a:t>
            </a:r>
            <a:r>
              <a:rPr lang="tr-TR" sz="2400" dirty="0">
                <a:latin typeface="+mj-lt"/>
              </a:rPr>
              <a:t> 2020</a:t>
            </a:r>
            <a:r>
              <a:rPr lang="en-US" sz="2400" dirty="0">
                <a:latin typeface="+mj-lt"/>
              </a:rPr>
              <a:t>)    </a:t>
            </a:r>
            <a:r>
              <a:rPr lang="en-US" sz="2400" dirty="0">
                <a:latin typeface="+mj-lt"/>
                <a:hlinkClick r:id="rId3"/>
              </a:rPr>
              <a:t>https://www.smiic.org/en/members</a:t>
            </a:r>
            <a:r>
              <a:rPr lang="tr-TR" sz="2400" dirty="0">
                <a:latin typeface="+mj-lt"/>
              </a:rPr>
              <a:t> </a:t>
            </a:r>
            <a:r>
              <a:rPr lang="en-US" sz="2400" dirty="0">
                <a:latin typeface="+mj-lt"/>
              </a:rPr>
              <a:t> </a:t>
            </a:r>
          </a:p>
          <a:p>
            <a:endParaRPr lang="en-US" dirty="0"/>
          </a:p>
        </p:txBody>
      </p:sp>
      <p:pic>
        <p:nvPicPr>
          <p:cNvPr id="20" name="Picture 18">
            <a:extLst>
              <a:ext uri="{FF2B5EF4-FFF2-40B4-BE49-F238E27FC236}">
                <a16:creationId xmlns:a16="http://schemas.microsoft.com/office/drawing/2014/main" id="{2135ED04-EB8F-449F-A8A5-4A2B78CC56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1962" y="5995628"/>
            <a:ext cx="664538" cy="66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B2DB784B-EFFC-40DF-B339-32CA2F7FC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1177" y="3661750"/>
            <a:ext cx="1246154"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a:extLst>
              <a:ext uri="{FF2B5EF4-FFF2-40B4-BE49-F238E27FC236}">
                <a16:creationId xmlns:a16="http://schemas.microsoft.com/office/drawing/2014/main" id="{19A4C9EF-ADC4-4680-895E-746BE66C5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875" y="4825978"/>
            <a:ext cx="570504" cy="35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descr="http://gaccon.gm/wp-content/uploads/2016/03/tgsb.png">
            <a:extLst>
              <a:ext uri="{FF2B5EF4-FFF2-40B4-BE49-F238E27FC236}">
                <a16:creationId xmlns:a16="http://schemas.microsoft.com/office/drawing/2014/main" id="{B7FFC28F-0A9A-40ED-B3E9-AB53C1AE92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9947" y="5944332"/>
            <a:ext cx="660476" cy="6604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a:extLst>
              <a:ext uri="{FF2B5EF4-FFF2-40B4-BE49-F238E27FC236}">
                <a16:creationId xmlns:a16="http://schemas.microsoft.com/office/drawing/2014/main" id="{E488D49D-5345-4F72-AE6A-CD87CC9BA2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4761" y="4600469"/>
            <a:ext cx="72000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descr="TSES">
            <a:extLst>
              <a:ext uri="{FF2B5EF4-FFF2-40B4-BE49-F238E27FC236}">
                <a16:creationId xmlns:a16="http://schemas.microsoft.com/office/drawing/2014/main" id="{905B300E-C8A3-4210-85AF-1030BD13560A}"/>
              </a:ext>
            </a:extLst>
          </p:cNvPr>
          <p:cNvPicPr>
            <a:picLocks noChangeAspect="1" noChangeArrowheads="1"/>
          </p:cNvPicPr>
          <p:nvPr/>
        </p:nvPicPr>
        <p:blipFill>
          <a:blip r:embed="rId9"/>
          <a:srcRect/>
          <a:stretch>
            <a:fillRect/>
          </a:stretch>
        </p:blipFill>
        <p:spPr>
          <a:xfrm>
            <a:off x="9524518" y="3888233"/>
            <a:ext cx="660266" cy="376313"/>
          </a:xfrm>
          <a:prstGeom prst="rect">
            <a:avLst/>
          </a:prstGeom>
          <a:noFill/>
        </p:spPr>
      </p:pic>
      <p:pic>
        <p:nvPicPr>
          <p:cNvPr id="26" name="Picture 11">
            <a:extLst>
              <a:ext uri="{FF2B5EF4-FFF2-40B4-BE49-F238E27FC236}">
                <a16:creationId xmlns:a16="http://schemas.microsoft.com/office/drawing/2014/main" id="{7274C614-031E-4D9B-8253-B32527F9CB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35067" y="5781925"/>
            <a:ext cx="642787" cy="390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7">
            <a:extLst>
              <a:ext uri="{FF2B5EF4-FFF2-40B4-BE49-F238E27FC236}">
                <a16:creationId xmlns:a16="http://schemas.microsoft.com/office/drawing/2014/main" id="{1649B0F5-62B9-4D80-968F-2C8024DF4B5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795" t="18910" r="78326" b="22760"/>
          <a:stretch/>
        </p:blipFill>
        <p:spPr bwMode="auto">
          <a:xfrm>
            <a:off x="10410616" y="4193886"/>
            <a:ext cx="621706" cy="52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descr="http://saudigazette.com.sa/uploads/images/2017/10/25/560798.jpg">
            <a:extLst>
              <a:ext uri="{FF2B5EF4-FFF2-40B4-BE49-F238E27FC236}">
                <a16:creationId xmlns:a16="http://schemas.microsoft.com/office/drawing/2014/main" id="{90AEB559-DE39-491C-B5D4-978CEA0FC3E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24294" y="4911242"/>
            <a:ext cx="892788" cy="611560"/>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EEF2FAEC-C4F6-4A22-A84D-F08266BAFD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02503" y="5414363"/>
            <a:ext cx="773053" cy="540000"/>
          </a:xfrm>
          <a:prstGeom prst="rect">
            <a:avLst/>
          </a:prstGeom>
        </p:spPr>
      </p:pic>
      <p:pic>
        <p:nvPicPr>
          <p:cNvPr id="5" name="Resim 4">
            <a:extLst>
              <a:ext uri="{FF2B5EF4-FFF2-40B4-BE49-F238E27FC236}">
                <a16:creationId xmlns:a16="http://schemas.microsoft.com/office/drawing/2014/main" id="{B56AA536-956B-4008-9B99-7EB4406C32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83565" y="6070355"/>
            <a:ext cx="577627" cy="360000"/>
          </a:xfrm>
          <a:prstGeom prst="rect">
            <a:avLst/>
          </a:prstGeom>
        </p:spPr>
      </p:pic>
      <p:pic>
        <p:nvPicPr>
          <p:cNvPr id="7" name="Resim 6">
            <a:extLst>
              <a:ext uri="{FF2B5EF4-FFF2-40B4-BE49-F238E27FC236}">
                <a16:creationId xmlns:a16="http://schemas.microsoft.com/office/drawing/2014/main" id="{8766A321-CA22-4812-B2E1-F354A27BC0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03766" y="4773715"/>
            <a:ext cx="576000" cy="360000"/>
          </a:xfrm>
          <a:prstGeom prst="rect">
            <a:avLst/>
          </a:prstGeom>
        </p:spPr>
      </p:pic>
      <p:pic>
        <p:nvPicPr>
          <p:cNvPr id="9" name="Resim 8">
            <a:extLst>
              <a:ext uri="{FF2B5EF4-FFF2-40B4-BE49-F238E27FC236}">
                <a16:creationId xmlns:a16="http://schemas.microsoft.com/office/drawing/2014/main" id="{7EF23283-5EAB-4997-ADFE-31B712A6D2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05862" y="5456923"/>
            <a:ext cx="525547" cy="360000"/>
          </a:xfrm>
          <a:prstGeom prst="rect">
            <a:avLst/>
          </a:prstGeom>
        </p:spPr>
      </p:pic>
      <p:pic>
        <p:nvPicPr>
          <p:cNvPr id="13" name="Resim 12">
            <a:extLst>
              <a:ext uri="{FF2B5EF4-FFF2-40B4-BE49-F238E27FC236}">
                <a16:creationId xmlns:a16="http://schemas.microsoft.com/office/drawing/2014/main" id="{A79B66F2-C577-4B8C-8A93-0B6645F9B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09746" y="4126491"/>
            <a:ext cx="720928" cy="540000"/>
          </a:xfrm>
          <a:prstGeom prst="rect">
            <a:avLst/>
          </a:prstGeom>
        </p:spPr>
      </p:pic>
      <p:pic>
        <p:nvPicPr>
          <p:cNvPr id="15" name="Resim 14">
            <a:extLst>
              <a:ext uri="{FF2B5EF4-FFF2-40B4-BE49-F238E27FC236}">
                <a16:creationId xmlns:a16="http://schemas.microsoft.com/office/drawing/2014/main" id="{FBFFB2F6-FDFE-4961-965E-C6EF218C5C9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07493" y="4538484"/>
            <a:ext cx="772660" cy="540000"/>
          </a:xfrm>
          <a:prstGeom prst="rect">
            <a:avLst/>
          </a:prstGeom>
        </p:spPr>
      </p:pic>
      <p:pic>
        <p:nvPicPr>
          <p:cNvPr id="31" name="Resim 30">
            <a:extLst>
              <a:ext uri="{FF2B5EF4-FFF2-40B4-BE49-F238E27FC236}">
                <a16:creationId xmlns:a16="http://schemas.microsoft.com/office/drawing/2014/main" id="{4CC89D1A-075D-4F0E-AB37-47F1574312D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38481" y="3790670"/>
            <a:ext cx="540000" cy="540000"/>
          </a:xfrm>
          <a:prstGeom prst="rect">
            <a:avLst/>
          </a:prstGeom>
        </p:spPr>
      </p:pic>
      <p:pic>
        <p:nvPicPr>
          <p:cNvPr id="33" name="Resim 32">
            <a:extLst>
              <a:ext uri="{FF2B5EF4-FFF2-40B4-BE49-F238E27FC236}">
                <a16:creationId xmlns:a16="http://schemas.microsoft.com/office/drawing/2014/main" id="{6F833B13-4423-42E7-A4C4-968A5F3BDBE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07059" y="6049635"/>
            <a:ext cx="540000" cy="540000"/>
          </a:xfrm>
          <a:prstGeom prst="rect">
            <a:avLst/>
          </a:prstGeom>
        </p:spPr>
      </p:pic>
      <p:pic>
        <p:nvPicPr>
          <p:cNvPr id="35" name="Resim 34">
            <a:extLst>
              <a:ext uri="{FF2B5EF4-FFF2-40B4-BE49-F238E27FC236}">
                <a16:creationId xmlns:a16="http://schemas.microsoft.com/office/drawing/2014/main" id="{72C97755-F0B8-48FD-B220-5F981AE16FC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26965" y="5234363"/>
            <a:ext cx="720000" cy="720000"/>
          </a:xfrm>
          <a:prstGeom prst="rect">
            <a:avLst/>
          </a:prstGeom>
        </p:spPr>
      </p:pic>
      <p:pic>
        <p:nvPicPr>
          <p:cNvPr id="37" name="Resim 36">
            <a:extLst>
              <a:ext uri="{FF2B5EF4-FFF2-40B4-BE49-F238E27FC236}">
                <a16:creationId xmlns:a16="http://schemas.microsoft.com/office/drawing/2014/main" id="{22EE2872-6A39-455B-B5C1-BBF2F353422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965325" y="6048000"/>
            <a:ext cx="720000" cy="540000"/>
          </a:xfrm>
          <a:prstGeom prst="rect">
            <a:avLst/>
          </a:prstGeom>
        </p:spPr>
      </p:pic>
      <p:pic>
        <p:nvPicPr>
          <p:cNvPr id="39" name="Resim 38">
            <a:extLst>
              <a:ext uri="{FF2B5EF4-FFF2-40B4-BE49-F238E27FC236}">
                <a16:creationId xmlns:a16="http://schemas.microsoft.com/office/drawing/2014/main" id="{82C92EB8-43C1-4D6A-BACB-3EF16015CEC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080595" y="4106484"/>
            <a:ext cx="437143" cy="432000"/>
          </a:xfrm>
          <a:prstGeom prst="rect">
            <a:avLst/>
          </a:prstGeom>
        </p:spPr>
      </p:pic>
      <p:pic>
        <p:nvPicPr>
          <p:cNvPr id="41" name="Resim 40">
            <a:extLst>
              <a:ext uri="{FF2B5EF4-FFF2-40B4-BE49-F238E27FC236}">
                <a16:creationId xmlns:a16="http://schemas.microsoft.com/office/drawing/2014/main" id="{18F3CF33-8EDA-4CF2-9C6C-0EE0372E5C9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33723" y="4755015"/>
            <a:ext cx="360000" cy="360000"/>
          </a:xfrm>
          <a:prstGeom prst="rect">
            <a:avLst/>
          </a:prstGeom>
        </p:spPr>
      </p:pic>
      <p:pic>
        <p:nvPicPr>
          <p:cNvPr id="43" name="Resim 42">
            <a:extLst>
              <a:ext uri="{FF2B5EF4-FFF2-40B4-BE49-F238E27FC236}">
                <a16:creationId xmlns:a16="http://schemas.microsoft.com/office/drawing/2014/main" id="{1C99B630-89C6-412F-9DCD-F446FC7ADA1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686647" y="5992545"/>
            <a:ext cx="561600" cy="561600"/>
          </a:xfrm>
          <a:prstGeom prst="rect">
            <a:avLst/>
          </a:prstGeom>
        </p:spPr>
      </p:pic>
      <p:pic>
        <p:nvPicPr>
          <p:cNvPr id="45" name="Resim 44">
            <a:extLst>
              <a:ext uri="{FF2B5EF4-FFF2-40B4-BE49-F238E27FC236}">
                <a16:creationId xmlns:a16="http://schemas.microsoft.com/office/drawing/2014/main" id="{F933DA21-47CF-4166-9426-69E5D31BD18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563489" y="5406316"/>
            <a:ext cx="766915" cy="540000"/>
          </a:xfrm>
          <a:prstGeom prst="rect">
            <a:avLst/>
          </a:prstGeom>
        </p:spPr>
      </p:pic>
      <p:pic>
        <p:nvPicPr>
          <p:cNvPr id="47" name="Resim 46">
            <a:extLst>
              <a:ext uri="{FF2B5EF4-FFF2-40B4-BE49-F238E27FC236}">
                <a16:creationId xmlns:a16="http://schemas.microsoft.com/office/drawing/2014/main" id="{45F5644A-A006-4371-AAAA-21931A8B2F9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079451" y="4389103"/>
            <a:ext cx="360000" cy="360000"/>
          </a:xfrm>
          <a:prstGeom prst="rect">
            <a:avLst/>
          </a:prstGeom>
        </p:spPr>
      </p:pic>
      <p:pic>
        <p:nvPicPr>
          <p:cNvPr id="49" name="Resim 48">
            <a:extLst>
              <a:ext uri="{FF2B5EF4-FFF2-40B4-BE49-F238E27FC236}">
                <a16:creationId xmlns:a16="http://schemas.microsoft.com/office/drawing/2014/main" id="{EE4D8BD3-563C-4A7D-A18B-1FBE1407FE4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840933" y="5257757"/>
            <a:ext cx="739726" cy="360000"/>
          </a:xfrm>
          <a:prstGeom prst="rect">
            <a:avLst/>
          </a:prstGeom>
        </p:spPr>
      </p:pic>
      <p:pic>
        <p:nvPicPr>
          <p:cNvPr id="51" name="Grafik 50">
            <a:extLst>
              <a:ext uri="{FF2B5EF4-FFF2-40B4-BE49-F238E27FC236}">
                <a16:creationId xmlns:a16="http://schemas.microsoft.com/office/drawing/2014/main" id="{1EAF915D-610F-4D91-9763-57762D2463B4}"/>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906262" y="6279916"/>
            <a:ext cx="420000" cy="360000"/>
          </a:xfrm>
          <a:prstGeom prst="rect">
            <a:avLst/>
          </a:prstGeom>
        </p:spPr>
      </p:pic>
      <p:pic>
        <p:nvPicPr>
          <p:cNvPr id="53" name="Grafik 52">
            <a:extLst>
              <a:ext uri="{FF2B5EF4-FFF2-40B4-BE49-F238E27FC236}">
                <a16:creationId xmlns:a16="http://schemas.microsoft.com/office/drawing/2014/main" id="{5EAAAC20-EDDF-4A5E-A60B-CC473DC76BE8}"/>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586928" y="5821533"/>
            <a:ext cx="480000" cy="288000"/>
          </a:xfrm>
          <a:prstGeom prst="rect">
            <a:avLst/>
          </a:prstGeom>
        </p:spPr>
      </p:pic>
      <p:pic>
        <p:nvPicPr>
          <p:cNvPr id="55" name="Resim 54">
            <a:extLst>
              <a:ext uri="{FF2B5EF4-FFF2-40B4-BE49-F238E27FC236}">
                <a16:creationId xmlns:a16="http://schemas.microsoft.com/office/drawing/2014/main" id="{6D54CE70-9DDA-445C-ACEE-1BFAFCD8DC9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897949" y="6102253"/>
            <a:ext cx="554863" cy="540000"/>
          </a:xfrm>
          <a:prstGeom prst="rect">
            <a:avLst/>
          </a:prstGeom>
        </p:spPr>
      </p:pic>
      <p:pic>
        <p:nvPicPr>
          <p:cNvPr id="57" name="Resim 56">
            <a:extLst>
              <a:ext uri="{FF2B5EF4-FFF2-40B4-BE49-F238E27FC236}">
                <a16:creationId xmlns:a16="http://schemas.microsoft.com/office/drawing/2014/main" id="{38CE7919-AC13-4881-B585-7641508737F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flipH="1">
            <a:off x="3182482" y="4749103"/>
            <a:ext cx="501661" cy="501661"/>
          </a:xfrm>
          <a:prstGeom prst="rect">
            <a:avLst/>
          </a:prstGeom>
        </p:spPr>
      </p:pic>
      <p:pic>
        <p:nvPicPr>
          <p:cNvPr id="59" name="Resim 58">
            <a:extLst>
              <a:ext uri="{FF2B5EF4-FFF2-40B4-BE49-F238E27FC236}">
                <a16:creationId xmlns:a16="http://schemas.microsoft.com/office/drawing/2014/main" id="{D6CA1ACA-38AC-410C-BB4D-B5927FF9114F}"/>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352597" y="5245386"/>
            <a:ext cx="640000" cy="395742"/>
          </a:xfrm>
          <a:prstGeom prst="rect">
            <a:avLst/>
          </a:prstGeom>
        </p:spPr>
      </p:pic>
      <p:pic>
        <p:nvPicPr>
          <p:cNvPr id="61" name="Resim 60">
            <a:extLst>
              <a:ext uri="{FF2B5EF4-FFF2-40B4-BE49-F238E27FC236}">
                <a16:creationId xmlns:a16="http://schemas.microsoft.com/office/drawing/2014/main" id="{28ABB61C-81C7-4371-AB7D-4125AA132AA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24097" y="6318000"/>
            <a:ext cx="547912" cy="360000"/>
          </a:xfrm>
          <a:prstGeom prst="rect">
            <a:avLst/>
          </a:prstGeom>
        </p:spPr>
      </p:pic>
      <p:pic>
        <p:nvPicPr>
          <p:cNvPr id="67" name="Resim 66">
            <a:extLst>
              <a:ext uri="{FF2B5EF4-FFF2-40B4-BE49-F238E27FC236}">
                <a16:creationId xmlns:a16="http://schemas.microsoft.com/office/drawing/2014/main" id="{11681690-9EAD-4681-A2FF-7EB8879091E8}"/>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156454" y="4318257"/>
            <a:ext cx="360000" cy="360000"/>
          </a:xfrm>
          <a:prstGeom prst="rect">
            <a:avLst/>
          </a:prstGeom>
        </p:spPr>
      </p:pic>
      <p:pic>
        <p:nvPicPr>
          <p:cNvPr id="69" name="Resim 68">
            <a:extLst>
              <a:ext uri="{FF2B5EF4-FFF2-40B4-BE49-F238E27FC236}">
                <a16:creationId xmlns:a16="http://schemas.microsoft.com/office/drawing/2014/main" id="{29FDBAF8-1202-4716-909A-33994B205B7B}"/>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740165" y="5382965"/>
            <a:ext cx="900000" cy="540000"/>
          </a:xfrm>
          <a:prstGeom prst="rect">
            <a:avLst/>
          </a:prstGeom>
        </p:spPr>
      </p:pic>
      <p:pic>
        <p:nvPicPr>
          <p:cNvPr id="71" name="Resim 70">
            <a:extLst>
              <a:ext uri="{FF2B5EF4-FFF2-40B4-BE49-F238E27FC236}">
                <a16:creationId xmlns:a16="http://schemas.microsoft.com/office/drawing/2014/main" id="{7BDE4BDC-F556-43E5-B73D-4F4AACDA8675}"/>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0016460" y="5005971"/>
            <a:ext cx="1080000" cy="540000"/>
          </a:xfrm>
          <a:prstGeom prst="rect">
            <a:avLst/>
          </a:prstGeom>
        </p:spPr>
      </p:pic>
      <p:sp>
        <p:nvSpPr>
          <p:cNvPr id="48" name="Dikdörtgen 47">
            <a:extLst>
              <a:ext uri="{FF2B5EF4-FFF2-40B4-BE49-F238E27FC236}">
                <a16:creationId xmlns:a16="http://schemas.microsoft.com/office/drawing/2014/main" id="{74F00760-1B40-4DD8-B4DB-C13114CBD799}"/>
              </a:ext>
            </a:extLst>
          </p:cNvPr>
          <p:cNvSpPr/>
          <p:nvPr/>
        </p:nvSpPr>
        <p:spPr>
          <a:xfrm>
            <a:off x="-372340" y="-71912"/>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Resim 72">
            <a:extLst>
              <a:ext uri="{FF2B5EF4-FFF2-40B4-BE49-F238E27FC236}">
                <a16:creationId xmlns:a16="http://schemas.microsoft.com/office/drawing/2014/main" id="{B44F2E07-ADEF-4F8B-9541-00DCBE5F8D5B}"/>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637127" y="5698513"/>
            <a:ext cx="576000" cy="288000"/>
          </a:xfrm>
          <a:prstGeom prst="rect">
            <a:avLst/>
          </a:prstGeom>
        </p:spPr>
      </p:pic>
      <p:pic>
        <p:nvPicPr>
          <p:cNvPr id="46" name="Resim 45">
            <a:extLst>
              <a:ext uri="{FF2B5EF4-FFF2-40B4-BE49-F238E27FC236}">
                <a16:creationId xmlns:a16="http://schemas.microsoft.com/office/drawing/2014/main" id="{8744AD4E-2093-43A4-8746-AC4CD4D9453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1366460" y="47868"/>
            <a:ext cx="540000" cy="540000"/>
          </a:xfrm>
          <a:prstGeom prst="rect">
            <a:avLst/>
          </a:prstGeom>
        </p:spPr>
      </p:pic>
      <p:sp>
        <p:nvSpPr>
          <p:cNvPr id="17" name="Title 1">
            <a:extLst>
              <a:ext uri="{FF2B5EF4-FFF2-40B4-BE49-F238E27FC236}">
                <a16:creationId xmlns:a16="http://schemas.microsoft.com/office/drawing/2014/main" id="{66CB5A5C-E7BF-4300-B085-86DEB4A0A67D}"/>
              </a:ext>
            </a:extLst>
          </p:cNvPr>
          <p:cNvSpPr>
            <a:spLocks noGrp="1"/>
          </p:cNvSpPr>
          <p:nvPr>
            <p:ph type="title"/>
          </p:nvPr>
        </p:nvSpPr>
        <p:spPr>
          <a:xfrm>
            <a:off x="3955187" y="44814"/>
            <a:ext cx="3754760" cy="433330"/>
          </a:xfrm>
        </p:spPr>
        <p:txBody>
          <a:bodyPr>
            <a:normAutofit fontScale="90000"/>
          </a:bodyPr>
          <a:lstStyle/>
          <a:p>
            <a:pPr algn="ctr"/>
            <a:br>
              <a:rPr lang="tr-TR" b="1" u="sng" dirty="0">
                <a:solidFill>
                  <a:schemeClr val="bg1"/>
                </a:solidFill>
              </a:rPr>
            </a:br>
            <a:r>
              <a:rPr lang="tr-TR" sz="4000" b="1" u="sng" dirty="0">
                <a:solidFill>
                  <a:schemeClr val="bg1"/>
                </a:solidFill>
              </a:rPr>
              <a:t>SMIIC MEMBERS </a:t>
            </a:r>
            <a:br>
              <a:rPr lang="tr-TR" sz="3600" b="1" u="sng" dirty="0">
                <a:solidFill>
                  <a:schemeClr val="bg1"/>
                </a:solidFill>
              </a:rPr>
            </a:br>
            <a:endParaRPr lang="tr-TR" sz="3600" b="1" u="sng" dirty="0">
              <a:solidFill>
                <a:schemeClr val="bg1"/>
              </a:solidFill>
            </a:endParaRPr>
          </a:p>
        </p:txBody>
      </p:sp>
      <p:pic>
        <p:nvPicPr>
          <p:cNvPr id="50" name="Resim 49">
            <a:extLst>
              <a:ext uri="{FF2B5EF4-FFF2-40B4-BE49-F238E27FC236}">
                <a16:creationId xmlns:a16="http://schemas.microsoft.com/office/drawing/2014/main" id="{911CDA01-AFEC-4B51-AA1E-1DDEC0C5F2C4}"/>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89191" y="39238"/>
            <a:ext cx="1108862" cy="540000"/>
          </a:xfrm>
          <a:prstGeom prst="rect">
            <a:avLst/>
          </a:prstGeom>
        </p:spPr>
      </p:pic>
      <p:sp>
        <p:nvSpPr>
          <p:cNvPr id="52" name="Metin kutusu 51">
            <a:extLst>
              <a:ext uri="{FF2B5EF4-FFF2-40B4-BE49-F238E27FC236}">
                <a16:creationId xmlns:a16="http://schemas.microsoft.com/office/drawing/2014/main" id="{6338EBE2-5996-4CB5-842B-F9FAD408B09E}"/>
              </a:ext>
            </a:extLst>
          </p:cNvPr>
          <p:cNvSpPr txBox="1"/>
          <p:nvPr/>
        </p:nvSpPr>
        <p:spPr>
          <a:xfrm>
            <a:off x="11670688" y="6468556"/>
            <a:ext cx="704538" cy="369332"/>
          </a:xfrm>
          <a:prstGeom prst="rect">
            <a:avLst/>
          </a:prstGeom>
          <a:noFill/>
        </p:spPr>
        <p:txBody>
          <a:bodyPr wrap="square" rtlCol="0">
            <a:spAutoFit/>
          </a:bodyPr>
          <a:lstStyle/>
          <a:p>
            <a:r>
              <a:rPr lang="tr-TR" dirty="0"/>
              <a:t>5</a:t>
            </a:r>
            <a:endParaRPr lang="en-US" dirty="0"/>
          </a:p>
        </p:txBody>
      </p:sp>
      <p:pic>
        <p:nvPicPr>
          <p:cNvPr id="4" name="Resim 3">
            <a:extLst>
              <a:ext uri="{FF2B5EF4-FFF2-40B4-BE49-F238E27FC236}">
                <a16:creationId xmlns:a16="http://schemas.microsoft.com/office/drawing/2014/main" id="{6436F98E-4B3E-4EE7-9222-61D0668C4151}"/>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0804211" y="6241392"/>
            <a:ext cx="540000" cy="540000"/>
          </a:xfrm>
          <a:prstGeom prst="rect">
            <a:avLst/>
          </a:prstGeom>
        </p:spPr>
      </p:pic>
    </p:spTree>
    <p:extLst>
      <p:ext uri="{BB962C8B-B14F-4D97-AF65-F5344CB8AC3E}">
        <p14:creationId xmlns:p14="http://schemas.microsoft.com/office/powerpoint/2010/main" val="2540556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7DC8FCD8-6A09-488E-BED1-669A084A3208}"/>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0708961-BF01-4DE3-8501-D1CE8219A76C}"/>
              </a:ext>
            </a:extLst>
          </p:cNvPr>
          <p:cNvSpPr/>
          <p:nvPr/>
        </p:nvSpPr>
        <p:spPr>
          <a:xfrm>
            <a:off x="7275170" y="2190613"/>
            <a:ext cx="5641487" cy="5255406"/>
          </a:xfrm>
          <a:prstGeom prst="ellipse">
            <a:avLst/>
          </a:prstGeom>
          <a:solidFill>
            <a:srgbClr val="E3B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6F6E57-7A7B-45D7-BFFD-FA853B13B7AA}"/>
              </a:ext>
            </a:extLst>
          </p:cNvPr>
          <p:cNvSpPr/>
          <p:nvPr/>
        </p:nvSpPr>
        <p:spPr>
          <a:xfrm>
            <a:off x="7610670" y="2348495"/>
            <a:ext cx="5305988" cy="5036848"/>
          </a:xfrm>
          <a:prstGeom prst="ellipse">
            <a:avLst/>
          </a:prstGeom>
          <a:solidFill>
            <a:srgbClr val="67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1E5B01F-4EB9-46E8-BB0D-59C347784122}"/>
              </a:ext>
            </a:extLst>
          </p:cNvPr>
          <p:cNvSpPr/>
          <p:nvPr/>
        </p:nvSpPr>
        <p:spPr>
          <a:xfrm>
            <a:off x="8096377" y="2694755"/>
            <a:ext cx="4820280" cy="4811940"/>
          </a:xfrm>
          <a:prstGeom prst="ellipse">
            <a:avLst/>
          </a:prstGeom>
          <a:blipFill dpi="0" rotWithShape="1">
            <a:blip r:embed="rId3">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up 24">
            <a:extLst>
              <a:ext uri="{FF2B5EF4-FFF2-40B4-BE49-F238E27FC236}">
                <a16:creationId xmlns:a16="http://schemas.microsoft.com/office/drawing/2014/main" id="{71746710-513C-4DB6-AB13-30B83CECFB41}"/>
              </a:ext>
            </a:extLst>
          </p:cNvPr>
          <p:cNvGrpSpPr/>
          <p:nvPr/>
        </p:nvGrpSpPr>
        <p:grpSpPr>
          <a:xfrm rot="16200000">
            <a:off x="6064025" y="5138846"/>
            <a:ext cx="914400" cy="2584583"/>
            <a:chOff x="4814193" y="3927676"/>
            <a:chExt cx="914400" cy="2584583"/>
          </a:xfrm>
        </p:grpSpPr>
        <p:pic>
          <p:nvPicPr>
            <p:cNvPr id="23" name="Grafik 22" descr="Köşeli çift ayraç okları">
              <a:extLst>
                <a:ext uri="{FF2B5EF4-FFF2-40B4-BE49-F238E27FC236}">
                  <a16:creationId xmlns:a16="http://schemas.microsoft.com/office/drawing/2014/main" id="{8B1077E7-4664-4BC0-B09E-DAFC88255AA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518539" y="5302205"/>
              <a:ext cx="1505708" cy="914400"/>
            </a:xfrm>
            <a:prstGeom prst="rect">
              <a:avLst/>
            </a:prstGeom>
          </p:spPr>
        </p:pic>
        <p:pic>
          <p:nvPicPr>
            <p:cNvPr id="24" name="Grafik 23" descr="Köşeli çift ayraç okları">
              <a:extLst>
                <a:ext uri="{FF2B5EF4-FFF2-40B4-BE49-F238E27FC236}">
                  <a16:creationId xmlns:a16="http://schemas.microsoft.com/office/drawing/2014/main" id="{717AF52A-33F3-491B-8DCB-37C2253929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4518539" y="4223330"/>
              <a:ext cx="1505708" cy="914400"/>
            </a:xfrm>
            <a:prstGeom prst="rect">
              <a:avLst/>
            </a:prstGeom>
          </p:spPr>
        </p:pic>
      </p:grpSp>
      <p:sp>
        <p:nvSpPr>
          <p:cNvPr id="20" name="Dikdörtgen 47">
            <a:extLst>
              <a:ext uri="{FF2B5EF4-FFF2-40B4-BE49-F238E27FC236}">
                <a16:creationId xmlns:a16="http://schemas.microsoft.com/office/drawing/2014/main" id="{6BD2D683-613C-4C29-8E87-83FF9C3A0002}"/>
              </a:ext>
            </a:extLst>
          </p:cNvPr>
          <p:cNvSpPr/>
          <p:nvPr/>
        </p:nvSpPr>
        <p:spPr>
          <a:xfrm>
            <a:off x="-656494" y="0"/>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A0822B30-2FC8-4AC6-BB76-B44E42992AFF}"/>
              </a:ext>
            </a:extLst>
          </p:cNvPr>
          <p:cNvSpPr txBox="1">
            <a:spLocks/>
          </p:cNvSpPr>
          <p:nvPr/>
        </p:nvSpPr>
        <p:spPr>
          <a:xfrm>
            <a:off x="1449553" y="-14105"/>
            <a:ext cx="8229600" cy="90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200" b="1" u="sng" dirty="0">
                <a:solidFill>
                  <a:schemeClr val="bg1"/>
                </a:solidFill>
                <a:latin typeface="+mn-lt"/>
              </a:rPr>
              <a:t>VISION AND MISSION</a:t>
            </a:r>
          </a:p>
        </p:txBody>
      </p:sp>
      <p:sp>
        <p:nvSpPr>
          <p:cNvPr id="30" name="Content Placeholder 2">
            <a:extLst>
              <a:ext uri="{FF2B5EF4-FFF2-40B4-BE49-F238E27FC236}">
                <a16:creationId xmlns:a16="http://schemas.microsoft.com/office/drawing/2014/main" id="{5B5889A5-81B3-4886-8DB9-6B67FEF3AFE0}"/>
              </a:ext>
            </a:extLst>
          </p:cNvPr>
          <p:cNvSpPr txBox="1">
            <a:spLocks/>
          </p:cNvSpPr>
          <p:nvPr/>
        </p:nvSpPr>
        <p:spPr>
          <a:xfrm>
            <a:off x="79483" y="869094"/>
            <a:ext cx="6981180" cy="4442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tr-TR" sz="2200" b="1" dirty="0">
              <a:latin typeface="+mj-lt"/>
            </a:endParaRPr>
          </a:p>
          <a:p>
            <a:pPr algn="just">
              <a:defRPr/>
            </a:pPr>
            <a:r>
              <a:rPr lang="tr-TR" sz="2200" u="sng" dirty="0">
                <a:ln w="0"/>
                <a:solidFill>
                  <a:srgbClr val="8B4E23"/>
                </a:solidFill>
                <a:effectLst>
                  <a:outerShdw blurRad="38100" dist="19050" dir="2700000" algn="tl" rotWithShape="0">
                    <a:schemeClr val="dk1">
                      <a:alpha val="40000"/>
                    </a:schemeClr>
                  </a:outerShdw>
                </a:effectLst>
                <a:latin typeface="+mj-lt"/>
              </a:rPr>
              <a:t>VISION</a:t>
            </a:r>
            <a:r>
              <a:rPr lang="tr-TR" sz="2200" u="sng" dirty="0">
                <a:solidFill>
                  <a:srgbClr val="8B4E23"/>
                </a:solidFill>
                <a:latin typeface="+mj-lt"/>
              </a:rPr>
              <a:t>:</a:t>
            </a:r>
            <a:r>
              <a:rPr lang="tr-TR" sz="2200" dirty="0">
                <a:solidFill>
                  <a:srgbClr val="8B4E23"/>
                </a:solidFill>
                <a:latin typeface="+mj-lt"/>
              </a:rPr>
              <a:t> </a:t>
            </a:r>
            <a:r>
              <a:rPr lang="en-GB" sz="2200" dirty="0">
                <a:solidFill>
                  <a:schemeClr val="tx1">
                    <a:lumMod val="75000"/>
                    <a:lumOff val="25000"/>
                  </a:schemeClr>
                </a:solidFill>
                <a:latin typeface="+mj-lt"/>
              </a:rPr>
              <a:t>To become a leading actor by making key contribution</a:t>
            </a:r>
            <a:r>
              <a:rPr lang="tr-TR" sz="2200" dirty="0">
                <a:solidFill>
                  <a:schemeClr val="tx1">
                    <a:lumMod val="75000"/>
                    <a:lumOff val="25000"/>
                  </a:schemeClr>
                </a:solidFill>
                <a:latin typeface="+mj-lt"/>
              </a:rPr>
              <a:t> </a:t>
            </a:r>
            <a:r>
              <a:rPr lang="en-GB" sz="2200" dirty="0">
                <a:solidFill>
                  <a:schemeClr val="tx1">
                    <a:lumMod val="75000"/>
                    <a:lumOff val="25000"/>
                  </a:schemeClr>
                </a:solidFill>
                <a:latin typeface="+mj-lt"/>
              </a:rPr>
              <a:t>to the economic improvements and to the welfare of</a:t>
            </a:r>
            <a:r>
              <a:rPr lang="tr-TR" sz="2200" dirty="0">
                <a:solidFill>
                  <a:schemeClr val="tx1">
                    <a:lumMod val="75000"/>
                    <a:lumOff val="25000"/>
                  </a:schemeClr>
                </a:solidFill>
                <a:latin typeface="+mj-lt"/>
              </a:rPr>
              <a:t> </a:t>
            </a:r>
            <a:r>
              <a:rPr lang="en-GB" sz="2200" dirty="0">
                <a:solidFill>
                  <a:schemeClr val="tx1">
                    <a:lumMod val="75000"/>
                    <a:lumOff val="25000"/>
                  </a:schemeClr>
                </a:solidFill>
                <a:latin typeface="+mj-lt"/>
              </a:rPr>
              <a:t>its Member States by means of establishing quality</a:t>
            </a:r>
            <a:r>
              <a:rPr lang="tr-TR" sz="2200" dirty="0">
                <a:solidFill>
                  <a:schemeClr val="tx1">
                    <a:lumMod val="75000"/>
                    <a:lumOff val="25000"/>
                  </a:schemeClr>
                </a:solidFill>
                <a:latin typeface="+mj-lt"/>
              </a:rPr>
              <a:t> </a:t>
            </a:r>
            <a:r>
              <a:rPr lang="en-GB" sz="2200" dirty="0">
                <a:solidFill>
                  <a:schemeClr val="tx1">
                    <a:lumMod val="75000"/>
                    <a:lumOff val="25000"/>
                  </a:schemeClr>
                </a:solidFill>
                <a:latin typeface="+mj-lt"/>
              </a:rPr>
              <a:t>infrastructure and high quality standards.</a:t>
            </a:r>
            <a:endParaRPr lang="tr-TR" sz="2200" dirty="0">
              <a:solidFill>
                <a:schemeClr val="tx1">
                  <a:lumMod val="75000"/>
                  <a:lumOff val="25000"/>
                </a:schemeClr>
              </a:solidFill>
              <a:latin typeface="+mj-lt"/>
            </a:endParaRPr>
          </a:p>
          <a:p>
            <a:pPr marL="0" indent="0">
              <a:buFont typeface="Arial" panose="020B0604020202020204" pitchFamily="34" charset="0"/>
              <a:buNone/>
              <a:defRPr/>
            </a:pPr>
            <a:endParaRPr lang="tr-TR" sz="2200" b="1" dirty="0">
              <a:latin typeface="+mj-lt"/>
            </a:endParaRPr>
          </a:p>
          <a:p>
            <a:pPr algn="just"/>
            <a:r>
              <a:rPr lang="tr-TR" sz="2200" u="sng" dirty="0">
                <a:solidFill>
                  <a:srgbClr val="8B4E23"/>
                </a:solidFill>
                <a:latin typeface="+mj-lt"/>
              </a:rPr>
              <a:t>MISSION:</a:t>
            </a:r>
            <a:r>
              <a:rPr lang="tr-TR" sz="2200" dirty="0">
                <a:solidFill>
                  <a:srgbClr val="8B4E23"/>
                </a:solidFill>
                <a:latin typeface="+mj-lt"/>
              </a:rPr>
              <a:t> </a:t>
            </a:r>
            <a:r>
              <a:rPr lang="en-US" sz="2200" dirty="0">
                <a:solidFill>
                  <a:schemeClr val="tx1">
                    <a:lumMod val="75000"/>
                    <a:lumOff val="25000"/>
                  </a:schemeClr>
                </a:solidFill>
                <a:latin typeface="+mj-lt"/>
              </a:rPr>
              <a:t>To develop harmonized standards and other relevant specific standards through a voluntary standardization process to expedite exchange of goods and services among Member States targeting uniformity in metrology and laboratory services, standardization, and accreditation activities supporting sustainable economic growth, within the frame of health and environmental protection, promotion of innovation and ensuring safety issues.</a:t>
            </a:r>
          </a:p>
          <a:p>
            <a:pPr algn="just"/>
            <a:endParaRPr lang="tr-TR" sz="2200" b="1" dirty="0">
              <a:solidFill>
                <a:schemeClr val="tx1">
                  <a:lumMod val="75000"/>
                  <a:lumOff val="25000"/>
                </a:schemeClr>
              </a:solidFill>
              <a:latin typeface="+mj-lt"/>
            </a:endParaRPr>
          </a:p>
          <a:p>
            <a:pPr marL="514350" indent="-514350">
              <a:buFont typeface="Arial" panose="020B0604020202020204" pitchFamily="34" charset="0"/>
              <a:buNone/>
              <a:defRPr/>
            </a:pPr>
            <a:endParaRPr lang="tr-TR" sz="900" dirty="0">
              <a:latin typeface="+mj-lt"/>
            </a:endParaRPr>
          </a:p>
          <a:p>
            <a:pPr>
              <a:defRPr/>
            </a:pPr>
            <a:endParaRPr lang="tr-TR" sz="2400" dirty="0">
              <a:latin typeface="+mj-lt"/>
            </a:endParaRPr>
          </a:p>
        </p:txBody>
      </p:sp>
      <p:grpSp>
        <p:nvGrpSpPr>
          <p:cNvPr id="26" name="Grup 25">
            <a:extLst>
              <a:ext uri="{FF2B5EF4-FFF2-40B4-BE49-F238E27FC236}">
                <a16:creationId xmlns:a16="http://schemas.microsoft.com/office/drawing/2014/main" id="{BE719E31-6D28-461C-ADC3-9F19E5B62F63}"/>
              </a:ext>
            </a:extLst>
          </p:cNvPr>
          <p:cNvGrpSpPr/>
          <p:nvPr/>
        </p:nvGrpSpPr>
        <p:grpSpPr>
          <a:xfrm>
            <a:off x="11354067" y="-60676"/>
            <a:ext cx="914400" cy="2584583"/>
            <a:chOff x="9966021" y="-296764"/>
            <a:chExt cx="914400" cy="2584583"/>
          </a:xfrm>
          <a:solidFill>
            <a:srgbClr val="BA845A"/>
          </a:solidFill>
        </p:grpSpPr>
        <p:pic>
          <p:nvPicPr>
            <p:cNvPr id="17" name="Grafik 16" descr="Köşeli çift ayraç okları">
              <a:extLst>
                <a:ext uri="{FF2B5EF4-FFF2-40B4-BE49-F238E27FC236}">
                  <a16:creationId xmlns:a16="http://schemas.microsoft.com/office/drawing/2014/main" id="{AE8FB92E-A89D-42C7-B600-0867359984B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9670367" y="1077765"/>
              <a:ext cx="1505708" cy="914400"/>
            </a:xfrm>
            <a:prstGeom prst="rect">
              <a:avLst/>
            </a:prstGeom>
          </p:spPr>
        </p:pic>
        <p:pic>
          <p:nvPicPr>
            <p:cNvPr id="18" name="Grafik 17" descr="Köşeli çift ayraç okları">
              <a:extLst>
                <a:ext uri="{FF2B5EF4-FFF2-40B4-BE49-F238E27FC236}">
                  <a16:creationId xmlns:a16="http://schemas.microsoft.com/office/drawing/2014/main" id="{F8B0286A-BE14-4F9F-A553-18DFF0B9FB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9670367" y="-1110"/>
              <a:ext cx="1505708" cy="914400"/>
            </a:xfrm>
            <a:prstGeom prst="rect">
              <a:avLst/>
            </a:prstGeom>
          </p:spPr>
        </p:pic>
      </p:grpSp>
      <p:pic>
        <p:nvPicPr>
          <p:cNvPr id="15" name="Resim 14">
            <a:extLst>
              <a:ext uri="{FF2B5EF4-FFF2-40B4-BE49-F238E27FC236}">
                <a16:creationId xmlns:a16="http://schemas.microsoft.com/office/drawing/2014/main" id="{9E2970A5-2385-4B36-A62D-50A285AA7D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65" y="125737"/>
            <a:ext cx="1108862" cy="540000"/>
          </a:xfrm>
          <a:prstGeom prst="rect">
            <a:avLst/>
          </a:prstGeom>
        </p:spPr>
      </p:pic>
      <p:pic>
        <p:nvPicPr>
          <p:cNvPr id="16" name="Resim 15">
            <a:extLst>
              <a:ext uri="{FF2B5EF4-FFF2-40B4-BE49-F238E27FC236}">
                <a16:creationId xmlns:a16="http://schemas.microsoft.com/office/drawing/2014/main" id="{9D694943-3C77-4253-992C-E3BA3791B6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707" y="64859"/>
            <a:ext cx="540000" cy="540000"/>
          </a:xfrm>
          <a:prstGeom prst="rect">
            <a:avLst/>
          </a:prstGeom>
        </p:spPr>
      </p:pic>
      <p:sp>
        <p:nvSpPr>
          <p:cNvPr id="19" name="Metin kutusu 18">
            <a:extLst>
              <a:ext uri="{FF2B5EF4-FFF2-40B4-BE49-F238E27FC236}">
                <a16:creationId xmlns:a16="http://schemas.microsoft.com/office/drawing/2014/main" id="{EAE6C7B1-9BD6-4CCE-B077-AA3415BAF141}"/>
              </a:ext>
            </a:extLst>
          </p:cNvPr>
          <p:cNvSpPr txBox="1"/>
          <p:nvPr/>
        </p:nvSpPr>
        <p:spPr>
          <a:xfrm>
            <a:off x="10424169" y="6431137"/>
            <a:ext cx="704538" cy="369332"/>
          </a:xfrm>
          <a:prstGeom prst="rect">
            <a:avLst/>
          </a:prstGeom>
          <a:noFill/>
        </p:spPr>
        <p:txBody>
          <a:bodyPr wrap="square" rtlCol="0">
            <a:spAutoFit/>
          </a:bodyPr>
          <a:lstStyle/>
          <a:p>
            <a:r>
              <a:rPr lang="tr-TR" dirty="0">
                <a:solidFill>
                  <a:schemeClr val="bg1"/>
                </a:solidFill>
              </a:rPr>
              <a:t>6</a:t>
            </a:r>
            <a:endParaRPr lang="en-US" dirty="0">
              <a:solidFill>
                <a:schemeClr val="bg1"/>
              </a:solidFill>
            </a:endParaRPr>
          </a:p>
        </p:txBody>
      </p:sp>
    </p:spTree>
    <p:extLst>
      <p:ext uri="{BB962C8B-B14F-4D97-AF65-F5344CB8AC3E}">
        <p14:creationId xmlns:p14="http://schemas.microsoft.com/office/powerpoint/2010/main" val="327430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5C149447-6D34-4570-85FB-629655F9B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863840"/>
          </a:xfrm>
          <a:prstGeom prst="rect">
            <a:avLst/>
          </a:prstGeom>
        </p:spPr>
      </p:pic>
      <p:sp>
        <p:nvSpPr>
          <p:cNvPr id="4" name="Title 1">
            <a:extLst>
              <a:ext uri="{FF2B5EF4-FFF2-40B4-BE49-F238E27FC236}">
                <a16:creationId xmlns:a16="http://schemas.microsoft.com/office/drawing/2014/main" id="{21E1880C-F503-4D97-9EAA-63608B13377B}"/>
              </a:ext>
            </a:extLst>
          </p:cNvPr>
          <p:cNvSpPr>
            <a:spLocks noGrp="1"/>
          </p:cNvSpPr>
          <p:nvPr>
            <p:ph type="title"/>
          </p:nvPr>
        </p:nvSpPr>
        <p:spPr>
          <a:xfrm>
            <a:off x="909809" y="45576"/>
            <a:ext cx="8229600" cy="900113"/>
          </a:xfrm>
        </p:spPr>
        <p:txBody>
          <a:bodyPr>
            <a:normAutofit/>
          </a:bodyPr>
          <a:lstStyle/>
          <a:p>
            <a:pPr algn="ctr"/>
            <a:r>
              <a:rPr lang="en-GB" sz="3600" b="1" u="sng" dirty="0">
                <a:solidFill>
                  <a:schemeClr val="tx2"/>
                </a:solidFill>
              </a:rPr>
              <a:t>MAIN OBJECTIVES OF SMIIC</a:t>
            </a:r>
          </a:p>
        </p:txBody>
      </p:sp>
      <p:sp>
        <p:nvSpPr>
          <p:cNvPr id="8" name="Serbest Form: Şekil 7">
            <a:extLst>
              <a:ext uri="{FF2B5EF4-FFF2-40B4-BE49-F238E27FC236}">
                <a16:creationId xmlns:a16="http://schemas.microsoft.com/office/drawing/2014/main" id="{45CF6EEE-F16E-4E69-980A-073A276698D1}"/>
              </a:ext>
            </a:extLst>
          </p:cNvPr>
          <p:cNvSpPr/>
          <p:nvPr/>
        </p:nvSpPr>
        <p:spPr>
          <a:xfrm>
            <a:off x="-20320" y="990600"/>
            <a:ext cx="8722360" cy="1762760"/>
          </a:xfrm>
          <a:custGeom>
            <a:avLst/>
            <a:gdLst>
              <a:gd name="connsiteX0" fmla="*/ 25400 w 8722360"/>
              <a:gd name="connsiteY0" fmla="*/ 1610360 h 1762760"/>
              <a:gd name="connsiteX1" fmla="*/ 1010920 w 8722360"/>
              <a:gd name="connsiteY1" fmla="*/ 1722120 h 1762760"/>
              <a:gd name="connsiteX2" fmla="*/ 2133600 w 8722360"/>
              <a:gd name="connsiteY2" fmla="*/ 1762760 h 1762760"/>
              <a:gd name="connsiteX3" fmla="*/ 3048000 w 8722360"/>
              <a:gd name="connsiteY3" fmla="*/ 1717040 h 1762760"/>
              <a:gd name="connsiteX4" fmla="*/ 4277360 w 8722360"/>
              <a:gd name="connsiteY4" fmla="*/ 1559560 h 1762760"/>
              <a:gd name="connsiteX5" fmla="*/ 5232400 w 8722360"/>
              <a:gd name="connsiteY5" fmla="*/ 1361440 h 1762760"/>
              <a:gd name="connsiteX6" fmla="*/ 5897880 w 8722360"/>
              <a:gd name="connsiteY6" fmla="*/ 1183640 h 1762760"/>
              <a:gd name="connsiteX7" fmla="*/ 6517640 w 8722360"/>
              <a:gd name="connsiteY7" fmla="*/ 995680 h 1762760"/>
              <a:gd name="connsiteX8" fmla="*/ 7721600 w 8722360"/>
              <a:gd name="connsiteY8" fmla="*/ 467360 h 1762760"/>
              <a:gd name="connsiteX9" fmla="*/ 8722360 w 8722360"/>
              <a:gd name="connsiteY9" fmla="*/ 0 h 1762760"/>
              <a:gd name="connsiteX10" fmla="*/ 6822440 w 8722360"/>
              <a:gd name="connsiteY10" fmla="*/ 320040 h 1762760"/>
              <a:gd name="connsiteX11" fmla="*/ 5664200 w 8722360"/>
              <a:gd name="connsiteY11" fmla="*/ 609600 h 1762760"/>
              <a:gd name="connsiteX12" fmla="*/ 5029200 w 8722360"/>
              <a:gd name="connsiteY12" fmla="*/ 741680 h 1762760"/>
              <a:gd name="connsiteX13" fmla="*/ 4465320 w 8722360"/>
              <a:gd name="connsiteY13" fmla="*/ 812800 h 1762760"/>
              <a:gd name="connsiteX14" fmla="*/ 3693160 w 8722360"/>
              <a:gd name="connsiteY14" fmla="*/ 894080 h 1762760"/>
              <a:gd name="connsiteX15" fmla="*/ 2778760 w 8722360"/>
              <a:gd name="connsiteY15" fmla="*/ 929640 h 1762760"/>
              <a:gd name="connsiteX16" fmla="*/ 2001520 w 8722360"/>
              <a:gd name="connsiteY16" fmla="*/ 899160 h 1762760"/>
              <a:gd name="connsiteX17" fmla="*/ 1087120 w 8722360"/>
              <a:gd name="connsiteY17" fmla="*/ 817880 h 1762760"/>
              <a:gd name="connsiteX18" fmla="*/ 370840 w 8722360"/>
              <a:gd name="connsiteY18" fmla="*/ 706120 h 1762760"/>
              <a:gd name="connsiteX19" fmla="*/ 0 w 8722360"/>
              <a:gd name="connsiteY19" fmla="*/ 629920 h 1762760"/>
              <a:gd name="connsiteX20" fmla="*/ 25400 w 8722360"/>
              <a:gd name="connsiteY20" fmla="*/ 1610360 h 176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22360" h="1762760">
                <a:moveTo>
                  <a:pt x="25400" y="1610360"/>
                </a:moveTo>
                <a:lnTo>
                  <a:pt x="1010920" y="1722120"/>
                </a:lnTo>
                <a:lnTo>
                  <a:pt x="2133600" y="1762760"/>
                </a:lnTo>
                <a:lnTo>
                  <a:pt x="3048000" y="1717040"/>
                </a:lnTo>
                <a:lnTo>
                  <a:pt x="4277360" y="1559560"/>
                </a:lnTo>
                <a:lnTo>
                  <a:pt x="5232400" y="1361440"/>
                </a:lnTo>
                <a:lnTo>
                  <a:pt x="5897880" y="1183640"/>
                </a:lnTo>
                <a:lnTo>
                  <a:pt x="6517640" y="995680"/>
                </a:lnTo>
                <a:lnTo>
                  <a:pt x="7721600" y="467360"/>
                </a:lnTo>
                <a:lnTo>
                  <a:pt x="8722360" y="0"/>
                </a:lnTo>
                <a:lnTo>
                  <a:pt x="6822440" y="320040"/>
                </a:lnTo>
                <a:lnTo>
                  <a:pt x="5664200" y="609600"/>
                </a:lnTo>
                <a:lnTo>
                  <a:pt x="5029200" y="741680"/>
                </a:lnTo>
                <a:lnTo>
                  <a:pt x="4465320" y="812800"/>
                </a:lnTo>
                <a:lnTo>
                  <a:pt x="3693160" y="894080"/>
                </a:lnTo>
                <a:lnTo>
                  <a:pt x="2778760" y="929640"/>
                </a:lnTo>
                <a:lnTo>
                  <a:pt x="2001520" y="899160"/>
                </a:lnTo>
                <a:lnTo>
                  <a:pt x="1087120" y="817880"/>
                </a:lnTo>
                <a:lnTo>
                  <a:pt x="370840" y="706120"/>
                </a:lnTo>
                <a:lnTo>
                  <a:pt x="0" y="629920"/>
                </a:lnTo>
                <a:lnTo>
                  <a:pt x="25400" y="1610360"/>
                </a:lnTo>
                <a:close/>
              </a:path>
            </a:pathLst>
          </a:custGeom>
          <a:solidFill>
            <a:srgbClr val="27A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erbest Form: Şekil 8">
            <a:extLst>
              <a:ext uri="{FF2B5EF4-FFF2-40B4-BE49-F238E27FC236}">
                <a16:creationId xmlns:a16="http://schemas.microsoft.com/office/drawing/2014/main" id="{0A76CD0C-9EB8-452F-9362-F6D3F82E558F}"/>
              </a:ext>
            </a:extLst>
          </p:cNvPr>
          <p:cNvSpPr/>
          <p:nvPr/>
        </p:nvSpPr>
        <p:spPr>
          <a:xfrm>
            <a:off x="6512560" y="350520"/>
            <a:ext cx="4866640" cy="1620520"/>
          </a:xfrm>
          <a:custGeom>
            <a:avLst/>
            <a:gdLst>
              <a:gd name="connsiteX0" fmla="*/ 447040 w 4866640"/>
              <a:gd name="connsiteY0" fmla="*/ 904240 h 1620520"/>
              <a:gd name="connsiteX1" fmla="*/ 1808480 w 4866640"/>
              <a:gd name="connsiteY1" fmla="*/ 441960 h 1620520"/>
              <a:gd name="connsiteX2" fmla="*/ 2555240 w 4866640"/>
              <a:gd name="connsiteY2" fmla="*/ 203200 h 1620520"/>
              <a:gd name="connsiteX3" fmla="*/ 3180080 w 4866640"/>
              <a:gd name="connsiteY3" fmla="*/ 81280 h 1620520"/>
              <a:gd name="connsiteX4" fmla="*/ 3647440 w 4866640"/>
              <a:gd name="connsiteY4" fmla="*/ 25400 h 1620520"/>
              <a:gd name="connsiteX5" fmla="*/ 4251960 w 4866640"/>
              <a:gd name="connsiteY5" fmla="*/ 5080 h 1620520"/>
              <a:gd name="connsiteX6" fmla="*/ 4866640 w 4866640"/>
              <a:gd name="connsiteY6" fmla="*/ 0 h 1620520"/>
              <a:gd name="connsiteX7" fmla="*/ 4414520 w 4866640"/>
              <a:gd name="connsiteY7" fmla="*/ 0 h 1620520"/>
              <a:gd name="connsiteX8" fmla="*/ 3749040 w 4866640"/>
              <a:gd name="connsiteY8" fmla="*/ 127000 h 1620520"/>
              <a:gd name="connsiteX9" fmla="*/ 3027680 w 4866640"/>
              <a:gd name="connsiteY9" fmla="*/ 320040 h 1620520"/>
              <a:gd name="connsiteX10" fmla="*/ 2133600 w 4866640"/>
              <a:gd name="connsiteY10" fmla="*/ 665480 h 1620520"/>
              <a:gd name="connsiteX11" fmla="*/ 1117600 w 4866640"/>
              <a:gd name="connsiteY11" fmla="*/ 1127760 h 1620520"/>
              <a:gd name="connsiteX12" fmla="*/ 289560 w 4866640"/>
              <a:gd name="connsiteY12" fmla="*/ 1513840 h 1620520"/>
              <a:gd name="connsiteX13" fmla="*/ 0 w 4866640"/>
              <a:gd name="connsiteY13" fmla="*/ 1620520 h 1620520"/>
              <a:gd name="connsiteX14" fmla="*/ 447040 w 4866640"/>
              <a:gd name="connsiteY14" fmla="*/ 904240 h 162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66640" h="1620520">
                <a:moveTo>
                  <a:pt x="447040" y="904240"/>
                </a:moveTo>
                <a:lnTo>
                  <a:pt x="1808480" y="441960"/>
                </a:lnTo>
                <a:lnTo>
                  <a:pt x="2555240" y="203200"/>
                </a:lnTo>
                <a:lnTo>
                  <a:pt x="3180080" y="81280"/>
                </a:lnTo>
                <a:lnTo>
                  <a:pt x="3647440" y="25400"/>
                </a:lnTo>
                <a:lnTo>
                  <a:pt x="4251960" y="5080"/>
                </a:lnTo>
                <a:lnTo>
                  <a:pt x="4866640" y="0"/>
                </a:lnTo>
                <a:lnTo>
                  <a:pt x="4414520" y="0"/>
                </a:lnTo>
                <a:lnTo>
                  <a:pt x="3749040" y="127000"/>
                </a:lnTo>
                <a:lnTo>
                  <a:pt x="3027680" y="320040"/>
                </a:lnTo>
                <a:lnTo>
                  <a:pt x="2133600" y="665480"/>
                </a:lnTo>
                <a:lnTo>
                  <a:pt x="1117600" y="1127760"/>
                </a:lnTo>
                <a:lnTo>
                  <a:pt x="289560" y="1513840"/>
                </a:lnTo>
                <a:lnTo>
                  <a:pt x="0" y="1620520"/>
                </a:lnTo>
                <a:lnTo>
                  <a:pt x="447040" y="904240"/>
                </a:lnTo>
                <a:close/>
              </a:path>
            </a:pathLst>
          </a:custGeom>
          <a:solidFill>
            <a:srgbClr val="27A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erbest Form: Şekil 12">
            <a:extLst>
              <a:ext uri="{FF2B5EF4-FFF2-40B4-BE49-F238E27FC236}">
                <a16:creationId xmlns:a16="http://schemas.microsoft.com/office/drawing/2014/main" id="{2AFF854D-5F1A-41F6-B8F2-0B178A7FCEB7}"/>
              </a:ext>
            </a:extLst>
          </p:cNvPr>
          <p:cNvSpPr/>
          <p:nvPr/>
        </p:nvSpPr>
        <p:spPr>
          <a:xfrm>
            <a:off x="11943080" y="487680"/>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erbest Form: Şekil 13">
            <a:extLst>
              <a:ext uri="{FF2B5EF4-FFF2-40B4-BE49-F238E27FC236}">
                <a16:creationId xmlns:a16="http://schemas.microsoft.com/office/drawing/2014/main" id="{83B7B3E2-B18D-4F00-9CE4-2F51979639DC}"/>
              </a:ext>
            </a:extLst>
          </p:cNvPr>
          <p:cNvSpPr/>
          <p:nvPr/>
        </p:nvSpPr>
        <p:spPr>
          <a:xfrm>
            <a:off x="5257800" y="472440"/>
            <a:ext cx="6670040" cy="2047240"/>
          </a:xfrm>
          <a:custGeom>
            <a:avLst/>
            <a:gdLst>
              <a:gd name="connsiteX0" fmla="*/ 6583680 w 6670040"/>
              <a:gd name="connsiteY0" fmla="*/ 0 h 2047240"/>
              <a:gd name="connsiteX1" fmla="*/ 5608320 w 6670040"/>
              <a:gd name="connsiteY1" fmla="*/ 60960 h 2047240"/>
              <a:gd name="connsiteX2" fmla="*/ 4800600 w 6670040"/>
              <a:gd name="connsiteY2" fmla="*/ 228600 h 2047240"/>
              <a:gd name="connsiteX3" fmla="*/ 4140200 w 6670040"/>
              <a:gd name="connsiteY3" fmla="*/ 441960 h 2047240"/>
              <a:gd name="connsiteX4" fmla="*/ 3647440 w 6670040"/>
              <a:gd name="connsiteY4" fmla="*/ 635000 h 2047240"/>
              <a:gd name="connsiteX5" fmla="*/ 2819400 w 6670040"/>
              <a:gd name="connsiteY5" fmla="*/ 1051560 h 2047240"/>
              <a:gd name="connsiteX6" fmla="*/ 1813560 w 6670040"/>
              <a:gd name="connsiteY6" fmla="*/ 1513840 h 2047240"/>
              <a:gd name="connsiteX7" fmla="*/ 975360 w 6670040"/>
              <a:gd name="connsiteY7" fmla="*/ 1838960 h 2047240"/>
              <a:gd name="connsiteX8" fmla="*/ 401320 w 6670040"/>
              <a:gd name="connsiteY8" fmla="*/ 2001520 h 2047240"/>
              <a:gd name="connsiteX9" fmla="*/ 0 w 6670040"/>
              <a:gd name="connsiteY9" fmla="*/ 2047240 h 2047240"/>
              <a:gd name="connsiteX10" fmla="*/ 726440 w 6670040"/>
              <a:gd name="connsiteY10" fmla="*/ 2047240 h 2047240"/>
              <a:gd name="connsiteX11" fmla="*/ 1793240 w 6670040"/>
              <a:gd name="connsiteY11" fmla="*/ 1879600 h 2047240"/>
              <a:gd name="connsiteX12" fmla="*/ 2606040 w 6670040"/>
              <a:gd name="connsiteY12" fmla="*/ 1640840 h 2047240"/>
              <a:gd name="connsiteX13" fmla="*/ 3393440 w 6670040"/>
              <a:gd name="connsiteY13" fmla="*/ 1381760 h 2047240"/>
              <a:gd name="connsiteX14" fmla="*/ 4180840 w 6670040"/>
              <a:gd name="connsiteY14" fmla="*/ 1137920 h 2047240"/>
              <a:gd name="connsiteX15" fmla="*/ 4714240 w 6670040"/>
              <a:gd name="connsiteY15" fmla="*/ 995680 h 2047240"/>
              <a:gd name="connsiteX16" fmla="*/ 5445760 w 6670040"/>
              <a:gd name="connsiteY16" fmla="*/ 889000 h 2047240"/>
              <a:gd name="connsiteX17" fmla="*/ 6532880 w 6670040"/>
              <a:gd name="connsiteY17" fmla="*/ 863600 h 2047240"/>
              <a:gd name="connsiteX18" fmla="*/ 6670040 w 6670040"/>
              <a:gd name="connsiteY18" fmla="*/ 883920 h 2047240"/>
              <a:gd name="connsiteX19" fmla="*/ 6583680 w 6670040"/>
              <a:gd name="connsiteY19" fmla="*/ 0 h 20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70040" h="2047240">
                <a:moveTo>
                  <a:pt x="6583680" y="0"/>
                </a:moveTo>
                <a:lnTo>
                  <a:pt x="5608320" y="60960"/>
                </a:lnTo>
                <a:lnTo>
                  <a:pt x="4800600" y="228600"/>
                </a:lnTo>
                <a:lnTo>
                  <a:pt x="4140200" y="441960"/>
                </a:lnTo>
                <a:lnTo>
                  <a:pt x="3647440" y="635000"/>
                </a:lnTo>
                <a:lnTo>
                  <a:pt x="2819400" y="1051560"/>
                </a:lnTo>
                <a:lnTo>
                  <a:pt x="1813560" y="1513840"/>
                </a:lnTo>
                <a:lnTo>
                  <a:pt x="975360" y="1838960"/>
                </a:lnTo>
                <a:lnTo>
                  <a:pt x="401320" y="2001520"/>
                </a:lnTo>
                <a:lnTo>
                  <a:pt x="0" y="2047240"/>
                </a:lnTo>
                <a:lnTo>
                  <a:pt x="726440" y="2047240"/>
                </a:lnTo>
                <a:lnTo>
                  <a:pt x="1793240" y="1879600"/>
                </a:lnTo>
                <a:lnTo>
                  <a:pt x="2606040" y="1640840"/>
                </a:lnTo>
                <a:lnTo>
                  <a:pt x="3393440" y="1381760"/>
                </a:lnTo>
                <a:lnTo>
                  <a:pt x="4180840" y="1137920"/>
                </a:lnTo>
                <a:lnTo>
                  <a:pt x="4714240" y="995680"/>
                </a:lnTo>
                <a:lnTo>
                  <a:pt x="5445760" y="889000"/>
                </a:lnTo>
                <a:lnTo>
                  <a:pt x="6532880" y="863600"/>
                </a:lnTo>
                <a:lnTo>
                  <a:pt x="6670040" y="883920"/>
                </a:lnTo>
                <a:lnTo>
                  <a:pt x="6583680" y="0"/>
                </a:lnTo>
                <a:close/>
              </a:path>
            </a:pathLst>
          </a:custGeom>
          <a:solidFill>
            <a:srgbClr val="27A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erbest Form: Şekil 14">
            <a:extLst>
              <a:ext uri="{FF2B5EF4-FFF2-40B4-BE49-F238E27FC236}">
                <a16:creationId xmlns:a16="http://schemas.microsoft.com/office/drawing/2014/main" id="{087E34D3-B3DA-4979-8BE7-D6C304806C55}"/>
              </a:ext>
            </a:extLst>
          </p:cNvPr>
          <p:cNvSpPr/>
          <p:nvPr/>
        </p:nvSpPr>
        <p:spPr>
          <a:xfrm>
            <a:off x="11841480" y="467360"/>
            <a:ext cx="345440" cy="934720"/>
          </a:xfrm>
          <a:custGeom>
            <a:avLst/>
            <a:gdLst>
              <a:gd name="connsiteX0" fmla="*/ 0 w 345440"/>
              <a:gd name="connsiteY0" fmla="*/ 0 h 934720"/>
              <a:gd name="connsiteX1" fmla="*/ 345440 w 345440"/>
              <a:gd name="connsiteY1" fmla="*/ 30480 h 934720"/>
              <a:gd name="connsiteX2" fmla="*/ 345440 w 345440"/>
              <a:gd name="connsiteY2" fmla="*/ 934720 h 934720"/>
              <a:gd name="connsiteX3" fmla="*/ 91440 w 345440"/>
              <a:gd name="connsiteY3" fmla="*/ 904240 h 934720"/>
              <a:gd name="connsiteX4" fmla="*/ 0 w 345440"/>
              <a:gd name="connsiteY4" fmla="*/ 0 h 93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40" h="934720">
                <a:moveTo>
                  <a:pt x="0" y="0"/>
                </a:moveTo>
                <a:lnTo>
                  <a:pt x="345440" y="30480"/>
                </a:lnTo>
                <a:lnTo>
                  <a:pt x="345440" y="934720"/>
                </a:lnTo>
                <a:lnTo>
                  <a:pt x="91440" y="904240"/>
                </a:lnTo>
                <a:lnTo>
                  <a:pt x="0" y="0"/>
                </a:lnTo>
                <a:close/>
              </a:path>
            </a:pathLst>
          </a:custGeom>
          <a:solidFill>
            <a:srgbClr val="27A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etin kutusu 23">
            <a:extLst>
              <a:ext uri="{FF2B5EF4-FFF2-40B4-BE49-F238E27FC236}">
                <a16:creationId xmlns:a16="http://schemas.microsoft.com/office/drawing/2014/main" id="{4AE2BD06-ED00-47D7-A48C-4FAA40403E3B}"/>
              </a:ext>
            </a:extLst>
          </p:cNvPr>
          <p:cNvSpPr txBox="1"/>
          <p:nvPr/>
        </p:nvSpPr>
        <p:spPr>
          <a:xfrm>
            <a:off x="68867" y="4327317"/>
            <a:ext cx="1716967" cy="1338828"/>
          </a:xfrm>
          <a:prstGeom prst="rect">
            <a:avLst/>
          </a:prstGeom>
          <a:noFill/>
        </p:spPr>
        <p:txBody>
          <a:bodyPr wrap="square" rtlCol="0">
            <a:spAutoFit/>
          </a:bodyPr>
          <a:lstStyle/>
          <a:p>
            <a:pPr algn="ctr"/>
            <a:r>
              <a:rPr lang="en-GB" sz="2100" dirty="0">
                <a:latin typeface="+mj-lt"/>
              </a:rPr>
              <a:t>To </a:t>
            </a:r>
            <a:r>
              <a:rPr lang="en-GB" sz="2100" b="1" u="sng" dirty="0">
                <a:latin typeface="+mj-lt"/>
              </a:rPr>
              <a:t>prepare</a:t>
            </a:r>
            <a:r>
              <a:rPr lang="en-GB" sz="2100" dirty="0">
                <a:latin typeface="+mj-lt"/>
              </a:rPr>
              <a:t> OIC/SMIIC standards</a:t>
            </a:r>
          </a:p>
          <a:p>
            <a:endParaRPr lang="en-US" dirty="0"/>
          </a:p>
        </p:txBody>
      </p:sp>
      <p:sp>
        <p:nvSpPr>
          <p:cNvPr id="25" name="Metin kutusu 24">
            <a:extLst>
              <a:ext uri="{FF2B5EF4-FFF2-40B4-BE49-F238E27FC236}">
                <a16:creationId xmlns:a16="http://schemas.microsoft.com/office/drawing/2014/main" id="{EF45D026-7AAC-46EB-B51A-862768590DAE}"/>
              </a:ext>
            </a:extLst>
          </p:cNvPr>
          <p:cNvSpPr txBox="1"/>
          <p:nvPr/>
        </p:nvSpPr>
        <p:spPr>
          <a:xfrm>
            <a:off x="2260082" y="3894595"/>
            <a:ext cx="2561527" cy="2015936"/>
          </a:xfrm>
          <a:prstGeom prst="rect">
            <a:avLst/>
          </a:prstGeom>
          <a:noFill/>
        </p:spPr>
        <p:txBody>
          <a:bodyPr wrap="square" rtlCol="0">
            <a:spAutoFit/>
          </a:bodyPr>
          <a:lstStyle/>
          <a:p>
            <a:pPr algn="ctr"/>
            <a:r>
              <a:rPr lang="en-GB" sz="2100" dirty="0">
                <a:latin typeface="+mj-lt"/>
              </a:rPr>
              <a:t>To </a:t>
            </a:r>
            <a:r>
              <a:rPr lang="en-GB" sz="2100" b="1" u="sng" dirty="0">
                <a:latin typeface="+mj-lt"/>
              </a:rPr>
              <a:t>achieve uniformity</a:t>
            </a:r>
            <a:r>
              <a:rPr lang="en-GB" sz="2100" b="1" dirty="0">
                <a:latin typeface="+mj-lt"/>
              </a:rPr>
              <a:t> </a:t>
            </a:r>
            <a:r>
              <a:rPr lang="en-GB" sz="2100" dirty="0">
                <a:latin typeface="+mj-lt"/>
              </a:rPr>
              <a:t>in standardization</a:t>
            </a:r>
            <a:r>
              <a:rPr lang="tr-TR" sz="2100" dirty="0">
                <a:latin typeface="+mj-lt"/>
              </a:rPr>
              <a:t>, </a:t>
            </a:r>
            <a:r>
              <a:rPr lang="en-GB" sz="2100" dirty="0">
                <a:latin typeface="+mj-lt"/>
              </a:rPr>
              <a:t>metrology</a:t>
            </a:r>
            <a:r>
              <a:rPr lang="tr-TR" sz="2100" dirty="0">
                <a:latin typeface="+mj-lt"/>
              </a:rPr>
              <a:t> </a:t>
            </a:r>
            <a:r>
              <a:rPr lang="tr-TR" sz="2100" dirty="0" err="1">
                <a:latin typeface="+mj-lt"/>
              </a:rPr>
              <a:t>and</a:t>
            </a:r>
            <a:r>
              <a:rPr lang="tr-TR" sz="2100" dirty="0">
                <a:latin typeface="+mj-lt"/>
              </a:rPr>
              <a:t> </a:t>
            </a:r>
            <a:r>
              <a:rPr lang="en-GB" sz="2100" dirty="0">
                <a:latin typeface="+mj-lt"/>
              </a:rPr>
              <a:t>laboratory testing</a:t>
            </a:r>
            <a:r>
              <a:rPr lang="tr-TR" sz="2100" dirty="0">
                <a:latin typeface="+mj-lt"/>
              </a:rPr>
              <a:t> </a:t>
            </a:r>
            <a:r>
              <a:rPr lang="en-GB" sz="2100" dirty="0">
                <a:latin typeface="+mj-lt"/>
              </a:rPr>
              <a:t>and in member states.</a:t>
            </a:r>
          </a:p>
          <a:p>
            <a:pPr algn="ctr"/>
            <a:endParaRPr lang="en-US" sz="2000" dirty="0">
              <a:latin typeface="+mj-lt"/>
            </a:endParaRPr>
          </a:p>
        </p:txBody>
      </p:sp>
      <p:sp>
        <p:nvSpPr>
          <p:cNvPr id="26" name="Metin kutusu 25">
            <a:extLst>
              <a:ext uri="{FF2B5EF4-FFF2-40B4-BE49-F238E27FC236}">
                <a16:creationId xmlns:a16="http://schemas.microsoft.com/office/drawing/2014/main" id="{7721DD02-982E-4F68-91A7-B586AA057CE5}"/>
              </a:ext>
            </a:extLst>
          </p:cNvPr>
          <p:cNvSpPr txBox="1"/>
          <p:nvPr/>
        </p:nvSpPr>
        <p:spPr>
          <a:xfrm>
            <a:off x="5570025" y="3680986"/>
            <a:ext cx="2506364" cy="1985159"/>
          </a:xfrm>
          <a:prstGeom prst="rect">
            <a:avLst/>
          </a:prstGeom>
          <a:noFill/>
        </p:spPr>
        <p:txBody>
          <a:bodyPr wrap="square" rtlCol="0">
            <a:spAutoFit/>
          </a:bodyPr>
          <a:lstStyle/>
          <a:p>
            <a:pPr algn="ctr"/>
            <a:r>
              <a:rPr lang="en-GB" sz="2100" dirty="0">
                <a:latin typeface="+mj-lt"/>
              </a:rPr>
              <a:t>To </a:t>
            </a:r>
            <a:r>
              <a:rPr lang="en-GB" sz="2100" b="1" u="sng" dirty="0">
                <a:latin typeface="+mj-lt"/>
              </a:rPr>
              <a:t>provide technical assistance </a:t>
            </a:r>
            <a:r>
              <a:rPr lang="en-GB" sz="2100" dirty="0">
                <a:latin typeface="+mj-lt"/>
              </a:rPr>
              <a:t>to the Member States which do not </a:t>
            </a:r>
            <a:r>
              <a:rPr lang="tr-TR" sz="2100" dirty="0">
                <a:latin typeface="+mj-lt"/>
              </a:rPr>
              <a:t> </a:t>
            </a:r>
            <a:r>
              <a:rPr lang="en-GB" sz="2100" dirty="0">
                <a:latin typeface="+mj-lt"/>
              </a:rPr>
              <a:t>possess such bodies.</a:t>
            </a:r>
          </a:p>
          <a:p>
            <a:endParaRPr lang="en-US" dirty="0"/>
          </a:p>
        </p:txBody>
      </p:sp>
      <p:sp>
        <p:nvSpPr>
          <p:cNvPr id="27" name="Metin kutusu 26">
            <a:extLst>
              <a:ext uri="{FF2B5EF4-FFF2-40B4-BE49-F238E27FC236}">
                <a16:creationId xmlns:a16="http://schemas.microsoft.com/office/drawing/2014/main" id="{6512D106-8D67-493F-9CBB-849687100449}"/>
              </a:ext>
            </a:extLst>
          </p:cNvPr>
          <p:cNvSpPr txBox="1"/>
          <p:nvPr/>
        </p:nvSpPr>
        <p:spPr>
          <a:xfrm>
            <a:off x="8762634" y="3206516"/>
            <a:ext cx="3137383" cy="2954655"/>
          </a:xfrm>
          <a:prstGeom prst="rect">
            <a:avLst/>
          </a:prstGeom>
          <a:noFill/>
        </p:spPr>
        <p:txBody>
          <a:bodyPr wrap="square" rtlCol="0">
            <a:spAutoFit/>
          </a:bodyPr>
          <a:lstStyle/>
          <a:p>
            <a:pPr algn="ctr"/>
            <a:r>
              <a:rPr lang="en-GB" sz="2100" dirty="0">
                <a:latin typeface="+mj-lt"/>
              </a:rPr>
              <a:t>To </a:t>
            </a:r>
            <a:r>
              <a:rPr lang="en-GB" sz="2100" b="1" u="sng" dirty="0">
                <a:latin typeface="+mj-lt"/>
              </a:rPr>
              <a:t>establish a conformity assessment scheme</a:t>
            </a:r>
            <a:r>
              <a:rPr lang="en-GB" sz="2100" b="1" dirty="0">
                <a:latin typeface="+mj-lt"/>
              </a:rPr>
              <a:t> </a:t>
            </a:r>
            <a:r>
              <a:rPr lang="en-GB" sz="2100" dirty="0">
                <a:latin typeface="+mj-lt"/>
              </a:rPr>
              <a:t>for the purpose of expediting exchange of materials, manufactured goods and products among Member States, beginning with mutual recognition.</a:t>
            </a:r>
          </a:p>
          <a:p>
            <a:endParaRPr lang="en-US" dirty="0"/>
          </a:p>
        </p:txBody>
      </p:sp>
      <p:pic>
        <p:nvPicPr>
          <p:cNvPr id="29" name="Grafik 28" descr="Hedef">
            <a:extLst>
              <a:ext uri="{FF2B5EF4-FFF2-40B4-BE49-F238E27FC236}">
                <a16:creationId xmlns:a16="http://schemas.microsoft.com/office/drawing/2014/main" id="{AA8FAA9B-7579-4A16-8612-D5332ADDAB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3477" y="2397904"/>
            <a:ext cx="787333" cy="787333"/>
          </a:xfrm>
          <a:prstGeom prst="rect">
            <a:avLst/>
          </a:prstGeom>
        </p:spPr>
      </p:pic>
      <p:pic>
        <p:nvPicPr>
          <p:cNvPr id="39" name="Grafik 38" descr="Hedef">
            <a:extLst>
              <a:ext uri="{FF2B5EF4-FFF2-40B4-BE49-F238E27FC236}">
                <a16:creationId xmlns:a16="http://schemas.microsoft.com/office/drawing/2014/main" id="{0C845D03-DB9F-40FA-9A61-178265A4F3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8003" y="2756718"/>
            <a:ext cx="787333" cy="787333"/>
          </a:xfrm>
          <a:prstGeom prst="rect">
            <a:avLst/>
          </a:prstGeom>
        </p:spPr>
      </p:pic>
      <p:pic>
        <p:nvPicPr>
          <p:cNvPr id="40" name="Grafik 39" descr="Hedef">
            <a:extLst>
              <a:ext uri="{FF2B5EF4-FFF2-40B4-BE49-F238E27FC236}">
                <a16:creationId xmlns:a16="http://schemas.microsoft.com/office/drawing/2014/main" id="{238436A6-3889-467B-8F1A-1FF482321C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5394" y="3035333"/>
            <a:ext cx="787333" cy="787333"/>
          </a:xfrm>
          <a:prstGeom prst="rect">
            <a:avLst/>
          </a:prstGeom>
        </p:spPr>
      </p:pic>
      <p:pic>
        <p:nvPicPr>
          <p:cNvPr id="41" name="Grafik 40" descr="Hedef">
            <a:extLst>
              <a:ext uri="{FF2B5EF4-FFF2-40B4-BE49-F238E27FC236}">
                <a16:creationId xmlns:a16="http://schemas.microsoft.com/office/drawing/2014/main" id="{6D454211-0D74-49CB-B221-E2D575E857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9845" y="3428999"/>
            <a:ext cx="787333" cy="787333"/>
          </a:xfrm>
          <a:prstGeom prst="rect">
            <a:avLst/>
          </a:prstGeom>
        </p:spPr>
      </p:pic>
      <p:pic>
        <p:nvPicPr>
          <p:cNvPr id="17" name="Resim 16">
            <a:extLst>
              <a:ext uri="{FF2B5EF4-FFF2-40B4-BE49-F238E27FC236}">
                <a16:creationId xmlns:a16="http://schemas.microsoft.com/office/drawing/2014/main" id="{52E8E512-BA4D-4532-AE76-2A2D2FDE0A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64" y="112181"/>
            <a:ext cx="1086385" cy="476678"/>
          </a:xfrm>
          <a:prstGeom prst="rect">
            <a:avLst/>
          </a:prstGeom>
        </p:spPr>
      </p:pic>
      <p:pic>
        <p:nvPicPr>
          <p:cNvPr id="18" name="Resim 17">
            <a:extLst>
              <a:ext uri="{FF2B5EF4-FFF2-40B4-BE49-F238E27FC236}">
                <a16:creationId xmlns:a16="http://schemas.microsoft.com/office/drawing/2014/main" id="{41409400-7F72-4B65-95A8-0BCC118AC6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79200" y="112181"/>
            <a:ext cx="540000" cy="540000"/>
          </a:xfrm>
          <a:prstGeom prst="rect">
            <a:avLst/>
          </a:prstGeom>
        </p:spPr>
      </p:pic>
      <p:sp>
        <p:nvSpPr>
          <p:cNvPr id="19" name="Metin kutusu 18">
            <a:extLst>
              <a:ext uri="{FF2B5EF4-FFF2-40B4-BE49-F238E27FC236}">
                <a16:creationId xmlns:a16="http://schemas.microsoft.com/office/drawing/2014/main" id="{0F25F26A-B3FA-4C30-AFE9-346BD64EAA7A}"/>
              </a:ext>
            </a:extLst>
          </p:cNvPr>
          <p:cNvSpPr txBox="1"/>
          <p:nvPr/>
        </p:nvSpPr>
        <p:spPr>
          <a:xfrm>
            <a:off x="11482382" y="6458507"/>
            <a:ext cx="704538"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3007294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ire: Boş 7">
            <a:extLst>
              <a:ext uri="{FF2B5EF4-FFF2-40B4-BE49-F238E27FC236}">
                <a16:creationId xmlns:a16="http://schemas.microsoft.com/office/drawing/2014/main" id="{570E6808-E048-4F86-BF75-9FA95933361F}"/>
              </a:ext>
            </a:extLst>
          </p:cNvPr>
          <p:cNvSpPr/>
          <p:nvPr/>
        </p:nvSpPr>
        <p:spPr>
          <a:xfrm>
            <a:off x="7014950" y="1673460"/>
            <a:ext cx="1432109" cy="1196235"/>
          </a:xfrm>
          <a:prstGeom prst="donut">
            <a:avLst>
              <a:gd name="adj" fmla="val 1251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Düz Bağlayıcı 15">
            <a:extLst>
              <a:ext uri="{FF2B5EF4-FFF2-40B4-BE49-F238E27FC236}">
                <a16:creationId xmlns:a16="http://schemas.microsoft.com/office/drawing/2014/main" id="{75EF0CE5-EE74-4C25-9CF9-76F30D50D25B}"/>
              </a:ext>
            </a:extLst>
          </p:cNvPr>
          <p:cNvCxnSpPr>
            <a:cxnSpLocks/>
          </p:cNvCxnSpPr>
          <p:nvPr/>
        </p:nvCxnSpPr>
        <p:spPr>
          <a:xfrm>
            <a:off x="7723459" y="2922931"/>
            <a:ext cx="0" cy="900775"/>
          </a:xfrm>
          <a:prstGeom prst="line">
            <a:avLst/>
          </a:prstGeom>
          <a:solidFill>
            <a:schemeClr val="bg1">
              <a:lumMod val="65000"/>
            </a:schemeClr>
          </a:solidFill>
          <a:ln w="57150">
            <a:solidFill>
              <a:schemeClr val="bg2">
                <a:lumMod val="75000"/>
              </a:schemeClr>
            </a:solidFill>
          </a:ln>
        </p:spPr>
        <p:style>
          <a:lnRef idx="3">
            <a:schemeClr val="dk1"/>
          </a:lnRef>
          <a:fillRef idx="0">
            <a:schemeClr val="dk1"/>
          </a:fillRef>
          <a:effectRef idx="2">
            <a:schemeClr val="dk1"/>
          </a:effectRef>
          <a:fontRef idx="minor">
            <a:schemeClr val="tx1"/>
          </a:fontRef>
        </p:style>
      </p:cxnSp>
      <p:sp>
        <p:nvSpPr>
          <p:cNvPr id="21" name="Serbest Form: Şekil 20">
            <a:extLst>
              <a:ext uri="{FF2B5EF4-FFF2-40B4-BE49-F238E27FC236}">
                <a16:creationId xmlns:a16="http://schemas.microsoft.com/office/drawing/2014/main" id="{3064A879-832C-4924-A655-BE64A39F0ADF}"/>
              </a:ext>
            </a:extLst>
          </p:cNvPr>
          <p:cNvSpPr/>
          <p:nvPr/>
        </p:nvSpPr>
        <p:spPr>
          <a:xfrm>
            <a:off x="6878848" y="1571767"/>
            <a:ext cx="1682811" cy="1404150"/>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27C6B7A-CC1D-49D4-A268-61681BE74B66}"/>
              </a:ext>
            </a:extLst>
          </p:cNvPr>
          <p:cNvSpPr/>
          <p:nvPr/>
        </p:nvSpPr>
        <p:spPr>
          <a:xfrm>
            <a:off x="7295676" y="4040285"/>
            <a:ext cx="106680" cy="101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kdörtgen 29">
            <a:extLst>
              <a:ext uri="{FF2B5EF4-FFF2-40B4-BE49-F238E27FC236}">
                <a16:creationId xmlns:a16="http://schemas.microsoft.com/office/drawing/2014/main" id="{984D80C7-4F36-4D11-9432-596A919D665A}"/>
              </a:ext>
            </a:extLst>
          </p:cNvPr>
          <p:cNvSpPr/>
          <p:nvPr/>
        </p:nvSpPr>
        <p:spPr>
          <a:xfrm>
            <a:off x="6280918" y="4073085"/>
            <a:ext cx="1080000" cy="36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7792BEE-FDBF-443A-95F9-BB2E39835300}"/>
              </a:ext>
            </a:extLst>
          </p:cNvPr>
          <p:cNvSpPr/>
          <p:nvPr/>
        </p:nvSpPr>
        <p:spPr>
          <a:xfrm>
            <a:off x="6229935" y="4040285"/>
            <a:ext cx="106680" cy="1016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erbest Form: Şekil 37">
            <a:extLst>
              <a:ext uri="{FF2B5EF4-FFF2-40B4-BE49-F238E27FC236}">
                <a16:creationId xmlns:a16="http://schemas.microsoft.com/office/drawing/2014/main" id="{A58056A5-BB18-465E-8527-3B49A3BEDEA4}"/>
              </a:ext>
            </a:extLst>
          </p:cNvPr>
          <p:cNvSpPr/>
          <p:nvPr/>
        </p:nvSpPr>
        <p:spPr>
          <a:xfrm>
            <a:off x="7335185" y="3775388"/>
            <a:ext cx="670048" cy="589082"/>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aire: Boş 38">
            <a:extLst>
              <a:ext uri="{FF2B5EF4-FFF2-40B4-BE49-F238E27FC236}">
                <a16:creationId xmlns:a16="http://schemas.microsoft.com/office/drawing/2014/main" id="{C21ED208-FE61-4621-BC88-BBC7A1D500B9}"/>
              </a:ext>
            </a:extLst>
          </p:cNvPr>
          <p:cNvSpPr/>
          <p:nvPr/>
        </p:nvSpPr>
        <p:spPr>
          <a:xfrm>
            <a:off x="7441865" y="3862581"/>
            <a:ext cx="472822" cy="414695"/>
          </a:xfrm>
          <a:prstGeom prst="donut">
            <a:avLst>
              <a:gd name="adj" fmla="val 1209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aire: Boş 41">
            <a:extLst>
              <a:ext uri="{FF2B5EF4-FFF2-40B4-BE49-F238E27FC236}">
                <a16:creationId xmlns:a16="http://schemas.microsoft.com/office/drawing/2014/main" id="{CE88DEB1-17AB-49E1-BEDB-AF842C03CA74}"/>
              </a:ext>
            </a:extLst>
          </p:cNvPr>
          <p:cNvSpPr/>
          <p:nvPr/>
        </p:nvSpPr>
        <p:spPr>
          <a:xfrm>
            <a:off x="10006328" y="1670305"/>
            <a:ext cx="1432109" cy="1196235"/>
          </a:xfrm>
          <a:prstGeom prst="donut">
            <a:avLst>
              <a:gd name="adj" fmla="val 1251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Düz Bağlayıcı 42">
            <a:extLst>
              <a:ext uri="{FF2B5EF4-FFF2-40B4-BE49-F238E27FC236}">
                <a16:creationId xmlns:a16="http://schemas.microsoft.com/office/drawing/2014/main" id="{762179F3-65A5-47CC-8C0D-E74AF690C668}"/>
              </a:ext>
            </a:extLst>
          </p:cNvPr>
          <p:cNvCxnSpPr>
            <a:cxnSpLocks/>
          </p:cNvCxnSpPr>
          <p:nvPr/>
        </p:nvCxnSpPr>
        <p:spPr>
          <a:xfrm>
            <a:off x="10714837" y="2919776"/>
            <a:ext cx="0" cy="900775"/>
          </a:xfrm>
          <a:prstGeom prst="line">
            <a:avLst/>
          </a:prstGeom>
          <a:solidFill>
            <a:srgbClr val="FFC000"/>
          </a:solidFill>
          <a:ln w="57150">
            <a:solidFill>
              <a:srgbClr val="FFC000"/>
            </a:solidFill>
          </a:ln>
        </p:spPr>
        <p:style>
          <a:lnRef idx="3">
            <a:schemeClr val="dk1"/>
          </a:lnRef>
          <a:fillRef idx="0">
            <a:schemeClr val="dk1"/>
          </a:fillRef>
          <a:effectRef idx="2">
            <a:schemeClr val="dk1"/>
          </a:effectRef>
          <a:fontRef idx="minor">
            <a:schemeClr val="tx1"/>
          </a:fontRef>
        </p:style>
      </p:cxnSp>
      <p:sp>
        <p:nvSpPr>
          <p:cNvPr id="44" name="Serbest Form: Şekil 43">
            <a:extLst>
              <a:ext uri="{FF2B5EF4-FFF2-40B4-BE49-F238E27FC236}">
                <a16:creationId xmlns:a16="http://schemas.microsoft.com/office/drawing/2014/main" id="{BDA682E6-378E-4049-A886-DFD51D358E03}"/>
              </a:ext>
            </a:extLst>
          </p:cNvPr>
          <p:cNvSpPr/>
          <p:nvPr/>
        </p:nvSpPr>
        <p:spPr>
          <a:xfrm>
            <a:off x="9870226" y="1568612"/>
            <a:ext cx="1682811" cy="1404150"/>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FB11679-03B9-4F2B-ADAA-9673DA724FF1}"/>
              </a:ext>
            </a:extLst>
          </p:cNvPr>
          <p:cNvSpPr/>
          <p:nvPr/>
        </p:nvSpPr>
        <p:spPr>
          <a:xfrm>
            <a:off x="10287054" y="4037130"/>
            <a:ext cx="106680" cy="101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kdörtgen 45">
            <a:extLst>
              <a:ext uri="{FF2B5EF4-FFF2-40B4-BE49-F238E27FC236}">
                <a16:creationId xmlns:a16="http://schemas.microsoft.com/office/drawing/2014/main" id="{2724DF32-791E-441D-837F-06E4C00B8532}"/>
              </a:ext>
            </a:extLst>
          </p:cNvPr>
          <p:cNvSpPr/>
          <p:nvPr/>
        </p:nvSpPr>
        <p:spPr>
          <a:xfrm>
            <a:off x="9272296" y="4069930"/>
            <a:ext cx="1080000" cy="3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183F874-63F6-4224-A0A6-1A916E90A8C2}"/>
              </a:ext>
            </a:extLst>
          </p:cNvPr>
          <p:cNvSpPr/>
          <p:nvPr/>
        </p:nvSpPr>
        <p:spPr>
          <a:xfrm>
            <a:off x="9221313" y="4037130"/>
            <a:ext cx="106680" cy="101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erbest Form: Şekil 47">
            <a:extLst>
              <a:ext uri="{FF2B5EF4-FFF2-40B4-BE49-F238E27FC236}">
                <a16:creationId xmlns:a16="http://schemas.microsoft.com/office/drawing/2014/main" id="{45E6FE1F-953A-4BBF-A95D-6555FB5C292B}"/>
              </a:ext>
            </a:extLst>
          </p:cNvPr>
          <p:cNvSpPr/>
          <p:nvPr/>
        </p:nvSpPr>
        <p:spPr>
          <a:xfrm>
            <a:off x="10325688" y="3775388"/>
            <a:ext cx="670048" cy="589082"/>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aire: Boş 48">
            <a:extLst>
              <a:ext uri="{FF2B5EF4-FFF2-40B4-BE49-F238E27FC236}">
                <a16:creationId xmlns:a16="http://schemas.microsoft.com/office/drawing/2014/main" id="{7BE76707-CE3A-4517-A366-2204EB6890AD}"/>
              </a:ext>
            </a:extLst>
          </p:cNvPr>
          <p:cNvSpPr/>
          <p:nvPr/>
        </p:nvSpPr>
        <p:spPr>
          <a:xfrm>
            <a:off x="10418114" y="3862580"/>
            <a:ext cx="472822" cy="414695"/>
          </a:xfrm>
          <a:prstGeom prst="donut">
            <a:avLst>
              <a:gd name="adj" fmla="val 120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aire: Boş 50">
            <a:extLst>
              <a:ext uri="{FF2B5EF4-FFF2-40B4-BE49-F238E27FC236}">
                <a16:creationId xmlns:a16="http://schemas.microsoft.com/office/drawing/2014/main" id="{E6071B8F-4B41-411E-B84C-8069F1AA4BB2}"/>
              </a:ext>
            </a:extLst>
          </p:cNvPr>
          <p:cNvSpPr/>
          <p:nvPr/>
        </p:nvSpPr>
        <p:spPr>
          <a:xfrm>
            <a:off x="4052959" y="1673460"/>
            <a:ext cx="1432109" cy="1196235"/>
          </a:xfrm>
          <a:prstGeom prst="donut">
            <a:avLst>
              <a:gd name="adj" fmla="val 1251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Düz Bağlayıcı 51">
            <a:extLst>
              <a:ext uri="{FF2B5EF4-FFF2-40B4-BE49-F238E27FC236}">
                <a16:creationId xmlns:a16="http://schemas.microsoft.com/office/drawing/2014/main" id="{E98B2AF2-D46E-4BFF-90DC-326FC47043CE}"/>
              </a:ext>
            </a:extLst>
          </p:cNvPr>
          <p:cNvCxnSpPr>
            <a:cxnSpLocks/>
          </p:cNvCxnSpPr>
          <p:nvPr/>
        </p:nvCxnSpPr>
        <p:spPr>
          <a:xfrm>
            <a:off x="4761468" y="2922931"/>
            <a:ext cx="0" cy="900775"/>
          </a:xfrm>
          <a:prstGeom prst="line">
            <a:avLst/>
          </a:prstGeom>
          <a:solidFill>
            <a:srgbClr val="002060"/>
          </a:solidFill>
          <a:ln w="57150">
            <a:solidFill>
              <a:srgbClr val="002060"/>
            </a:solidFill>
          </a:ln>
        </p:spPr>
        <p:style>
          <a:lnRef idx="3">
            <a:schemeClr val="dk1"/>
          </a:lnRef>
          <a:fillRef idx="0">
            <a:schemeClr val="dk1"/>
          </a:fillRef>
          <a:effectRef idx="2">
            <a:schemeClr val="dk1"/>
          </a:effectRef>
          <a:fontRef idx="minor">
            <a:schemeClr val="tx1"/>
          </a:fontRef>
        </p:style>
      </p:cxnSp>
      <p:sp>
        <p:nvSpPr>
          <p:cNvPr id="53" name="Serbest Form: Şekil 52">
            <a:extLst>
              <a:ext uri="{FF2B5EF4-FFF2-40B4-BE49-F238E27FC236}">
                <a16:creationId xmlns:a16="http://schemas.microsoft.com/office/drawing/2014/main" id="{6516E141-FFDA-422E-B47E-FA128A0008F5}"/>
              </a:ext>
            </a:extLst>
          </p:cNvPr>
          <p:cNvSpPr/>
          <p:nvPr/>
        </p:nvSpPr>
        <p:spPr>
          <a:xfrm>
            <a:off x="3916857" y="1571767"/>
            <a:ext cx="1682811" cy="1404150"/>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5A010DA-8CA1-47AA-82C4-67BE59BAA8D9}"/>
              </a:ext>
            </a:extLst>
          </p:cNvPr>
          <p:cNvSpPr/>
          <p:nvPr/>
        </p:nvSpPr>
        <p:spPr>
          <a:xfrm>
            <a:off x="4333685" y="4040285"/>
            <a:ext cx="106680" cy="101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kdörtgen 54">
            <a:extLst>
              <a:ext uri="{FF2B5EF4-FFF2-40B4-BE49-F238E27FC236}">
                <a16:creationId xmlns:a16="http://schemas.microsoft.com/office/drawing/2014/main" id="{730F8728-57D7-4E47-AEE8-C2821ED55F3F}"/>
              </a:ext>
            </a:extLst>
          </p:cNvPr>
          <p:cNvSpPr/>
          <p:nvPr/>
        </p:nvSpPr>
        <p:spPr>
          <a:xfrm>
            <a:off x="3318927" y="4073085"/>
            <a:ext cx="1080000" cy="3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76E9706-FD66-41D8-9F9B-3EC1E447171E}"/>
              </a:ext>
            </a:extLst>
          </p:cNvPr>
          <p:cNvSpPr/>
          <p:nvPr/>
        </p:nvSpPr>
        <p:spPr>
          <a:xfrm>
            <a:off x="3267944" y="4040285"/>
            <a:ext cx="106680" cy="1016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erbest Form: Şekil 56">
            <a:extLst>
              <a:ext uri="{FF2B5EF4-FFF2-40B4-BE49-F238E27FC236}">
                <a16:creationId xmlns:a16="http://schemas.microsoft.com/office/drawing/2014/main" id="{CB7AC545-75BB-4306-B3EA-6FCAF325E113}"/>
              </a:ext>
            </a:extLst>
          </p:cNvPr>
          <p:cNvSpPr/>
          <p:nvPr/>
        </p:nvSpPr>
        <p:spPr>
          <a:xfrm>
            <a:off x="4369455" y="3775389"/>
            <a:ext cx="670048" cy="589082"/>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aire: Boş 57">
            <a:extLst>
              <a:ext uri="{FF2B5EF4-FFF2-40B4-BE49-F238E27FC236}">
                <a16:creationId xmlns:a16="http://schemas.microsoft.com/office/drawing/2014/main" id="{83DF0E64-A18A-4C27-8EA1-735D94DC474A}"/>
              </a:ext>
            </a:extLst>
          </p:cNvPr>
          <p:cNvSpPr/>
          <p:nvPr/>
        </p:nvSpPr>
        <p:spPr>
          <a:xfrm>
            <a:off x="4477576" y="3862582"/>
            <a:ext cx="472822" cy="414695"/>
          </a:xfrm>
          <a:prstGeom prst="donut">
            <a:avLst>
              <a:gd name="adj" fmla="val 1209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aire: Boş 59">
            <a:extLst>
              <a:ext uri="{FF2B5EF4-FFF2-40B4-BE49-F238E27FC236}">
                <a16:creationId xmlns:a16="http://schemas.microsoft.com/office/drawing/2014/main" id="{FE9C1043-24F1-4734-B8E5-DA69FAF54FA7}"/>
              </a:ext>
            </a:extLst>
          </p:cNvPr>
          <p:cNvSpPr/>
          <p:nvPr/>
        </p:nvSpPr>
        <p:spPr>
          <a:xfrm>
            <a:off x="1047464" y="1682925"/>
            <a:ext cx="1432109" cy="1196235"/>
          </a:xfrm>
          <a:prstGeom prst="donut">
            <a:avLst>
              <a:gd name="adj" fmla="val 12510"/>
            </a:avLst>
          </a:prstGeom>
          <a:solidFill>
            <a:srgbClr val="00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Düz Bağlayıcı 60">
            <a:extLst>
              <a:ext uri="{FF2B5EF4-FFF2-40B4-BE49-F238E27FC236}">
                <a16:creationId xmlns:a16="http://schemas.microsoft.com/office/drawing/2014/main" id="{70D23F84-0718-4C70-8AAB-6A1D930FE766}"/>
              </a:ext>
            </a:extLst>
          </p:cNvPr>
          <p:cNvCxnSpPr>
            <a:cxnSpLocks/>
          </p:cNvCxnSpPr>
          <p:nvPr/>
        </p:nvCxnSpPr>
        <p:spPr>
          <a:xfrm>
            <a:off x="1755973" y="2932396"/>
            <a:ext cx="0" cy="900775"/>
          </a:xfrm>
          <a:prstGeom prst="line">
            <a:avLst/>
          </a:prstGeom>
          <a:solidFill>
            <a:srgbClr val="00EAD9"/>
          </a:solidFill>
          <a:ln w="57150">
            <a:solidFill>
              <a:srgbClr val="00EAD9"/>
            </a:solidFill>
          </a:ln>
        </p:spPr>
        <p:style>
          <a:lnRef idx="3">
            <a:schemeClr val="dk1"/>
          </a:lnRef>
          <a:fillRef idx="0">
            <a:schemeClr val="dk1"/>
          </a:fillRef>
          <a:effectRef idx="2">
            <a:schemeClr val="dk1"/>
          </a:effectRef>
          <a:fontRef idx="minor">
            <a:schemeClr val="tx1"/>
          </a:fontRef>
        </p:style>
      </p:cxnSp>
      <p:sp>
        <p:nvSpPr>
          <p:cNvPr id="62" name="Serbest Form: Şekil 61">
            <a:extLst>
              <a:ext uri="{FF2B5EF4-FFF2-40B4-BE49-F238E27FC236}">
                <a16:creationId xmlns:a16="http://schemas.microsoft.com/office/drawing/2014/main" id="{FE03FFB7-32AD-41C9-B240-0A3F446D32DB}"/>
              </a:ext>
            </a:extLst>
          </p:cNvPr>
          <p:cNvSpPr/>
          <p:nvPr/>
        </p:nvSpPr>
        <p:spPr>
          <a:xfrm>
            <a:off x="911362" y="1581232"/>
            <a:ext cx="1682811" cy="1404150"/>
          </a:xfrm>
          <a:custGeom>
            <a:avLst/>
            <a:gdLst>
              <a:gd name="connsiteX0" fmla="*/ 859750 w 1682811"/>
              <a:gd name="connsiteY0" fmla="*/ 0 h 1404150"/>
              <a:gd name="connsiteX1" fmla="*/ 1682811 w 1682811"/>
              <a:gd name="connsiteY1" fmla="*/ 702075 h 1404150"/>
              <a:gd name="connsiteX2" fmla="*/ 859750 w 1682811"/>
              <a:gd name="connsiteY2" fmla="*/ 1404150 h 1404150"/>
              <a:gd name="connsiteX3" fmla="*/ 820389 w 1682811"/>
              <a:gd name="connsiteY3" fmla="*/ 1400765 h 1404150"/>
              <a:gd name="connsiteX4" fmla="*/ 820389 w 1682811"/>
              <a:gd name="connsiteY4" fmla="*/ 1348075 h 1404150"/>
              <a:gd name="connsiteX5" fmla="*/ 856722 w 1682811"/>
              <a:gd name="connsiteY5" fmla="*/ 1351164 h 1404150"/>
              <a:gd name="connsiteX6" fmla="*/ 1625787 w 1682811"/>
              <a:gd name="connsiteY6" fmla="*/ 702454 h 1404150"/>
              <a:gd name="connsiteX7" fmla="*/ 856722 w 1682811"/>
              <a:gd name="connsiteY7" fmla="*/ 53744 h 1404150"/>
              <a:gd name="connsiteX8" fmla="*/ 103282 w 1682811"/>
              <a:gd name="connsiteY8" fmla="*/ 571716 h 1404150"/>
              <a:gd name="connsiteX9" fmla="*/ 91366 w 1682811"/>
              <a:gd name="connsiteY9" fmla="*/ 671419 h 1404150"/>
              <a:gd name="connsiteX10" fmla="*/ 84123 w 1682811"/>
              <a:gd name="connsiteY10" fmla="*/ 671419 h 1404150"/>
              <a:gd name="connsiteX11" fmla="*/ 97598 w 1682811"/>
              <a:gd name="connsiteY11" fmla="*/ 701697 h 1404150"/>
              <a:gd name="connsiteX12" fmla="*/ 48799 w 1682811"/>
              <a:gd name="connsiteY12" fmla="*/ 747114 h 1404150"/>
              <a:gd name="connsiteX13" fmla="*/ 0 w 1682811"/>
              <a:gd name="connsiteY13" fmla="*/ 701697 h 1404150"/>
              <a:gd name="connsiteX14" fmla="*/ 29804 w 1682811"/>
              <a:gd name="connsiteY14" fmla="*/ 659849 h 1404150"/>
              <a:gd name="connsiteX15" fmla="*/ 39294 w 1682811"/>
              <a:gd name="connsiteY15" fmla="*/ 658066 h 1404150"/>
              <a:gd name="connsiteX16" fmla="*/ 40938 w 1682811"/>
              <a:gd name="connsiteY16" fmla="*/ 630292 h 1404150"/>
              <a:gd name="connsiteX17" fmla="*/ 859750 w 1682811"/>
              <a:gd name="connsiteY17" fmla="*/ 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2811" h="1404150">
                <a:moveTo>
                  <a:pt x="859750" y="0"/>
                </a:moveTo>
                <a:cubicBezTo>
                  <a:pt x="1314314" y="0"/>
                  <a:pt x="1682811" y="314330"/>
                  <a:pt x="1682811" y="702075"/>
                </a:cubicBezTo>
                <a:cubicBezTo>
                  <a:pt x="1682811" y="1089820"/>
                  <a:pt x="1314314" y="1404150"/>
                  <a:pt x="859750" y="1404150"/>
                </a:cubicBezTo>
                <a:lnTo>
                  <a:pt x="820389" y="1400765"/>
                </a:lnTo>
                <a:lnTo>
                  <a:pt x="820389" y="1348075"/>
                </a:lnTo>
                <a:lnTo>
                  <a:pt x="856722" y="1351164"/>
                </a:lnTo>
                <a:cubicBezTo>
                  <a:pt x="1281465" y="1351164"/>
                  <a:pt x="1625787" y="1060727"/>
                  <a:pt x="1625787" y="702454"/>
                </a:cubicBezTo>
                <a:cubicBezTo>
                  <a:pt x="1625787" y="344181"/>
                  <a:pt x="1281465" y="53744"/>
                  <a:pt x="856722" y="53744"/>
                </a:cubicBezTo>
                <a:cubicBezTo>
                  <a:pt x="485072" y="53744"/>
                  <a:pt x="174994" y="276110"/>
                  <a:pt x="103282" y="571716"/>
                </a:cubicBezTo>
                <a:lnTo>
                  <a:pt x="91366" y="671419"/>
                </a:lnTo>
                <a:lnTo>
                  <a:pt x="84123" y="671419"/>
                </a:lnTo>
                <a:lnTo>
                  <a:pt x="97598" y="701697"/>
                </a:lnTo>
                <a:cubicBezTo>
                  <a:pt x="97598" y="726780"/>
                  <a:pt x="75750" y="747114"/>
                  <a:pt x="48799" y="747114"/>
                </a:cubicBezTo>
                <a:cubicBezTo>
                  <a:pt x="21848" y="747114"/>
                  <a:pt x="0" y="726780"/>
                  <a:pt x="0" y="701697"/>
                </a:cubicBezTo>
                <a:cubicBezTo>
                  <a:pt x="0" y="682885"/>
                  <a:pt x="12290" y="666744"/>
                  <a:pt x="29804" y="659849"/>
                </a:cubicBezTo>
                <a:lnTo>
                  <a:pt x="39294" y="658066"/>
                </a:lnTo>
                <a:lnTo>
                  <a:pt x="40938" y="630292"/>
                </a:lnTo>
                <a:cubicBezTo>
                  <a:pt x="83087" y="276267"/>
                  <a:pt x="433596" y="0"/>
                  <a:pt x="859750" y="0"/>
                </a:cubicBezTo>
                <a:close/>
              </a:path>
            </a:pathLst>
          </a:custGeom>
          <a:solidFill>
            <a:srgbClr val="00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400EF5E-8C20-4927-B01E-298EF794B483}"/>
              </a:ext>
            </a:extLst>
          </p:cNvPr>
          <p:cNvSpPr/>
          <p:nvPr/>
        </p:nvSpPr>
        <p:spPr>
          <a:xfrm>
            <a:off x="1328190" y="4049750"/>
            <a:ext cx="106680" cy="101600"/>
          </a:xfrm>
          <a:prstGeom prst="ellipse">
            <a:avLst/>
          </a:prstGeom>
          <a:solidFill>
            <a:srgbClr val="00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kdörtgen 63">
            <a:extLst>
              <a:ext uri="{FF2B5EF4-FFF2-40B4-BE49-F238E27FC236}">
                <a16:creationId xmlns:a16="http://schemas.microsoft.com/office/drawing/2014/main" id="{DE5096B2-8B0F-434B-A147-9F475B10FE70}"/>
              </a:ext>
            </a:extLst>
          </p:cNvPr>
          <p:cNvSpPr/>
          <p:nvPr/>
        </p:nvSpPr>
        <p:spPr>
          <a:xfrm>
            <a:off x="313432" y="4082550"/>
            <a:ext cx="1080000" cy="36000"/>
          </a:xfrm>
          <a:prstGeom prst="rect">
            <a:avLst/>
          </a:prstGeom>
          <a:solidFill>
            <a:srgbClr val="00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8388413-F9F7-42C3-8E79-E4078BF6F298}"/>
              </a:ext>
            </a:extLst>
          </p:cNvPr>
          <p:cNvSpPr/>
          <p:nvPr/>
        </p:nvSpPr>
        <p:spPr>
          <a:xfrm>
            <a:off x="262449" y="4049750"/>
            <a:ext cx="106680" cy="101600"/>
          </a:xfrm>
          <a:prstGeom prst="ellipse">
            <a:avLst/>
          </a:prstGeom>
          <a:solidFill>
            <a:srgbClr val="00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erbest Form: Şekil 65">
            <a:extLst>
              <a:ext uri="{FF2B5EF4-FFF2-40B4-BE49-F238E27FC236}">
                <a16:creationId xmlns:a16="http://schemas.microsoft.com/office/drawing/2014/main" id="{9C56541E-F5D1-4A00-B03B-6406DF592096}"/>
              </a:ext>
            </a:extLst>
          </p:cNvPr>
          <p:cNvSpPr/>
          <p:nvPr/>
        </p:nvSpPr>
        <p:spPr>
          <a:xfrm>
            <a:off x="1371695" y="3786593"/>
            <a:ext cx="672619" cy="589082"/>
          </a:xfrm>
          <a:custGeom>
            <a:avLst/>
            <a:gdLst>
              <a:gd name="connsiteX0" fmla="*/ 368720 w 670048"/>
              <a:gd name="connsiteY0" fmla="*/ 0 h 589082"/>
              <a:gd name="connsiteX1" fmla="*/ 402543 w 670048"/>
              <a:gd name="connsiteY1" fmla="*/ 3013 h 589082"/>
              <a:gd name="connsiteX2" fmla="*/ 670048 w 670048"/>
              <a:gd name="connsiteY2" fmla="*/ 293040 h 589082"/>
              <a:gd name="connsiteX3" fmla="*/ 335024 w 670048"/>
              <a:gd name="connsiteY3" fmla="*/ 589082 h 589082"/>
              <a:gd name="connsiteX4" fmla="*/ 0 w 670048"/>
              <a:gd name="connsiteY4" fmla="*/ 293040 h 589082"/>
              <a:gd name="connsiteX5" fmla="*/ 1907 w 670048"/>
              <a:gd name="connsiteY5" fmla="*/ 276329 h 589082"/>
              <a:gd name="connsiteX6" fmla="*/ 49007 w 670048"/>
              <a:gd name="connsiteY6" fmla="*/ 276329 h 589082"/>
              <a:gd name="connsiteX7" fmla="*/ 47059 w 670048"/>
              <a:gd name="connsiteY7" fmla="*/ 293040 h 589082"/>
              <a:gd name="connsiteX8" fmla="*/ 335024 w 670048"/>
              <a:gd name="connsiteY8" fmla="*/ 542023 h 589082"/>
              <a:gd name="connsiteX9" fmla="*/ 622989 w 670048"/>
              <a:gd name="connsiteY9" fmla="*/ 293040 h 589082"/>
              <a:gd name="connsiteX10" fmla="*/ 393059 w 670048"/>
              <a:gd name="connsiteY10" fmla="*/ 49116 h 589082"/>
              <a:gd name="connsiteX11" fmla="*/ 368720 w 670048"/>
              <a:gd name="connsiteY11" fmla="*/ 46994 h 58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048" h="589082">
                <a:moveTo>
                  <a:pt x="368720" y="0"/>
                </a:moveTo>
                <a:lnTo>
                  <a:pt x="402543" y="3013"/>
                </a:lnTo>
                <a:cubicBezTo>
                  <a:pt x="555208" y="30618"/>
                  <a:pt x="670048" y="149979"/>
                  <a:pt x="670048" y="293040"/>
                </a:cubicBezTo>
                <a:cubicBezTo>
                  <a:pt x="670048" y="456539"/>
                  <a:pt x="520053" y="589082"/>
                  <a:pt x="335024" y="589082"/>
                </a:cubicBezTo>
                <a:cubicBezTo>
                  <a:pt x="149995" y="589082"/>
                  <a:pt x="0" y="456539"/>
                  <a:pt x="0" y="293040"/>
                </a:cubicBezTo>
                <a:lnTo>
                  <a:pt x="1907" y="276329"/>
                </a:lnTo>
                <a:lnTo>
                  <a:pt x="49007" y="276329"/>
                </a:lnTo>
                <a:lnTo>
                  <a:pt x="47059" y="293040"/>
                </a:lnTo>
                <a:cubicBezTo>
                  <a:pt x="47059" y="430550"/>
                  <a:pt x="175985" y="542023"/>
                  <a:pt x="335024" y="542023"/>
                </a:cubicBezTo>
                <a:cubicBezTo>
                  <a:pt x="494063" y="542023"/>
                  <a:pt x="622989" y="430550"/>
                  <a:pt x="622989" y="293040"/>
                </a:cubicBezTo>
                <a:cubicBezTo>
                  <a:pt x="622989" y="172719"/>
                  <a:pt x="524280" y="72332"/>
                  <a:pt x="393059" y="49116"/>
                </a:cubicBezTo>
                <a:lnTo>
                  <a:pt x="368720" y="46994"/>
                </a:lnTo>
                <a:close/>
              </a:path>
            </a:pathLst>
          </a:custGeom>
          <a:solidFill>
            <a:srgbClr val="00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aire: Boş 66">
            <a:extLst>
              <a:ext uri="{FF2B5EF4-FFF2-40B4-BE49-F238E27FC236}">
                <a16:creationId xmlns:a16="http://schemas.microsoft.com/office/drawing/2014/main" id="{012B90C2-08A0-49B4-8B38-983A1A06E0ED}"/>
              </a:ext>
            </a:extLst>
          </p:cNvPr>
          <p:cNvSpPr/>
          <p:nvPr/>
        </p:nvSpPr>
        <p:spPr>
          <a:xfrm>
            <a:off x="1471593" y="3873787"/>
            <a:ext cx="472822" cy="414695"/>
          </a:xfrm>
          <a:prstGeom prst="donut">
            <a:avLst>
              <a:gd name="adj" fmla="val 12092"/>
            </a:avLst>
          </a:prstGeom>
          <a:solidFill>
            <a:srgbClr val="00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ikdörtgen 67">
            <a:extLst>
              <a:ext uri="{FF2B5EF4-FFF2-40B4-BE49-F238E27FC236}">
                <a16:creationId xmlns:a16="http://schemas.microsoft.com/office/drawing/2014/main" id="{57A2C32A-7C19-4A8F-887B-D244F3389A79}"/>
              </a:ext>
            </a:extLst>
          </p:cNvPr>
          <p:cNvSpPr/>
          <p:nvPr/>
        </p:nvSpPr>
        <p:spPr>
          <a:xfrm>
            <a:off x="198568" y="5080091"/>
            <a:ext cx="2534914" cy="1323439"/>
          </a:xfrm>
          <a:prstGeom prst="rect">
            <a:avLst/>
          </a:prstGeom>
        </p:spPr>
        <p:txBody>
          <a:bodyPr wrap="square">
            <a:spAutoFit/>
          </a:bodyPr>
          <a:lstStyle/>
          <a:p>
            <a:pPr algn="ctr"/>
            <a:r>
              <a:rPr lang="tr-TR" sz="2000" dirty="0" err="1">
                <a:latin typeface="+mj-lt"/>
              </a:rPr>
              <a:t>The</a:t>
            </a:r>
            <a:r>
              <a:rPr lang="tr-TR" sz="2000" dirty="0">
                <a:latin typeface="+mj-lt"/>
              </a:rPr>
              <a:t> </a:t>
            </a:r>
            <a:r>
              <a:rPr lang="tr-TR" sz="2000" dirty="0" err="1">
                <a:latin typeface="+mj-lt"/>
              </a:rPr>
              <a:t>draft</a:t>
            </a:r>
            <a:r>
              <a:rPr lang="tr-TR" sz="2000" dirty="0">
                <a:latin typeface="+mj-lt"/>
              </a:rPr>
              <a:t> </a:t>
            </a:r>
            <a:r>
              <a:rPr lang="tr-TR" sz="2000" dirty="0" err="1">
                <a:latin typeface="+mj-lt"/>
              </a:rPr>
              <a:t>Statute</a:t>
            </a:r>
            <a:r>
              <a:rPr lang="tr-TR" sz="2000" dirty="0">
                <a:latin typeface="+mj-lt"/>
              </a:rPr>
              <a:t> </a:t>
            </a:r>
            <a:r>
              <a:rPr lang="tr-TR" sz="2000" dirty="0" err="1">
                <a:latin typeface="+mj-lt"/>
              </a:rPr>
              <a:t>prepared</a:t>
            </a:r>
            <a:r>
              <a:rPr lang="tr-TR" sz="2000" dirty="0">
                <a:latin typeface="+mj-lt"/>
              </a:rPr>
              <a:t> </a:t>
            </a:r>
            <a:r>
              <a:rPr lang="tr-TR" sz="2000" dirty="0" err="1">
                <a:latin typeface="+mj-lt"/>
              </a:rPr>
              <a:t>and</a:t>
            </a:r>
            <a:r>
              <a:rPr lang="tr-TR" sz="2000" dirty="0">
                <a:latin typeface="+mj-lt"/>
              </a:rPr>
              <a:t> </a:t>
            </a:r>
            <a:r>
              <a:rPr lang="tr-TR" sz="2000" dirty="0" err="1">
                <a:latin typeface="+mj-lt"/>
              </a:rPr>
              <a:t>submitted</a:t>
            </a:r>
            <a:r>
              <a:rPr lang="tr-TR" sz="2000" dirty="0">
                <a:latin typeface="+mj-lt"/>
              </a:rPr>
              <a:t> </a:t>
            </a:r>
            <a:r>
              <a:rPr lang="tr-TR" sz="2000" dirty="0" err="1">
                <a:latin typeface="+mj-lt"/>
              </a:rPr>
              <a:t>to</a:t>
            </a:r>
            <a:r>
              <a:rPr lang="tr-TR" sz="2000" dirty="0">
                <a:latin typeface="+mj-lt"/>
              </a:rPr>
              <a:t> OIC </a:t>
            </a:r>
            <a:r>
              <a:rPr lang="tr-TR" sz="2000" dirty="0" err="1">
                <a:latin typeface="+mj-lt"/>
              </a:rPr>
              <a:t>Member</a:t>
            </a:r>
            <a:r>
              <a:rPr lang="tr-TR" sz="2000" dirty="0">
                <a:latin typeface="+mj-lt"/>
              </a:rPr>
              <a:t> </a:t>
            </a:r>
            <a:r>
              <a:rPr lang="tr-TR" sz="2000" dirty="0" err="1">
                <a:latin typeface="+mj-lt"/>
              </a:rPr>
              <a:t>States</a:t>
            </a:r>
            <a:endParaRPr lang="tr-TR" sz="2000" dirty="0">
              <a:latin typeface="+mj-lt"/>
            </a:endParaRPr>
          </a:p>
        </p:txBody>
      </p:sp>
      <p:sp>
        <p:nvSpPr>
          <p:cNvPr id="70" name="Dikdörtgen 69">
            <a:extLst>
              <a:ext uri="{FF2B5EF4-FFF2-40B4-BE49-F238E27FC236}">
                <a16:creationId xmlns:a16="http://schemas.microsoft.com/office/drawing/2014/main" id="{84A17C3E-9706-4972-85EE-4104D5B25D82}"/>
              </a:ext>
            </a:extLst>
          </p:cNvPr>
          <p:cNvSpPr/>
          <p:nvPr/>
        </p:nvSpPr>
        <p:spPr>
          <a:xfrm>
            <a:off x="3294902" y="4884108"/>
            <a:ext cx="2772587" cy="1754326"/>
          </a:xfrm>
          <a:prstGeom prst="rect">
            <a:avLst/>
          </a:prstGeom>
        </p:spPr>
        <p:txBody>
          <a:bodyPr wrap="square">
            <a:spAutoFit/>
          </a:bodyPr>
          <a:lstStyle/>
          <a:p>
            <a:pPr algn="ctr"/>
            <a:r>
              <a:rPr lang="tr-TR" dirty="0" err="1">
                <a:latin typeface="+mj-lt"/>
              </a:rPr>
              <a:t>The</a:t>
            </a:r>
            <a:r>
              <a:rPr lang="tr-TR" dirty="0">
                <a:latin typeface="+mj-lt"/>
              </a:rPr>
              <a:t> </a:t>
            </a:r>
            <a:r>
              <a:rPr lang="tr-TR" dirty="0" err="1">
                <a:latin typeface="+mj-lt"/>
              </a:rPr>
              <a:t>statute</a:t>
            </a:r>
            <a:r>
              <a:rPr lang="tr-TR" dirty="0">
                <a:latin typeface="+mj-lt"/>
              </a:rPr>
              <a:t> has </a:t>
            </a:r>
            <a:r>
              <a:rPr lang="tr-TR" dirty="0" err="1">
                <a:latin typeface="+mj-lt"/>
              </a:rPr>
              <a:t>entered</a:t>
            </a:r>
            <a:r>
              <a:rPr lang="tr-TR" dirty="0">
                <a:latin typeface="+mj-lt"/>
              </a:rPr>
              <a:t> </a:t>
            </a:r>
            <a:r>
              <a:rPr lang="tr-TR" dirty="0" err="1">
                <a:latin typeface="+mj-lt"/>
              </a:rPr>
              <a:t>into</a:t>
            </a:r>
            <a:r>
              <a:rPr lang="tr-TR" dirty="0">
                <a:latin typeface="+mj-lt"/>
              </a:rPr>
              <a:t> </a:t>
            </a:r>
            <a:r>
              <a:rPr lang="tr-TR" dirty="0" err="1">
                <a:latin typeface="+mj-lt"/>
              </a:rPr>
              <a:t>force</a:t>
            </a:r>
            <a:r>
              <a:rPr lang="tr-TR" dirty="0">
                <a:latin typeface="+mj-lt"/>
              </a:rPr>
              <a:t> </a:t>
            </a:r>
            <a:r>
              <a:rPr lang="tr-TR" dirty="0" err="1">
                <a:latin typeface="+mj-lt"/>
              </a:rPr>
              <a:t>and</a:t>
            </a:r>
            <a:r>
              <a:rPr lang="tr-TR" dirty="0">
                <a:latin typeface="+mj-lt"/>
              </a:rPr>
              <a:t> </a:t>
            </a:r>
            <a:r>
              <a:rPr lang="tr-TR" dirty="0" err="1">
                <a:latin typeface="+mj-lt"/>
              </a:rPr>
              <a:t>the</a:t>
            </a:r>
            <a:r>
              <a:rPr lang="tr-TR" dirty="0">
                <a:latin typeface="+mj-lt"/>
              </a:rPr>
              <a:t> </a:t>
            </a:r>
            <a:r>
              <a:rPr lang="tr-TR" dirty="0" err="1">
                <a:latin typeface="+mj-lt"/>
              </a:rPr>
              <a:t>Institute</a:t>
            </a:r>
            <a:r>
              <a:rPr lang="tr-TR" dirty="0">
                <a:latin typeface="+mj-lt"/>
              </a:rPr>
              <a:t> </a:t>
            </a:r>
            <a:r>
              <a:rPr lang="tr-TR" dirty="0" err="1">
                <a:latin typeface="+mj-lt"/>
              </a:rPr>
              <a:t>established</a:t>
            </a:r>
            <a:r>
              <a:rPr lang="tr-TR" dirty="0">
                <a:latin typeface="+mj-lt"/>
              </a:rPr>
              <a:t> in 2010 </a:t>
            </a:r>
            <a:r>
              <a:rPr lang="tr-TR" dirty="0" err="1">
                <a:latin typeface="+mj-lt"/>
              </a:rPr>
              <a:t>and</a:t>
            </a:r>
            <a:r>
              <a:rPr lang="tr-TR" dirty="0">
                <a:latin typeface="+mj-lt"/>
              </a:rPr>
              <a:t> </a:t>
            </a:r>
            <a:r>
              <a:rPr lang="tr-TR" dirty="0" err="1">
                <a:latin typeface="+mj-lt"/>
              </a:rPr>
              <a:t>the</a:t>
            </a:r>
            <a:r>
              <a:rPr lang="tr-TR" dirty="0">
                <a:latin typeface="+mj-lt"/>
              </a:rPr>
              <a:t> SMIIC General </a:t>
            </a:r>
            <a:r>
              <a:rPr lang="tr-TR" dirty="0" err="1">
                <a:latin typeface="+mj-lt"/>
              </a:rPr>
              <a:t>Secretariat</a:t>
            </a:r>
            <a:r>
              <a:rPr lang="tr-TR" dirty="0">
                <a:latin typeface="+mj-lt"/>
              </a:rPr>
              <a:t> </a:t>
            </a:r>
            <a:r>
              <a:rPr lang="tr-TR" dirty="0" err="1">
                <a:latin typeface="+mj-lt"/>
              </a:rPr>
              <a:t>initiated</a:t>
            </a:r>
            <a:r>
              <a:rPr lang="tr-TR" dirty="0">
                <a:latin typeface="+mj-lt"/>
              </a:rPr>
              <a:t> </a:t>
            </a:r>
            <a:r>
              <a:rPr lang="tr-TR" dirty="0" err="1">
                <a:latin typeface="+mj-lt"/>
              </a:rPr>
              <a:t>its</a:t>
            </a:r>
            <a:r>
              <a:rPr lang="tr-TR" dirty="0">
                <a:latin typeface="+mj-lt"/>
              </a:rPr>
              <a:t> </a:t>
            </a:r>
            <a:r>
              <a:rPr lang="tr-TR" dirty="0" err="1">
                <a:latin typeface="+mj-lt"/>
              </a:rPr>
              <a:t>activities</a:t>
            </a:r>
            <a:r>
              <a:rPr lang="tr-TR" dirty="0">
                <a:latin typeface="+mj-lt"/>
              </a:rPr>
              <a:t> in İstanbul in 2011.</a:t>
            </a:r>
          </a:p>
        </p:txBody>
      </p:sp>
      <p:sp>
        <p:nvSpPr>
          <p:cNvPr id="71" name="Dikdörtgen 70">
            <a:extLst>
              <a:ext uri="{FF2B5EF4-FFF2-40B4-BE49-F238E27FC236}">
                <a16:creationId xmlns:a16="http://schemas.microsoft.com/office/drawing/2014/main" id="{EC88E96B-0556-4124-9ADE-FCFF40227896}"/>
              </a:ext>
            </a:extLst>
          </p:cNvPr>
          <p:cNvSpPr/>
          <p:nvPr/>
        </p:nvSpPr>
        <p:spPr>
          <a:xfrm>
            <a:off x="6301932" y="4899351"/>
            <a:ext cx="2836642" cy="1754326"/>
          </a:xfrm>
          <a:prstGeom prst="rect">
            <a:avLst/>
          </a:prstGeom>
        </p:spPr>
        <p:txBody>
          <a:bodyPr wrap="square">
            <a:spAutoFit/>
          </a:bodyPr>
          <a:lstStyle/>
          <a:p>
            <a:pPr algn="ctr"/>
            <a:r>
              <a:rPr lang="en-GB" dirty="0">
                <a:latin typeface="+mj-lt"/>
              </a:rPr>
              <a:t>SMIIC</a:t>
            </a:r>
            <a:r>
              <a:rPr lang="tr-TR" dirty="0">
                <a:latin typeface="+mj-lt"/>
              </a:rPr>
              <a:t> </a:t>
            </a:r>
            <a:r>
              <a:rPr lang="en-GB" dirty="0">
                <a:latin typeface="+mj-lt"/>
              </a:rPr>
              <a:t>Member</a:t>
            </a:r>
            <a:r>
              <a:rPr lang="tr-TR" dirty="0">
                <a:latin typeface="+mj-lt"/>
              </a:rPr>
              <a:t> </a:t>
            </a:r>
            <a:r>
              <a:rPr lang="tr-TR" dirty="0" err="1">
                <a:latin typeface="+mj-lt"/>
              </a:rPr>
              <a:t>States</a:t>
            </a:r>
            <a:r>
              <a:rPr lang="tr-TR" dirty="0">
                <a:latin typeface="+mj-lt"/>
              </a:rPr>
              <a:t> </a:t>
            </a:r>
            <a:r>
              <a:rPr lang="en-GB" dirty="0">
                <a:latin typeface="+mj-lt"/>
              </a:rPr>
              <a:t>increased to 20, New</a:t>
            </a:r>
            <a:r>
              <a:rPr lang="tr-TR" dirty="0">
                <a:latin typeface="+mj-lt"/>
              </a:rPr>
              <a:t> </a:t>
            </a:r>
            <a:r>
              <a:rPr lang="en-GB" dirty="0">
                <a:latin typeface="+mj-lt"/>
              </a:rPr>
              <a:t>T</a:t>
            </a:r>
            <a:r>
              <a:rPr lang="tr-TR" dirty="0" err="1">
                <a:latin typeface="+mj-lt"/>
              </a:rPr>
              <a:t>echnical</a:t>
            </a:r>
            <a:r>
              <a:rPr lang="tr-TR" dirty="0">
                <a:latin typeface="+mj-lt"/>
              </a:rPr>
              <a:t> </a:t>
            </a:r>
            <a:r>
              <a:rPr lang="en-GB" dirty="0">
                <a:latin typeface="+mj-lt"/>
              </a:rPr>
              <a:t>C</a:t>
            </a:r>
            <a:r>
              <a:rPr lang="tr-TR" dirty="0" err="1">
                <a:latin typeface="+mj-lt"/>
              </a:rPr>
              <a:t>ommittees</a:t>
            </a:r>
            <a:r>
              <a:rPr lang="en-GB" dirty="0">
                <a:latin typeface="+mj-lt"/>
              </a:rPr>
              <a:t>, Accreditation</a:t>
            </a:r>
            <a:r>
              <a:rPr lang="tr-TR" dirty="0">
                <a:latin typeface="+mj-lt"/>
              </a:rPr>
              <a:t> </a:t>
            </a:r>
            <a:r>
              <a:rPr lang="en-GB" dirty="0">
                <a:latin typeface="+mj-lt"/>
              </a:rPr>
              <a:t>Committee</a:t>
            </a:r>
            <a:r>
              <a:rPr lang="tr-TR" dirty="0">
                <a:latin typeface="+mj-lt"/>
              </a:rPr>
              <a:t> </a:t>
            </a:r>
            <a:r>
              <a:rPr lang="en-GB" dirty="0">
                <a:latin typeface="+mj-lt"/>
              </a:rPr>
              <a:t>and</a:t>
            </a:r>
            <a:r>
              <a:rPr lang="tr-TR" dirty="0">
                <a:latin typeface="+mj-lt"/>
              </a:rPr>
              <a:t> </a:t>
            </a:r>
            <a:r>
              <a:rPr lang="en-GB" dirty="0">
                <a:latin typeface="+mj-lt"/>
              </a:rPr>
              <a:t>Metrology Committee established</a:t>
            </a:r>
            <a:r>
              <a:rPr lang="tr-TR" dirty="0">
                <a:latin typeface="+mj-lt"/>
              </a:rPr>
              <a:t>.</a:t>
            </a:r>
          </a:p>
        </p:txBody>
      </p:sp>
      <p:sp>
        <p:nvSpPr>
          <p:cNvPr id="72" name="Dikdörtgen 71">
            <a:extLst>
              <a:ext uri="{FF2B5EF4-FFF2-40B4-BE49-F238E27FC236}">
                <a16:creationId xmlns:a16="http://schemas.microsoft.com/office/drawing/2014/main" id="{FE6E2A9F-711F-4E78-8F07-656DE93B1252}"/>
              </a:ext>
            </a:extLst>
          </p:cNvPr>
          <p:cNvSpPr/>
          <p:nvPr/>
        </p:nvSpPr>
        <p:spPr>
          <a:xfrm>
            <a:off x="9517701" y="4954153"/>
            <a:ext cx="2271635" cy="1477328"/>
          </a:xfrm>
          <a:prstGeom prst="rect">
            <a:avLst/>
          </a:prstGeom>
        </p:spPr>
        <p:txBody>
          <a:bodyPr wrap="square">
            <a:spAutoFit/>
          </a:bodyPr>
          <a:lstStyle/>
          <a:p>
            <a:pPr algn="ctr"/>
            <a:r>
              <a:rPr lang="gd-GB" dirty="0">
                <a:latin typeface="+mj-lt"/>
              </a:rPr>
              <a:t>SMIIC Members increased to 29 and SMIIC Workshop for OIC-LDC Member States was held.</a:t>
            </a:r>
          </a:p>
        </p:txBody>
      </p:sp>
      <p:sp>
        <p:nvSpPr>
          <p:cNvPr id="76" name="Dikdörtgen 75">
            <a:extLst>
              <a:ext uri="{FF2B5EF4-FFF2-40B4-BE49-F238E27FC236}">
                <a16:creationId xmlns:a16="http://schemas.microsoft.com/office/drawing/2014/main" id="{5213C691-2A97-4DC9-A00C-5E94A5AAB150}"/>
              </a:ext>
            </a:extLst>
          </p:cNvPr>
          <p:cNvSpPr/>
          <p:nvPr/>
        </p:nvSpPr>
        <p:spPr>
          <a:xfrm>
            <a:off x="198568" y="4930339"/>
            <a:ext cx="2620832" cy="1708094"/>
          </a:xfrm>
          <a:prstGeom prst="rect">
            <a:avLst/>
          </a:prstGeom>
          <a:noFill/>
          <a:ln>
            <a:solidFill>
              <a:srgbClr val="00B8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kdörtgen 76">
            <a:extLst>
              <a:ext uri="{FF2B5EF4-FFF2-40B4-BE49-F238E27FC236}">
                <a16:creationId xmlns:a16="http://schemas.microsoft.com/office/drawing/2014/main" id="{B182D814-6D0E-4CFB-A655-38E36FE5E52B}"/>
              </a:ext>
            </a:extLst>
          </p:cNvPr>
          <p:cNvSpPr/>
          <p:nvPr/>
        </p:nvSpPr>
        <p:spPr>
          <a:xfrm>
            <a:off x="3220391" y="4911002"/>
            <a:ext cx="2866916" cy="172743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kdörtgen 77">
            <a:extLst>
              <a:ext uri="{FF2B5EF4-FFF2-40B4-BE49-F238E27FC236}">
                <a16:creationId xmlns:a16="http://schemas.microsoft.com/office/drawing/2014/main" id="{C463DC26-A20F-48CD-9B92-EA9632ACC6F9}"/>
              </a:ext>
            </a:extLst>
          </p:cNvPr>
          <p:cNvSpPr/>
          <p:nvPr/>
        </p:nvSpPr>
        <p:spPr>
          <a:xfrm>
            <a:off x="6414486" y="4899350"/>
            <a:ext cx="2615214" cy="1739083"/>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kdörtgen 78">
            <a:extLst>
              <a:ext uri="{FF2B5EF4-FFF2-40B4-BE49-F238E27FC236}">
                <a16:creationId xmlns:a16="http://schemas.microsoft.com/office/drawing/2014/main" id="{B5AF1410-8033-49D4-9C1B-BF2BB843D3E3}"/>
              </a:ext>
            </a:extLst>
          </p:cNvPr>
          <p:cNvSpPr/>
          <p:nvPr/>
        </p:nvSpPr>
        <p:spPr>
          <a:xfrm>
            <a:off x="9327993" y="4892040"/>
            <a:ext cx="2665439" cy="17463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5" name="Dikdörtgen 47">
            <a:extLst>
              <a:ext uri="{FF2B5EF4-FFF2-40B4-BE49-F238E27FC236}">
                <a16:creationId xmlns:a16="http://schemas.microsoft.com/office/drawing/2014/main" id="{C590D12E-348E-4251-A48F-AA999E2B39A8}"/>
              </a:ext>
            </a:extLst>
          </p:cNvPr>
          <p:cNvSpPr/>
          <p:nvPr/>
        </p:nvSpPr>
        <p:spPr>
          <a:xfrm>
            <a:off x="-522558" y="-64154"/>
            <a:ext cx="13504985" cy="731327"/>
          </a:xfrm>
          <a:prstGeom prst="rect">
            <a:avLst/>
          </a:prstGeom>
          <a:solidFill>
            <a:srgbClr val="384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etin kutusu 79">
            <a:extLst>
              <a:ext uri="{FF2B5EF4-FFF2-40B4-BE49-F238E27FC236}">
                <a16:creationId xmlns:a16="http://schemas.microsoft.com/office/drawing/2014/main" id="{53E646F1-9488-4753-8148-C576DA70B864}"/>
              </a:ext>
            </a:extLst>
          </p:cNvPr>
          <p:cNvSpPr txBox="1"/>
          <p:nvPr/>
        </p:nvSpPr>
        <p:spPr>
          <a:xfrm>
            <a:off x="1400397" y="2008790"/>
            <a:ext cx="835890" cy="646331"/>
          </a:xfrm>
          <a:prstGeom prst="rect">
            <a:avLst/>
          </a:prstGeom>
          <a:noFill/>
        </p:spPr>
        <p:txBody>
          <a:bodyPr wrap="square" rtlCol="0">
            <a:spAutoFit/>
          </a:bodyPr>
          <a:lstStyle/>
          <a:p>
            <a:r>
              <a:rPr lang="tr-TR" dirty="0"/>
              <a:t>1985 1999</a:t>
            </a:r>
            <a:endParaRPr lang="en-US" dirty="0"/>
          </a:p>
        </p:txBody>
      </p:sp>
      <p:sp>
        <p:nvSpPr>
          <p:cNvPr id="81" name="Metin kutusu 80">
            <a:extLst>
              <a:ext uri="{FF2B5EF4-FFF2-40B4-BE49-F238E27FC236}">
                <a16:creationId xmlns:a16="http://schemas.microsoft.com/office/drawing/2014/main" id="{5A6F579C-812B-4464-AB21-425294CEB57E}"/>
              </a:ext>
            </a:extLst>
          </p:cNvPr>
          <p:cNvSpPr txBox="1"/>
          <p:nvPr/>
        </p:nvSpPr>
        <p:spPr>
          <a:xfrm>
            <a:off x="4440365" y="1957876"/>
            <a:ext cx="835890" cy="646331"/>
          </a:xfrm>
          <a:prstGeom prst="rect">
            <a:avLst/>
          </a:prstGeom>
          <a:noFill/>
        </p:spPr>
        <p:txBody>
          <a:bodyPr wrap="square" rtlCol="0">
            <a:spAutoFit/>
          </a:bodyPr>
          <a:lstStyle/>
          <a:p>
            <a:r>
              <a:rPr lang="tr-TR" dirty="0"/>
              <a:t>2010</a:t>
            </a:r>
          </a:p>
          <a:p>
            <a:r>
              <a:rPr lang="tr-TR" dirty="0"/>
              <a:t>2011</a:t>
            </a:r>
            <a:endParaRPr lang="en-US" dirty="0"/>
          </a:p>
        </p:txBody>
      </p:sp>
      <p:sp>
        <p:nvSpPr>
          <p:cNvPr id="82" name="Metin kutusu 81">
            <a:extLst>
              <a:ext uri="{FF2B5EF4-FFF2-40B4-BE49-F238E27FC236}">
                <a16:creationId xmlns:a16="http://schemas.microsoft.com/office/drawing/2014/main" id="{51573B79-ACF8-43FF-896F-7BF5A43E1198}"/>
              </a:ext>
            </a:extLst>
          </p:cNvPr>
          <p:cNvSpPr txBox="1"/>
          <p:nvPr/>
        </p:nvSpPr>
        <p:spPr>
          <a:xfrm>
            <a:off x="7406141" y="2083756"/>
            <a:ext cx="835890" cy="369332"/>
          </a:xfrm>
          <a:prstGeom prst="rect">
            <a:avLst/>
          </a:prstGeom>
          <a:noFill/>
        </p:spPr>
        <p:txBody>
          <a:bodyPr wrap="square" rtlCol="0">
            <a:spAutoFit/>
          </a:bodyPr>
          <a:lstStyle/>
          <a:p>
            <a:r>
              <a:rPr lang="tr-TR" dirty="0"/>
              <a:t>2012</a:t>
            </a:r>
            <a:endParaRPr lang="en-US" dirty="0"/>
          </a:p>
        </p:txBody>
      </p:sp>
      <p:sp>
        <p:nvSpPr>
          <p:cNvPr id="83" name="Metin kutusu 82">
            <a:extLst>
              <a:ext uri="{FF2B5EF4-FFF2-40B4-BE49-F238E27FC236}">
                <a16:creationId xmlns:a16="http://schemas.microsoft.com/office/drawing/2014/main" id="{640EC28C-7F94-4590-8F67-9D10C4A2C899}"/>
              </a:ext>
            </a:extLst>
          </p:cNvPr>
          <p:cNvSpPr txBox="1"/>
          <p:nvPr/>
        </p:nvSpPr>
        <p:spPr>
          <a:xfrm>
            <a:off x="10393734" y="2044286"/>
            <a:ext cx="835890" cy="369332"/>
          </a:xfrm>
          <a:prstGeom prst="rect">
            <a:avLst/>
          </a:prstGeom>
          <a:noFill/>
        </p:spPr>
        <p:txBody>
          <a:bodyPr wrap="square" rtlCol="0">
            <a:spAutoFit/>
          </a:bodyPr>
          <a:lstStyle/>
          <a:p>
            <a:r>
              <a:rPr lang="tr-TR" dirty="0"/>
              <a:t>2013</a:t>
            </a:r>
            <a:endParaRPr lang="en-US" dirty="0"/>
          </a:p>
        </p:txBody>
      </p:sp>
      <p:pic>
        <p:nvPicPr>
          <p:cNvPr id="50" name="Resim 49">
            <a:extLst>
              <a:ext uri="{FF2B5EF4-FFF2-40B4-BE49-F238E27FC236}">
                <a16:creationId xmlns:a16="http://schemas.microsoft.com/office/drawing/2014/main" id="{8BE0EBFA-F6AD-49B1-98E3-F4149A9FBA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568" y="68754"/>
            <a:ext cx="1108862" cy="540000"/>
          </a:xfrm>
          <a:prstGeom prst="rect">
            <a:avLst/>
          </a:prstGeom>
        </p:spPr>
      </p:pic>
      <p:pic>
        <p:nvPicPr>
          <p:cNvPr id="59" name="Resim 58">
            <a:extLst>
              <a:ext uri="{FF2B5EF4-FFF2-40B4-BE49-F238E27FC236}">
                <a16:creationId xmlns:a16="http://schemas.microsoft.com/office/drawing/2014/main" id="{B69E2088-8CD0-4731-A03B-200A5E341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8437" y="31509"/>
            <a:ext cx="540000" cy="540000"/>
          </a:xfrm>
          <a:prstGeom prst="rect">
            <a:avLst/>
          </a:prstGeom>
        </p:spPr>
      </p:pic>
      <p:sp>
        <p:nvSpPr>
          <p:cNvPr id="69" name="Metin kutusu 68">
            <a:extLst>
              <a:ext uri="{FF2B5EF4-FFF2-40B4-BE49-F238E27FC236}">
                <a16:creationId xmlns:a16="http://schemas.microsoft.com/office/drawing/2014/main" id="{8BFA5EC2-96D3-4018-BABE-110B6EF4928E}"/>
              </a:ext>
            </a:extLst>
          </p:cNvPr>
          <p:cNvSpPr txBox="1"/>
          <p:nvPr/>
        </p:nvSpPr>
        <p:spPr>
          <a:xfrm>
            <a:off x="11641163" y="6331214"/>
            <a:ext cx="704538" cy="369332"/>
          </a:xfrm>
          <a:prstGeom prst="rect">
            <a:avLst/>
          </a:prstGeom>
          <a:noFill/>
        </p:spPr>
        <p:txBody>
          <a:bodyPr wrap="square" rtlCol="0">
            <a:spAutoFit/>
          </a:bodyPr>
          <a:lstStyle/>
          <a:p>
            <a:r>
              <a:rPr lang="tr-TR" dirty="0"/>
              <a:t>8</a:t>
            </a:r>
            <a:endParaRPr lang="en-US" dirty="0"/>
          </a:p>
        </p:txBody>
      </p:sp>
      <p:sp>
        <p:nvSpPr>
          <p:cNvPr id="73" name="Dikdörtgen 72">
            <a:extLst>
              <a:ext uri="{FF2B5EF4-FFF2-40B4-BE49-F238E27FC236}">
                <a16:creationId xmlns:a16="http://schemas.microsoft.com/office/drawing/2014/main" id="{47B5EFA4-9E08-4FF6-B8F7-1792CB371878}"/>
              </a:ext>
            </a:extLst>
          </p:cNvPr>
          <p:cNvSpPr/>
          <p:nvPr/>
        </p:nvSpPr>
        <p:spPr>
          <a:xfrm>
            <a:off x="3998564" y="23979"/>
            <a:ext cx="3825522" cy="584775"/>
          </a:xfrm>
          <a:prstGeom prst="rect">
            <a:avLst/>
          </a:prstGeom>
        </p:spPr>
        <p:txBody>
          <a:bodyPr wrap="square">
            <a:spAutoFit/>
          </a:bodyPr>
          <a:lstStyle/>
          <a:p>
            <a:r>
              <a:rPr lang="tr-TR" sz="3200" b="1" u="sng" dirty="0">
                <a:solidFill>
                  <a:schemeClr val="bg1"/>
                </a:solidFill>
              </a:rPr>
              <a:t>A BRIEF HISTORY – 1 </a:t>
            </a:r>
            <a:endParaRPr lang="en-US" sz="3200" dirty="0">
              <a:solidFill>
                <a:schemeClr val="bg1"/>
              </a:solidFill>
            </a:endParaRPr>
          </a:p>
        </p:txBody>
      </p:sp>
    </p:spTree>
    <p:extLst>
      <p:ext uri="{BB962C8B-B14F-4D97-AF65-F5344CB8AC3E}">
        <p14:creationId xmlns:p14="http://schemas.microsoft.com/office/powerpoint/2010/main" val="189279391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2280</TotalTime>
  <Words>8480</Words>
  <Application>Microsoft Office PowerPoint</Application>
  <PresentationFormat>Geniş ekran</PresentationFormat>
  <Paragraphs>943</Paragraphs>
  <Slides>53</Slides>
  <Notes>53</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53</vt:i4>
      </vt:variant>
    </vt:vector>
  </HeadingPairs>
  <TitlesOfParts>
    <vt:vector size="65" baseType="lpstr">
      <vt:lpstr>Albertus Medium</vt:lpstr>
      <vt:lpstr>Arial</vt:lpstr>
      <vt:lpstr>Baskerville Old Face</vt:lpstr>
      <vt:lpstr>Calibri</vt:lpstr>
      <vt:lpstr>Calibri Light</vt:lpstr>
      <vt:lpstr>Cambria</vt:lpstr>
      <vt:lpstr>Courier New</vt:lpstr>
      <vt:lpstr>Gadugi</vt:lpstr>
      <vt:lpstr>Times New Roman</vt:lpstr>
      <vt:lpstr>Wingdings</vt:lpstr>
      <vt:lpstr>Wingdings 3</vt:lpstr>
      <vt:lpstr>Office Teması</vt:lpstr>
      <vt:lpstr>PowerPoint Sunusu</vt:lpstr>
      <vt:lpstr>PowerPoint Sunusu</vt:lpstr>
      <vt:lpstr>ORGANIZATION OF ISLAMIC COOPERATION (OIC)</vt:lpstr>
      <vt:lpstr>Standards and Metrology Institute for Islamic Countries  (SMIIC)</vt:lpstr>
      <vt:lpstr>  What is SMIIC ?</vt:lpstr>
      <vt:lpstr> SMIIC MEMBERS  </vt:lpstr>
      <vt:lpstr>PowerPoint Sunusu</vt:lpstr>
      <vt:lpstr>MAIN OBJECTIVES OF SMIIC</vt:lpstr>
      <vt:lpstr>PowerPoint Sunusu</vt:lpstr>
      <vt:lpstr>PowerPoint Sunusu</vt:lpstr>
      <vt:lpstr> MAIN REGULATIONS OF SMIIC</vt:lpstr>
      <vt:lpstr>SMIIC Strategic Plan 2016-2020</vt:lpstr>
      <vt:lpstr>PowerPoint Sunusu</vt:lpstr>
      <vt:lpstr>WHAT IS A STANDARD?</vt:lpstr>
      <vt:lpstr>CONSENSUS IN STANDARDIZATION</vt:lpstr>
      <vt:lpstr>STANDARDIZATION MANAGEMENT COUNCIL (SMC)</vt:lpstr>
      <vt:lpstr>METROLOGY COUNCIL (MC)</vt:lpstr>
      <vt:lpstr> ACCREDITATION COUNCIL (AC)</vt:lpstr>
      <vt:lpstr>TECHNICAL COMMITTEES - 1 </vt:lpstr>
      <vt:lpstr>TECHNICAL COMMITTEES - 2 </vt:lpstr>
      <vt:lpstr>TECHNICAL COMMITTEES - 3 </vt:lpstr>
      <vt:lpstr>Main Documents for the Standardization Activities</vt:lpstr>
      <vt:lpstr>PROJECT APPROACH</vt:lpstr>
      <vt:lpstr>PowerPoint Sunusu</vt:lpstr>
      <vt:lpstr>SMIIC INFORMATION SYSTEM (IS)</vt:lpstr>
      <vt:lpstr>Technical Committees</vt:lpstr>
      <vt:lpstr>PowerPoint Sunusu</vt:lpstr>
      <vt:lpstr>PowerPoint Sunusu</vt:lpstr>
      <vt:lpstr>  Committee on Standards for Conformity Assessment (CCA), Established in 2016 </vt:lpstr>
      <vt:lpstr>SMIIC/CCA’S NEW STANDARDS</vt:lpstr>
      <vt:lpstr>ISLAMIC RULES IN OIC/SMIIC STANDARDS-1</vt:lpstr>
      <vt:lpstr>PowerPoint Sunusu</vt:lpstr>
      <vt:lpstr>OIC/SMIIC STANDARDS ON HALAL ISSUES</vt:lpstr>
      <vt:lpstr>OIC/SMIIC STANDARDS ON HALAL ISSUES</vt:lpstr>
      <vt:lpstr>OIC/SMIIC 1 </vt:lpstr>
      <vt:lpstr>OIC/SMIIC 2 </vt:lpstr>
      <vt:lpstr>OIC/SMIIC 3 </vt:lpstr>
      <vt:lpstr>OIC/SMIIC 4 </vt:lpstr>
      <vt:lpstr>OIC/SMIIC 6</vt:lpstr>
      <vt:lpstr>OIC/SMIIC 9 </vt:lpstr>
      <vt:lpstr>OIC/SMIIC 24 </vt:lpstr>
      <vt:lpstr>OIC/SMIIC 33 </vt:lpstr>
      <vt:lpstr>OIC/SMIIC 34 </vt:lpstr>
      <vt:lpstr>OIC/SMIIC 35</vt:lpstr>
      <vt:lpstr>OIC/SMIIC 36</vt:lpstr>
      <vt:lpstr>WHAT IS QUALITY INFRASTRUCTURE?</vt:lpstr>
      <vt:lpstr>OVERALL QUALITY INFRASTRUCTURE</vt:lpstr>
      <vt:lpstr>PowerPoint Sunusu</vt:lpstr>
      <vt:lpstr>PowerPoint Sunusu</vt:lpstr>
      <vt:lpstr>PowerPoint Sunusu</vt:lpstr>
      <vt:lpstr>BENEFITS OF HALAL QUALITY INFRASTRUCTURE</vt:lpstr>
      <vt:lpstr> </vt:lpstr>
      <vt:lpstr> 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Sevde ÖZBEY</dc:creator>
  <cp:lastModifiedBy>İhsan ÖVÜT</cp:lastModifiedBy>
  <cp:revision>253</cp:revision>
  <dcterms:created xsi:type="dcterms:W3CDTF">2019-04-10T12:16:53Z</dcterms:created>
  <dcterms:modified xsi:type="dcterms:W3CDTF">2020-07-04T08:09:26Z</dcterms:modified>
</cp:coreProperties>
</file>